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1"/>
  </p:notesMasterIdLst>
  <p:handoutMasterIdLst>
    <p:handoutMasterId r:id="rId52"/>
  </p:handoutMasterIdLst>
  <p:sldIdLst>
    <p:sldId id="257" r:id="rId2"/>
    <p:sldId id="760" r:id="rId3"/>
    <p:sldId id="628" r:id="rId4"/>
    <p:sldId id="728" r:id="rId5"/>
    <p:sldId id="815" r:id="rId6"/>
    <p:sldId id="636" r:id="rId7"/>
    <p:sldId id="637" r:id="rId8"/>
    <p:sldId id="638" r:id="rId9"/>
    <p:sldId id="639" r:id="rId10"/>
    <p:sldId id="640" r:id="rId11"/>
    <p:sldId id="726" r:id="rId12"/>
    <p:sldId id="641" r:id="rId13"/>
    <p:sldId id="642" r:id="rId14"/>
    <p:sldId id="644" r:id="rId15"/>
    <p:sldId id="645" r:id="rId16"/>
    <p:sldId id="646" r:id="rId17"/>
    <p:sldId id="647" r:id="rId18"/>
    <p:sldId id="648" r:id="rId19"/>
    <p:sldId id="649" r:id="rId20"/>
    <p:sldId id="766" r:id="rId21"/>
    <p:sldId id="761" r:id="rId22"/>
    <p:sldId id="762" r:id="rId23"/>
    <p:sldId id="768" r:id="rId24"/>
    <p:sldId id="764" r:id="rId25"/>
    <p:sldId id="814" r:id="rId26"/>
    <p:sldId id="770" r:id="rId27"/>
    <p:sldId id="771" r:id="rId28"/>
    <p:sldId id="772" r:id="rId29"/>
    <p:sldId id="773" r:id="rId30"/>
    <p:sldId id="774" r:id="rId31"/>
    <p:sldId id="776" r:id="rId32"/>
    <p:sldId id="777" r:id="rId33"/>
    <p:sldId id="778" r:id="rId34"/>
    <p:sldId id="735" r:id="rId35"/>
    <p:sldId id="780" r:id="rId36"/>
    <p:sldId id="781" r:id="rId37"/>
    <p:sldId id="782" r:id="rId38"/>
    <p:sldId id="783" r:id="rId39"/>
    <p:sldId id="753" r:id="rId40"/>
    <p:sldId id="809" r:id="rId41"/>
    <p:sldId id="810" r:id="rId42"/>
    <p:sldId id="811" r:id="rId43"/>
    <p:sldId id="785" r:id="rId44"/>
    <p:sldId id="757" r:id="rId45"/>
    <p:sldId id="664" r:id="rId46"/>
    <p:sldId id="727" r:id="rId47"/>
    <p:sldId id="665" r:id="rId48"/>
    <p:sldId id="666" r:id="rId49"/>
    <p:sldId id="784" r:id="rId50"/>
  </p:sldIdLst>
  <p:sldSz cx="9144000" cy="6858000" type="letter"/>
  <p:notesSz cx="9117013" cy="6858000"/>
  <p:defaultTextStyle>
    <a:defPPr>
      <a:defRPr lang="en-US"/>
    </a:defPPr>
    <a:lvl1pPr algn="l" rtl="0" fontAlgn="base">
      <a:spcBef>
        <a:spcPct val="0"/>
      </a:spcBef>
      <a:spcAft>
        <a:spcPct val="0"/>
      </a:spcAft>
      <a:defRPr sz="4400" i="1" kern="1200">
        <a:solidFill>
          <a:schemeClr val="tx1"/>
        </a:solidFill>
        <a:latin typeface="Jazz Poster ICG" pitchFamily="2" charset="0"/>
        <a:ea typeface="+mn-ea"/>
        <a:cs typeface="+mn-cs"/>
      </a:defRPr>
    </a:lvl1pPr>
    <a:lvl2pPr marL="457200" algn="l" rtl="0" fontAlgn="base">
      <a:spcBef>
        <a:spcPct val="0"/>
      </a:spcBef>
      <a:spcAft>
        <a:spcPct val="0"/>
      </a:spcAft>
      <a:defRPr sz="4400" i="1" kern="1200">
        <a:solidFill>
          <a:schemeClr val="tx1"/>
        </a:solidFill>
        <a:latin typeface="Jazz Poster ICG" pitchFamily="2" charset="0"/>
        <a:ea typeface="+mn-ea"/>
        <a:cs typeface="+mn-cs"/>
      </a:defRPr>
    </a:lvl2pPr>
    <a:lvl3pPr marL="914400" algn="l" rtl="0" fontAlgn="base">
      <a:spcBef>
        <a:spcPct val="0"/>
      </a:spcBef>
      <a:spcAft>
        <a:spcPct val="0"/>
      </a:spcAft>
      <a:defRPr sz="4400" i="1" kern="1200">
        <a:solidFill>
          <a:schemeClr val="tx1"/>
        </a:solidFill>
        <a:latin typeface="Jazz Poster ICG" pitchFamily="2" charset="0"/>
        <a:ea typeface="+mn-ea"/>
        <a:cs typeface="+mn-cs"/>
      </a:defRPr>
    </a:lvl3pPr>
    <a:lvl4pPr marL="1371600" algn="l" rtl="0" fontAlgn="base">
      <a:spcBef>
        <a:spcPct val="0"/>
      </a:spcBef>
      <a:spcAft>
        <a:spcPct val="0"/>
      </a:spcAft>
      <a:defRPr sz="4400" i="1" kern="1200">
        <a:solidFill>
          <a:schemeClr val="tx1"/>
        </a:solidFill>
        <a:latin typeface="Jazz Poster ICG" pitchFamily="2" charset="0"/>
        <a:ea typeface="+mn-ea"/>
        <a:cs typeface="+mn-cs"/>
      </a:defRPr>
    </a:lvl4pPr>
    <a:lvl5pPr marL="1828800" algn="l" rtl="0" fontAlgn="base">
      <a:spcBef>
        <a:spcPct val="0"/>
      </a:spcBef>
      <a:spcAft>
        <a:spcPct val="0"/>
      </a:spcAft>
      <a:defRPr sz="4400" i="1" kern="1200">
        <a:solidFill>
          <a:schemeClr val="tx1"/>
        </a:solidFill>
        <a:latin typeface="Jazz Poster ICG" pitchFamily="2" charset="0"/>
        <a:ea typeface="+mn-ea"/>
        <a:cs typeface="+mn-cs"/>
      </a:defRPr>
    </a:lvl5pPr>
    <a:lvl6pPr marL="2286000" algn="l" defTabSz="914400" rtl="0" eaLnBrk="1" latinLnBrk="0" hangingPunct="1">
      <a:defRPr sz="4400" i="1" kern="1200">
        <a:solidFill>
          <a:schemeClr val="tx1"/>
        </a:solidFill>
        <a:latin typeface="Jazz Poster ICG" pitchFamily="2" charset="0"/>
        <a:ea typeface="+mn-ea"/>
        <a:cs typeface="+mn-cs"/>
      </a:defRPr>
    </a:lvl6pPr>
    <a:lvl7pPr marL="2743200" algn="l" defTabSz="914400" rtl="0" eaLnBrk="1" latinLnBrk="0" hangingPunct="1">
      <a:defRPr sz="4400" i="1" kern="1200">
        <a:solidFill>
          <a:schemeClr val="tx1"/>
        </a:solidFill>
        <a:latin typeface="Jazz Poster ICG" pitchFamily="2" charset="0"/>
        <a:ea typeface="+mn-ea"/>
        <a:cs typeface="+mn-cs"/>
      </a:defRPr>
    </a:lvl7pPr>
    <a:lvl8pPr marL="3200400" algn="l" defTabSz="914400" rtl="0" eaLnBrk="1" latinLnBrk="0" hangingPunct="1">
      <a:defRPr sz="4400" i="1" kern="1200">
        <a:solidFill>
          <a:schemeClr val="tx1"/>
        </a:solidFill>
        <a:latin typeface="Jazz Poster ICG" pitchFamily="2" charset="0"/>
        <a:ea typeface="+mn-ea"/>
        <a:cs typeface="+mn-cs"/>
      </a:defRPr>
    </a:lvl8pPr>
    <a:lvl9pPr marL="3657600" algn="l" defTabSz="914400" rtl="0" eaLnBrk="1" latinLnBrk="0" hangingPunct="1">
      <a:defRPr sz="4400" i="1" kern="1200">
        <a:solidFill>
          <a:schemeClr val="tx1"/>
        </a:solidFill>
        <a:latin typeface="Jazz Poster ICG"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94" autoAdjust="0"/>
    <p:restoredTop sz="85756" autoAdjust="0"/>
  </p:normalViewPr>
  <p:slideViewPr>
    <p:cSldViewPr>
      <p:cViewPr varScale="1">
        <p:scale>
          <a:sx n="79" d="100"/>
          <a:sy n="79" d="100"/>
        </p:scale>
        <p:origin x="-127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1" d="100"/>
          <a:sy n="91" d="100"/>
        </p:scale>
        <p:origin x="-2840" y="-104"/>
      </p:cViewPr>
      <p:guideLst>
        <p:guide orient="horz" pos="2161"/>
        <p:guide pos="2871"/>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0"/>
            <a:ext cx="3951288" cy="342900"/>
          </a:xfrm>
          <a:prstGeom prst="rect">
            <a:avLst/>
          </a:prstGeom>
          <a:noFill/>
          <a:ln w="9525">
            <a:noFill/>
            <a:miter lim="800000"/>
            <a:headEnd/>
            <a:tailEnd/>
          </a:ln>
          <a:effectLst/>
        </p:spPr>
        <p:txBody>
          <a:bodyPr vert="horz" wrap="square" lIns="90422" tIns="45211" rIns="90422" bIns="45211" numCol="1" anchor="t" anchorCtr="0" compatLnSpc="1">
            <a:prstTxWarp prst="textNoShape">
              <a:avLst/>
            </a:prstTxWarp>
          </a:bodyPr>
          <a:lstStyle>
            <a:lvl1pPr defTabSz="903288">
              <a:defRPr sz="1200" i="0">
                <a:latin typeface="Arial" pitchFamily="34" charset="0"/>
              </a:defRPr>
            </a:lvl1pPr>
          </a:lstStyle>
          <a:p>
            <a:endParaRPr lang="en-US"/>
          </a:p>
        </p:txBody>
      </p:sp>
      <p:sp>
        <p:nvSpPr>
          <p:cNvPr id="126979" name="Rectangle 3"/>
          <p:cNvSpPr>
            <a:spLocks noGrp="1" noChangeArrowheads="1"/>
          </p:cNvSpPr>
          <p:nvPr>
            <p:ph type="dt" sz="quarter" idx="1"/>
          </p:nvPr>
        </p:nvSpPr>
        <p:spPr bwMode="auto">
          <a:xfrm>
            <a:off x="5162550" y="0"/>
            <a:ext cx="3952875" cy="342900"/>
          </a:xfrm>
          <a:prstGeom prst="rect">
            <a:avLst/>
          </a:prstGeom>
          <a:noFill/>
          <a:ln w="9525">
            <a:noFill/>
            <a:miter lim="800000"/>
            <a:headEnd/>
            <a:tailEnd/>
          </a:ln>
          <a:effectLst/>
        </p:spPr>
        <p:txBody>
          <a:bodyPr vert="horz" wrap="square" lIns="90422" tIns="45211" rIns="90422" bIns="45211" numCol="1" anchor="t" anchorCtr="0" compatLnSpc="1">
            <a:prstTxWarp prst="textNoShape">
              <a:avLst/>
            </a:prstTxWarp>
          </a:bodyPr>
          <a:lstStyle>
            <a:lvl1pPr algn="r" defTabSz="903288">
              <a:defRPr sz="1200" i="0">
                <a:latin typeface="Arial" pitchFamily="34" charset="0"/>
              </a:defRPr>
            </a:lvl1pPr>
          </a:lstStyle>
          <a:p>
            <a:endParaRPr lang="en-US"/>
          </a:p>
        </p:txBody>
      </p:sp>
      <p:sp>
        <p:nvSpPr>
          <p:cNvPr id="126980" name="Rectangle 4"/>
          <p:cNvSpPr>
            <a:spLocks noGrp="1" noChangeArrowheads="1"/>
          </p:cNvSpPr>
          <p:nvPr>
            <p:ph type="ftr" sz="quarter" idx="2"/>
          </p:nvPr>
        </p:nvSpPr>
        <p:spPr bwMode="auto">
          <a:xfrm>
            <a:off x="0" y="6513513"/>
            <a:ext cx="3951288" cy="342900"/>
          </a:xfrm>
          <a:prstGeom prst="rect">
            <a:avLst/>
          </a:prstGeom>
          <a:noFill/>
          <a:ln w="9525">
            <a:noFill/>
            <a:miter lim="800000"/>
            <a:headEnd/>
            <a:tailEnd/>
          </a:ln>
          <a:effectLst/>
        </p:spPr>
        <p:txBody>
          <a:bodyPr vert="horz" wrap="square" lIns="90422" tIns="45211" rIns="90422" bIns="45211" numCol="1" anchor="b" anchorCtr="0" compatLnSpc="1">
            <a:prstTxWarp prst="textNoShape">
              <a:avLst/>
            </a:prstTxWarp>
          </a:bodyPr>
          <a:lstStyle>
            <a:lvl1pPr defTabSz="903288">
              <a:defRPr sz="1200" i="0">
                <a:latin typeface="Arial" pitchFamily="34" charset="0"/>
              </a:defRPr>
            </a:lvl1pPr>
          </a:lstStyle>
          <a:p>
            <a:endParaRPr lang="en-US"/>
          </a:p>
        </p:txBody>
      </p:sp>
      <p:sp>
        <p:nvSpPr>
          <p:cNvPr id="126981" name="Rectangle 5"/>
          <p:cNvSpPr>
            <a:spLocks noGrp="1" noChangeArrowheads="1"/>
          </p:cNvSpPr>
          <p:nvPr>
            <p:ph type="sldNum" sz="quarter" idx="3"/>
          </p:nvPr>
        </p:nvSpPr>
        <p:spPr bwMode="auto">
          <a:xfrm>
            <a:off x="5162550" y="6513513"/>
            <a:ext cx="3952875" cy="342900"/>
          </a:xfrm>
          <a:prstGeom prst="rect">
            <a:avLst/>
          </a:prstGeom>
          <a:noFill/>
          <a:ln w="9525">
            <a:noFill/>
            <a:miter lim="800000"/>
            <a:headEnd/>
            <a:tailEnd/>
          </a:ln>
          <a:effectLst/>
        </p:spPr>
        <p:txBody>
          <a:bodyPr vert="horz" wrap="square" lIns="90422" tIns="45211" rIns="90422" bIns="45211" numCol="1" anchor="b" anchorCtr="0" compatLnSpc="1">
            <a:prstTxWarp prst="textNoShape">
              <a:avLst/>
            </a:prstTxWarp>
          </a:bodyPr>
          <a:lstStyle>
            <a:lvl1pPr algn="r" defTabSz="903288">
              <a:defRPr sz="1200" i="0">
                <a:latin typeface="Arial" pitchFamily="34" charset="0"/>
              </a:defRPr>
            </a:lvl1pPr>
          </a:lstStyle>
          <a:p>
            <a:fld id="{2060D109-2CFA-4DA2-832E-D451CD317B2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951288" cy="342900"/>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defTabSz="912813">
              <a:defRPr sz="1200" i="0">
                <a:latin typeface="Arial" pitchFamily="34" charset="0"/>
              </a:defRPr>
            </a:lvl1pPr>
          </a:lstStyle>
          <a:p>
            <a:endParaRPr lang="en-US"/>
          </a:p>
        </p:txBody>
      </p:sp>
      <p:sp>
        <p:nvSpPr>
          <p:cNvPr id="4099" name="Rectangle 3"/>
          <p:cNvSpPr>
            <a:spLocks noGrp="1" noChangeArrowheads="1"/>
          </p:cNvSpPr>
          <p:nvPr>
            <p:ph type="dt" idx="1"/>
          </p:nvPr>
        </p:nvSpPr>
        <p:spPr bwMode="auto">
          <a:xfrm>
            <a:off x="5162550" y="0"/>
            <a:ext cx="3952875" cy="342900"/>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lvl1pPr algn="r" defTabSz="912813">
              <a:defRPr sz="1200" i="0">
                <a:latin typeface="Arial" pitchFamily="34" charset="0"/>
              </a:defRPr>
            </a:lvl1pPr>
          </a:lstStyle>
          <a:p>
            <a:endParaRPr lang="en-US"/>
          </a:p>
        </p:txBody>
      </p:sp>
      <p:sp>
        <p:nvSpPr>
          <p:cNvPr id="4100" name="Rectangle 4"/>
          <p:cNvSpPr>
            <a:spLocks noRot="1" noChangeArrowheads="1" noTextEdit="1"/>
          </p:cNvSpPr>
          <p:nvPr>
            <p:ph type="sldImg" idx="2"/>
          </p:nvPr>
        </p:nvSpPr>
        <p:spPr bwMode="auto">
          <a:xfrm>
            <a:off x="2843213" y="514350"/>
            <a:ext cx="3429000" cy="25717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1225" y="3259138"/>
            <a:ext cx="7294563" cy="3084512"/>
          </a:xfrm>
          <a:prstGeom prst="rect">
            <a:avLst/>
          </a:prstGeom>
          <a:noFill/>
          <a:ln w="9525">
            <a:noFill/>
            <a:miter lim="800000"/>
            <a:headEnd/>
            <a:tailEnd/>
          </a:ln>
          <a:effectLst/>
        </p:spPr>
        <p:txBody>
          <a:bodyPr vert="horz" wrap="square" lIns="91417" tIns="45708" rIns="91417"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6513513"/>
            <a:ext cx="3951288" cy="342900"/>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defTabSz="912813">
              <a:defRPr sz="1200" i="0">
                <a:latin typeface="Arial" pitchFamily="34" charset="0"/>
              </a:defRPr>
            </a:lvl1pPr>
          </a:lstStyle>
          <a:p>
            <a:endParaRPr lang="en-US"/>
          </a:p>
        </p:txBody>
      </p:sp>
      <p:sp>
        <p:nvSpPr>
          <p:cNvPr id="4103" name="Rectangle 7"/>
          <p:cNvSpPr>
            <a:spLocks noGrp="1" noChangeArrowheads="1"/>
          </p:cNvSpPr>
          <p:nvPr>
            <p:ph type="sldNum" sz="quarter" idx="5"/>
          </p:nvPr>
        </p:nvSpPr>
        <p:spPr bwMode="auto">
          <a:xfrm>
            <a:off x="5162550" y="6513513"/>
            <a:ext cx="3952875" cy="342900"/>
          </a:xfrm>
          <a:prstGeom prst="rect">
            <a:avLst/>
          </a:prstGeom>
          <a:noFill/>
          <a:ln w="9525">
            <a:noFill/>
            <a:miter lim="800000"/>
            <a:headEnd/>
            <a:tailEnd/>
          </a:ln>
          <a:effectLst/>
        </p:spPr>
        <p:txBody>
          <a:bodyPr vert="horz" wrap="square" lIns="91417" tIns="45708" rIns="91417" bIns="45708" numCol="1" anchor="b" anchorCtr="0" compatLnSpc="1">
            <a:prstTxWarp prst="textNoShape">
              <a:avLst/>
            </a:prstTxWarp>
          </a:bodyPr>
          <a:lstStyle>
            <a:lvl1pPr algn="r" defTabSz="912813">
              <a:defRPr sz="1200" i="0">
                <a:latin typeface="Arial" pitchFamily="34" charset="0"/>
              </a:defRPr>
            </a:lvl1pPr>
          </a:lstStyle>
          <a:p>
            <a:fld id="{CD7CFDCD-9DAD-4E34-A233-88B33B3BBB5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Ro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latin typeface="Arial" pitchFamily="34" charset="0"/>
              </a:rPr>
              <a:t>SUGGESTED TIME:</a:t>
            </a:r>
          </a:p>
          <a:p>
            <a:r>
              <a:rPr lang="en-US">
                <a:latin typeface="Arial" pitchFamily="34" charset="0"/>
              </a:rPr>
              <a:t>8:30 am START</a:t>
            </a:r>
          </a:p>
          <a:p>
            <a:r>
              <a:rPr lang="en-US">
                <a:latin typeface="Arial" pitchFamily="34" charset="0"/>
              </a:rPr>
              <a:t>5 min. </a:t>
            </a:r>
          </a:p>
          <a:p>
            <a:r>
              <a:rPr lang="en-US">
                <a:latin typeface="Arial" pitchFamily="34" charset="0"/>
              </a:rPr>
              <a:t>					PLAN FOR LATE STARTS… IT ALMOST ALWAYS HAPPENS THAT WAY… </a:t>
            </a:r>
          </a:p>
          <a:p>
            <a:r>
              <a:rPr lang="en-US">
                <a:latin typeface="Arial" pitchFamily="34" charset="0"/>
              </a:rPr>
              <a:t>					PLAN PROGRAM SO YOU CAN ADJUST TO LATE START AND STILL FINISH ON TIME </a:t>
            </a:r>
          </a:p>
          <a:p>
            <a:r>
              <a:rPr lang="en-US">
                <a:latin typeface="Arial" pitchFamily="34" charset="0"/>
              </a:rPr>
              <a:t>					BUT ALERT PARTICIPANTS THAT TODAY WILL BE A ‘DOUBLE DAY’ -- PACKING TWO DAYS INTO ONE… </a:t>
            </a:r>
          </a:p>
          <a:p>
            <a:r>
              <a:rPr lang="en-US">
                <a:latin typeface="Arial" pitchFamily="34" charset="0"/>
              </a:rPr>
              <a:t>					SO THAT WE CAN GO TO THE FIELD EARLIER… LEARNING BY DOING, BETTER THAN LEARNING IN CLASSROOM…</a:t>
            </a:r>
          </a:p>
          <a:p>
            <a:endParaRPr lang="en-US">
              <a:latin typeface="Arial" pitchFamily="34" charset="0"/>
            </a:endParaRPr>
          </a:p>
          <a:p>
            <a:r>
              <a:rPr lang="en-US">
                <a:latin typeface="Arial" pitchFamily="34" charset="0"/>
              </a:rPr>
              <a:t>TODAY’S PROGRAM WILL END AT 5:30 PM IF WE KEEP TO TIME… LATER IF WE FALL BEHIND…</a:t>
            </a:r>
          </a:p>
          <a:p>
            <a:r>
              <a:rPr lang="en-US">
                <a:latin typeface="Arial" pitchFamily="34" charset="0"/>
              </a:rPr>
              <a:t>	BUT… IF LATE START, THEN CONDENSE ALL FOLLOWING STEPS BY A FEW MINUTES EACH IN ORDER TO MAKE UP LOST TIME.</a:t>
            </a:r>
          </a:p>
          <a:p>
            <a:endParaRPr lang="en-US">
              <a:latin typeface="Arial" pitchFamily="34" charset="0"/>
            </a:endParaRPr>
          </a:p>
          <a:p>
            <a:r>
              <a:rPr lang="en-US">
                <a:latin typeface="Arial" pitchFamily="34" charset="0"/>
              </a:rPr>
              <a:t>BRING OUT THE DRUMS AND START DRUMMING CIRCLE TO GATHER PARTICIPANTS</a:t>
            </a:r>
          </a:p>
          <a:p>
            <a:r>
              <a:rPr lang="en-US">
                <a:latin typeface="Arial" pitchFamily="34" charset="0"/>
              </a:rPr>
              <a:t>ENCOURAGE PARTICIPANTS TO BRING THEIR OWN DRUMS, TRADITIONAL, LOCAL MUSICAL INSTRUMENTS</a:t>
            </a:r>
          </a:p>
          <a:p>
            <a:endParaRPr lang="en-US">
              <a:latin typeface="Arial" pitchFamily="34" charset="0"/>
            </a:endParaRPr>
          </a:p>
          <a:p>
            <a:r>
              <a:rPr lang="en-US">
                <a:latin typeface="Arial" pitchFamily="34" charset="0"/>
              </a:rPr>
              <a:t>5 min. INTRODUCTON					</a:t>
            </a:r>
          </a:p>
          <a:p>
            <a:pPr lvl="1">
              <a:buFontTx/>
              <a:buChar char="•"/>
            </a:pPr>
            <a:r>
              <a:rPr lang="en-US">
                <a:latin typeface="Arial" pitchFamily="34" charset="0"/>
              </a:rPr>
              <a:t>INTRO &amp; WELCOME &amp; THANKS FOR COMING</a:t>
            </a:r>
          </a:p>
          <a:p>
            <a:pPr lvl="1">
              <a:buFontTx/>
              <a:buChar char="•"/>
            </a:pPr>
            <a:r>
              <a:rPr lang="en-US">
                <a:latin typeface="Arial" pitchFamily="34" charset="0"/>
              </a:rPr>
              <a:t>DESCRIBE APA TRAINING AND HOW IT WILL LINK WITH CDC FORMATION </a:t>
            </a:r>
          </a:p>
          <a:p>
            <a:pPr lvl="1">
              <a:buFontTx/>
              <a:buChar char="•"/>
            </a:pPr>
            <a:r>
              <a:rPr lang="en-US">
                <a:latin typeface="Arial" pitchFamily="34" charset="0"/>
              </a:rPr>
              <a:t>ROLE OF APA PROCESS FOR COMMUNITY SELF-HELP MOBILIZATION</a:t>
            </a:r>
          </a:p>
          <a:p>
            <a:pPr lvl="1">
              <a:buFontTx/>
              <a:buChar char="•"/>
            </a:pPr>
            <a:r>
              <a:rPr lang="en-US">
                <a:latin typeface="Arial" pitchFamily="34" charset="0"/>
              </a:rPr>
              <a:t>BUILDING SELF-RELIANT COMMUNTIES </a:t>
            </a:r>
          </a:p>
          <a:p>
            <a:pPr lvl="1">
              <a:buFontTx/>
              <a:buChar char="•"/>
            </a:pPr>
            <a:r>
              <a:rPr lang="en-US">
                <a:latin typeface="Arial" pitchFamily="34" charset="0"/>
              </a:rPr>
              <a:t>DEVELOPING POSITIVE CONNECTIONS BETWEEN THE PEOPLE AND THE GOVERNMENT</a:t>
            </a:r>
          </a:p>
          <a:p>
            <a:pPr lvl="1">
              <a:buFontTx/>
              <a:buChar char="•"/>
            </a:pPr>
            <a:endParaRPr lang="en-US">
              <a:latin typeface="Arial" pitchFamily="34" charset="0"/>
            </a:endParaRPr>
          </a:p>
          <a:p>
            <a:r>
              <a:rPr lang="en-US">
                <a:latin typeface="Arial" pitchFamily="34" charset="0"/>
              </a:rPr>
              <a:t>REMINDER:</a:t>
            </a:r>
          </a:p>
          <a:p>
            <a:r>
              <a:rPr lang="en-US">
                <a:latin typeface="Arial" pitchFamily="34" charset="0"/>
              </a:rPr>
              <a:t>EVERYONE SHOULD BE ALERTED THAT THIS WILL BE A LONG, FULL DAY… PACKING TWO DAYS WORKSHOP INTO ONE… AND NOT ENDING UNTIL AT LEAST 5:30 PM… SO WE CAN GO STRAIGHT TO VILLAGE TOMORROW TO PRACTICE… DAY WILL FEEL RUSHED, BUT PRACTICING ONE DAY EARLIER THAN NORMAL WILL GIVE US REAL EXPERIENCE UP FRONT TO LEARN FROM.. LEARNING BY DOING, INSTEAD OF LEARNING IN CLASSROOM… SO LET’S GET STARTED… </a:t>
            </a:r>
          </a:p>
          <a:p>
            <a:endParaRPr lang="en-U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578" name="Rectangle 2"/>
          <p:cNvSpPr>
            <a:spLocks noRot="1" noChangeArrowheads="1" noTextEdit="1"/>
          </p:cNvSpPr>
          <p:nvPr>
            <p:ph type="sldImg"/>
          </p:nvPr>
        </p:nvSpPr>
        <p:spPr>
          <a:ln/>
        </p:spPr>
      </p:sp>
      <p:sp>
        <p:nvSpPr>
          <p:cNvPr id="792579" name="Rectangle 3"/>
          <p:cNvSpPr>
            <a:spLocks noGrp="1" noChangeArrowheads="1"/>
          </p:cNvSpPr>
          <p:nvPr>
            <p:ph type="body" idx="1"/>
          </p:nvPr>
        </p:nvSpPr>
        <p:spPr>
          <a:xfrm>
            <a:off x="911225" y="3257550"/>
            <a:ext cx="7294563" cy="3086100"/>
          </a:xfrm>
        </p:spPr>
        <p:txBody>
          <a:bodyPr/>
          <a:lstStyle/>
          <a:p>
            <a:r>
              <a:rPr lang="en-US">
                <a:latin typeface="Arial" pitchFamily="34" charset="0"/>
              </a:rPr>
              <a:t>10 am						</a:t>
            </a:r>
          </a:p>
          <a:p>
            <a:r>
              <a:rPr lang="en-US">
                <a:latin typeface="Arial" pitchFamily="34" charset="0"/>
              </a:rPr>
              <a:t>10 min.</a:t>
            </a:r>
          </a:p>
          <a:p>
            <a:r>
              <a:rPr lang="en-US">
                <a:latin typeface="Arial" pitchFamily="34" charset="0"/>
              </a:rPr>
              <a:t>POST LARGE FLIP-CHART PICTURE OF TREE AND CIRCLES LIKE THE ONE ON THIS SLIDE</a:t>
            </a:r>
          </a:p>
          <a:p>
            <a:r>
              <a:rPr lang="en-US">
                <a:latin typeface="Arial" pitchFamily="34" charset="0"/>
              </a:rPr>
              <a:t>ASK PARTICIPANTS TO COME UP AND FILL IN WITH MARKERS:</a:t>
            </a:r>
          </a:p>
          <a:p>
            <a:pPr lvl="1">
              <a:buFontTx/>
              <a:buChar char="•"/>
            </a:pPr>
            <a:r>
              <a:rPr lang="en-US">
                <a:latin typeface="Arial" pitchFamily="34" charset="0"/>
              </a:rPr>
              <a:t>TRUNK -- THE ‘WORST PROBLEM’ -- SELECTED DURING PREVIOUS EXERCISE</a:t>
            </a:r>
          </a:p>
          <a:p>
            <a:pPr lvl="1">
              <a:buFontTx/>
              <a:buChar char="•"/>
            </a:pPr>
            <a:r>
              <a:rPr lang="en-US">
                <a:latin typeface="Arial" pitchFamily="34" charset="0"/>
              </a:rPr>
              <a:t>LEAVES ARE THE RESULTS OF THE PROBLEM -- THE OUTCOMES WE CAN EXPECT AS A RESULT OF THE BIG PROBLEM</a:t>
            </a:r>
          </a:p>
          <a:p>
            <a:pPr lvl="1">
              <a:buFontTx/>
              <a:buChar char="•"/>
            </a:pPr>
            <a:r>
              <a:rPr lang="en-US">
                <a:latin typeface="Arial" pitchFamily="34" charset="0"/>
              </a:rPr>
              <a:t>ROOTS, IN THE EARTH, ARE THE ‘ROOT’ CAUSES OF THE PROBLEMS… WHAT CAUSES THE BIG PROBLEM</a:t>
            </a:r>
          </a:p>
          <a:p>
            <a:r>
              <a:rPr lang="en-US">
                <a:latin typeface="Arial" pitchFamily="34" charset="0"/>
              </a:rPr>
              <a:t>THE CIRCLES:</a:t>
            </a:r>
          </a:p>
          <a:p>
            <a:pPr lvl="1">
              <a:buFontTx/>
              <a:buChar char="•"/>
            </a:pPr>
            <a:r>
              <a:rPr lang="en-US">
                <a:latin typeface="Arial" pitchFamily="34" charset="0"/>
              </a:rPr>
              <a:t>ASK PARTICIPANTS TO DRAW A FACE IN EACH CIRCLE THAT SHOWS HOW THEY FEEL ABOUT THIS PROBLEM, HOW THEY FEEL ABOUT THE POSSIBILITY OF SOLVING THIS PROBLEM </a:t>
            </a:r>
          </a:p>
          <a:p>
            <a:pPr lvl="2">
              <a:buFontTx/>
              <a:buChar char="•"/>
            </a:pPr>
            <a:r>
              <a:rPr lang="en-US">
                <a:latin typeface="Arial" pitchFamily="34" charset="0"/>
              </a:rPr>
              <a:t>(EXPECT SAD, UNHAPPY FACES)</a:t>
            </a:r>
          </a:p>
          <a:p>
            <a:pPr lvl="1">
              <a:buFontTx/>
              <a:buChar char="•"/>
            </a:pPr>
            <a:r>
              <a:rPr lang="en-US">
                <a:latin typeface="Arial" pitchFamily="34" charset="0"/>
              </a:rPr>
              <a:t>ASK PARTICIPANTS TO WRITE A WORD OR TWO UNDER THE CIRCLES/FACES THAT EXPRESSES HOW THEY FEEL ABOUT THE PROBLEM, ABOUT THE POSSIBILITY OF SOLVING THE PROBLEM</a:t>
            </a:r>
          </a:p>
          <a:p>
            <a:pPr lvl="2">
              <a:buFontTx/>
              <a:buChar char="•"/>
            </a:pPr>
            <a:r>
              <a:rPr lang="en-US">
                <a:latin typeface="Arial" pitchFamily="34" charset="0"/>
              </a:rPr>
              <a:t>(EXPECT WORDS LIKE ‘HELPLESS,’ ‘HOPELESS,’ ‘SAD,’ ‘DISCOURAGED’</a:t>
            </a:r>
          </a:p>
          <a:p>
            <a:endParaRPr lang="en-US">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9186" name="Rectangle 2"/>
          <p:cNvSpPr>
            <a:spLocks noRot="1" noChangeArrowheads="1" noTextEdit="1"/>
          </p:cNvSpPr>
          <p:nvPr>
            <p:ph type="sldImg"/>
          </p:nvPr>
        </p:nvSpPr>
        <p:spPr>
          <a:ln/>
        </p:spPr>
      </p:sp>
      <p:sp>
        <p:nvSpPr>
          <p:cNvPr id="989187" name="Rectangle 3"/>
          <p:cNvSpPr>
            <a:spLocks noGrp="1" noChangeArrowheads="1"/>
          </p:cNvSpPr>
          <p:nvPr>
            <p:ph type="body" idx="1"/>
          </p:nvPr>
        </p:nvSpPr>
        <p:spPr>
          <a:xfrm>
            <a:off x="911225" y="3257550"/>
            <a:ext cx="7294563" cy="3086100"/>
          </a:xfrm>
        </p:spPr>
        <p:txBody>
          <a:bodyPr/>
          <a:lstStyle/>
          <a:p>
            <a:r>
              <a:rPr lang="en-US">
                <a:latin typeface="Arial" pitchFamily="34" charset="0"/>
              </a:rPr>
              <a:t>10:10						</a:t>
            </a:r>
          </a:p>
          <a:p>
            <a:r>
              <a:rPr lang="en-US">
                <a:latin typeface="Arial" pitchFamily="34" charset="0"/>
              </a:rPr>
              <a:t>5 min.</a:t>
            </a:r>
          </a:p>
          <a:p>
            <a:endParaRPr lang="en-US">
              <a:latin typeface="Arial" pitchFamily="34" charset="0"/>
            </a:endParaRPr>
          </a:p>
          <a:p>
            <a:r>
              <a:rPr lang="en-US">
                <a:latin typeface="Arial" pitchFamily="34" charset="0"/>
              </a:rPr>
              <a:t>ASK PARTICIPANTS TO TRANSLATE THEIR ‘WORST PROBLEM’ INTO ITS ‘POSITIVE OPPOSITE’</a:t>
            </a:r>
          </a:p>
          <a:p>
            <a:r>
              <a:rPr lang="en-US">
                <a:latin typeface="Arial" pitchFamily="34" charset="0"/>
              </a:rPr>
              <a:t>REFER BACK TO SLIDE WITH EXAMPLES, LIKE:</a:t>
            </a:r>
          </a:p>
          <a:p>
            <a:r>
              <a:rPr lang="en-US" b="1" i="1">
                <a:latin typeface="Arial" pitchFamily="34" charset="0"/>
              </a:rPr>
              <a:t>Problem					Opportunities (Positive Opposite of Problems)</a:t>
            </a:r>
            <a:endParaRPr lang="en-US" b="1">
              <a:latin typeface="Arial" pitchFamily="34" charset="0"/>
            </a:endParaRPr>
          </a:p>
          <a:p>
            <a:pPr lvl="1">
              <a:buFontTx/>
              <a:buChar char="•"/>
            </a:pPr>
            <a:r>
              <a:rPr lang="en-US">
                <a:latin typeface="Arial" pitchFamily="34" charset="0"/>
              </a:rPr>
              <a:t>War							-  Peace</a:t>
            </a:r>
          </a:p>
          <a:p>
            <a:pPr lvl="1">
              <a:buFontTx/>
              <a:buChar char="•"/>
            </a:pPr>
            <a:r>
              <a:rPr lang="en-US">
                <a:latin typeface="Arial" pitchFamily="34" charset="0"/>
              </a:rPr>
              <a:t>Death, destruction				- Life, Creation</a:t>
            </a:r>
          </a:p>
          <a:p>
            <a:pPr lvl="1">
              <a:buFontTx/>
              <a:buChar char="•"/>
            </a:pPr>
            <a:r>
              <a:rPr lang="en-US">
                <a:latin typeface="Arial" pitchFamily="34" charset="0"/>
              </a:rPr>
              <a:t>Conflict, violence				- Harmony, caring</a:t>
            </a:r>
          </a:p>
          <a:p>
            <a:pPr lvl="1">
              <a:buFontTx/>
              <a:buChar char="•"/>
            </a:pPr>
            <a:r>
              <a:rPr lang="en-US">
                <a:latin typeface="Arial" pitchFamily="34" charset="0"/>
              </a:rPr>
              <a:t>HIV/AIDS						- Healthy, safe sex</a:t>
            </a:r>
          </a:p>
          <a:p>
            <a:pPr lvl="1">
              <a:buFontTx/>
              <a:buChar char="•"/>
            </a:pPr>
            <a:r>
              <a:rPr lang="en-US">
                <a:latin typeface="Arial" pitchFamily="34" charset="0"/>
              </a:rPr>
              <a:t>Back-biting						- Teamwork</a:t>
            </a:r>
          </a:p>
          <a:p>
            <a:pPr lvl="1">
              <a:buFontTx/>
              <a:buChar char="•"/>
            </a:pPr>
            <a:endParaRPr lang="en-US">
              <a:latin typeface="Arial" pitchFamily="34" charset="0"/>
            </a:endParaRPr>
          </a:p>
          <a:p>
            <a:pPr lvl="1"/>
            <a:r>
              <a:rPr lang="en-US">
                <a:latin typeface="Arial" pitchFamily="34" charset="0"/>
              </a:rPr>
              <a:t>SEE EXAMPLES ON PREVIOUS SLIDE/PAGE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p:cNvSpPr>
            <a:spLocks noRot="1" noChangeArrowheads="1" noTextEdit="1"/>
          </p:cNvSpPr>
          <p:nvPr>
            <p:ph type="sldImg"/>
          </p:nvPr>
        </p:nvSpPr>
        <p:spPr>
          <a:ln/>
        </p:spPr>
      </p:sp>
      <p:sp>
        <p:nvSpPr>
          <p:cNvPr id="794627" name="Rectangle 3"/>
          <p:cNvSpPr>
            <a:spLocks noGrp="1" noChangeArrowheads="1"/>
          </p:cNvSpPr>
          <p:nvPr>
            <p:ph type="body" idx="1"/>
          </p:nvPr>
        </p:nvSpPr>
        <p:spPr/>
        <p:txBody>
          <a:bodyPr/>
          <a:lstStyle/>
          <a:p>
            <a:r>
              <a:rPr lang="en-US">
                <a:latin typeface="Arial" pitchFamily="34" charset="0"/>
              </a:rPr>
              <a:t>10:15						</a:t>
            </a:r>
          </a:p>
          <a:p>
            <a:r>
              <a:rPr lang="en-US">
                <a:latin typeface="Arial" pitchFamily="34" charset="0"/>
              </a:rPr>
              <a:t>15 min	7 min.</a:t>
            </a:r>
          </a:p>
          <a:p>
            <a:endParaRPr lang="en-US">
              <a:latin typeface="Arial" pitchFamily="34" charset="0"/>
            </a:endParaRPr>
          </a:p>
          <a:p>
            <a:r>
              <a:rPr lang="en-US">
                <a:latin typeface="Arial" pitchFamily="34" charset="0"/>
              </a:rPr>
              <a:t>NOW WE BEGIN TO USE THE ‘APPRECIATIVE PLANNING AND ACTION’ APPROACH TO ‘SOLVE’ OUR ‘WORST PROBLEM’</a:t>
            </a:r>
          </a:p>
          <a:p>
            <a:r>
              <a:rPr lang="en-US">
                <a:latin typeface="Arial" pitchFamily="34" charset="0"/>
              </a:rPr>
              <a:t>WE HAVE ‘FLIPPED’ OUR PROBLEM INTO ITS ‘POSITIVE OPPOSITE’ </a:t>
            </a:r>
          </a:p>
          <a:p>
            <a:r>
              <a:rPr lang="en-US">
                <a:latin typeface="Arial" pitchFamily="34" charset="0"/>
              </a:rPr>
              <a:t>NOW WE WILL USE APA TO ACHIEVE THE POSITIVE OPPOSITE RESULT, THE SUCCESS, OPPORTUNITY WE SEEK.</a:t>
            </a:r>
          </a:p>
          <a:p>
            <a:r>
              <a:rPr lang="en-US">
                <a:latin typeface="Arial" pitchFamily="34" charset="0"/>
              </a:rPr>
              <a:t>MOTTO: “ALL THE KNOWLEDGE WE NEED IS IN THIS ROOM”</a:t>
            </a:r>
          </a:p>
          <a:p>
            <a:endParaRPr lang="en-US">
              <a:latin typeface="Arial" pitchFamily="34" charset="0"/>
            </a:endParaRPr>
          </a:p>
          <a:p>
            <a:r>
              <a:rPr lang="en-US">
                <a:latin typeface="Arial" pitchFamily="34" charset="0"/>
              </a:rPr>
              <a:t>STEP 1	DISCOVERY… OF THE BEST, OF SUCCESS, OF WHAT WORKS</a:t>
            </a:r>
          </a:p>
          <a:p>
            <a:r>
              <a:rPr lang="en-US">
                <a:latin typeface="Arial" pitchFamily="34" charset="0"/>
              </a:rPr>
              <a:t>EXERCISE - SMALL GROUP BRAINSTORMING - PAIRS OF 4 TO 6 PARTICIPANTS: </a:t>
            </a:r>
          </a:p>
          <a:p>
            <a:r>
              <a:rPr lang="en-US">
                <a:latin typeface="Arial" pitchFamily="34" charset="0"/>
              </a:rPr>
              <a:t>The Search for ‘</a:t>
            </a:r>
            <a:r>
              <a:rPr lang="en-US" i="1">
                <a:latin typeface="Arial" pitchFamily="34" charset="0"/>
              </a:rPr>
              <a:t>the best</a:t>
            </a:r>
            <a:r>
              <a:rPr lang="en-US">
                <a:latin typeface="Arial" pitchFamily="34" charset="0"/>
              </a:rPr>
              <a:t>,’ ‘</a:t>
            </a:r>
            <a:r>
              <a:rPr lang="en-US" i="1">
                <a:latin typeface="Arial" pitchFamily="34" charset="0"/>
              </a:rPr>
              <a:t>what works</a:t>
            </a:r>
            <a:r>
              <a:rPr lang="en-US">
                <a:latin typeface="Arial" pitchFamily="34" charset="0"/>
              </a:rPr>
              <a:t>,’ </a:t>
            </a:r>
            <a:r>
              <a:rPr lang="en-US" i="1">
                <a:latin typeface="Arial" pitchFamily="34" charset="0"/>
              </a:rPr>
              <a:t>successes</a:t>
            </a:r>
            <a:r>
              <a:rPr lang="en-US">
                <a:latin typeface="Arial" pitchFamily="34" charset="0"/>
              </a:rPr>
              <a:t> concerning our </a:t>
            </a:r>
            <a:r>
              <a:rPr lang="en-US" i="1">
                <a:latin typeface="Arial" pitchFamily="34" charset="0"/>
              </a:rPr>
              <a:t>affirmative topic</a:t>
            </a:r>
            <a:endParaRPr lang="en-US">
              <a:latin typeface="Arial" pitchFamily="34" charset="0"/>
            </a:endParaRPr>
          </a:p>
          <a:p>
            <a:pPr lvl="1">
              <a:spcBef>
                <a:spcPct val="0"/>
              </a:spcBef>
              <a:buFontTx/>
              <a:buChar char="•"/>
            </a:pPr>
            <a:r>
              <a:rPr lang="en-US">
                <a:latin typeface="Arial" pitchFamily="34" charset="0"/>
              </a:rPr>
              <a:t>Choose a name for your Team</a:t>
            </a:r>
          </a:p>
          <a:p>
            <a:pPr lvl="1">
              <a:buFontTx/>
              <a:buChar char="•"/>
            </a:pPr>
            <a:r>
              <a:rPr lang="en-US">
                <a:latin typeface="Arial" pitchFamily="34" charset="0"/>
              </a:rPr>
              <a:t>Choose a motto</a:t>
            </a:r>
          </a:p>
          <a:p>
            <a:pPr lvl="2">
              <a:buFontTx/>
              <a:buChar char="•"/>
            </a:pPr>
            <a:r>
              <a:rPr lang="en-US">
                <a:latin typeface="Arial" pitchFamily="34" charset="0"/>
              </a:rPr>
              <a:t>Share your own personal positive stories, experiences that illustrate personal experiences related to </a:t>
            </a:r>
            <a:r>
              <a:rPr lang="en-US" i="1">
                <a:latin typeface="Arial" pitchFamily="34" charset="0"/>
              </a:rPr>
              <a:t>affirmative topic</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Rot="1" noChangeArrowheads="1" noTextEdit="1"/>
          </p:cNvSpPr>
          <p:nvPr>
            <p:ph type="sldImg"/>
          </p:nvPr>
        </p:nvSpPr>
        <p:spPr>
          <a:ln/>
        </p:spPr>
      </p:sp>
      <p:sp>
        <p:nvSpPr>
          <p:cNvPr id="796675" name="Rectangle 3"/>
          <p:cNvSpPr>
            <a:spLocks noGrp="1" noChangeArrowheads="1"/>
          </p:cNvSpPr>
          <p:nvPr>
            <p:ph type="body" idx="1"/>
          </p:nvPr>
        </p:nvSpPr>
        <p:spPr/>
        <p:txBody>
          <a:bodyPr/>
          <a:lstStyle/>
          <a:p>
            <a:r>
              <a:rPr lang="en-US">
                <a:latin typeface="Arial" pitchFamily="34" charset="0"/>
              </a:rPr>
              <a:t>10:20					</a:t>
            </a:r>
          </a:p>
          <a:p>
            <a:r>
              <a:rPr lang="en-US">
                <a:latin typeface="Arial" pitchFamily="34" charset="0"/>
              </a:rPr>
              <a:t>15 min --&gt; 10 min.</a:t>
            </a:r>
          </a:p>
          <a:p>
            <a:endParaRPr lang="en-US">
              <a:latin typeface="Arial" pitchFamily="34" charset="0"/>
            </a:endParaRPr>
          </a:p>
          <a:p>
            <a:r>
              <a:rPr lang="en-US">
                <a:latin typeface="Arial" pitchFamily="34" charset="0"/>
              </a:rPr>
              <a:t>LARGE FLIP CHART PAPER AND MARKERS FOR EACH GROUP</a:t>
            </a:r>
          </a:p>
          <a:p>
            <a:endParaRPr lang="en-US">
              <a:latin typeface="Arial" pitchFamily="34" charset="0"/>
            </a:endParaRPr>
          </a:p>
          <a:p>
            <a:r>
              <a:rPr lang="en-US">
                <a:latin typeface="Arial" pitchFamily="34" charset="0"/>
              </a:rPr>
              <a:t>STEP 2 - DREAM…. OF EVEN BETTER, OF WHAT WE WANT MORE OF…</a:t>
            </a:r>
          </a:p>
          <a:p>
            <a:r>
              <a:rPr lang="en-US">
                <a:latin typeface="Arial" pitchFamily="34" charset="0"/>
              </a:rPr>
              <a:t>PARTICIPANTS, IN THEIR GROUPS, WILL NOW</a:t>
            </a:r>
          </a:p>
          <a:p>
            <a:pPr lvl="1">
              <a:buFontTx/>
              <a:buChar char="•"/>
            </a:pPr>
            <a:r>
              <a:rPr lang="en-US" sz="900">
                <a:latin typeface="Arial" pitchFamily="34" charset="0"/>
              </a:rPr>
              <a:t>Share your personal dreams of life, your community, a world full of the best, of what you want more of related to our </a:t>
            </a:r>
            <a:r>
              <a:rPr lang="en-US" sz="900" i="1">
                <a:latin typeface="Arial" pitchFamily="34" charset="0"/>
              </a:rPr>
              <a:t>affirmative topic</a:t>
            </a:r>
            <a:endParaRPr lang="en-US" sz="900">
              <a:latin typeface="Arial" pitchFamily="34" charset="0"/>
            </a:endParaRPr>
          </a:p>
          <a:p>
            <a:pPr lvl="1">
              <a:buFontTx/>
              <a:buChar char="•"/>
            </a:pPr>
            <a:r>
              <a:rPr lang="en-US" sz="900">
                <a:latin typeface="Arial" pitchFamily="34" charset="0"/>
              </a:rPr>
              <a:t>Draw a picture together of the year 2020, of what this looks like for your children, your grandchildren – of a world full of the best</a:t>
            </a:r>
          </a:p>
          <a:p>
            <a:pPr lvl="1">
              <a:buFontTx/>
              <a:buChar char="•"/>
            </a:pPr>
            <a:endParaRPr lang="en-US" sz="900">
              <a:latin typeface="Arial" pitchFamily="34" charset="0"/>
            </a:endParaRPr>
          </a:p>
          <a:p>
            <a:r>
              <a:rPr lang="en-US" sz="900">
                <a:latin typeface="Arial" pitchFamily="34" charset="0"/>
              </a:rPr>
              <a:t>REMEMBER:</a:t>
            </a:r>
          </a:p>
          <a:p>
            <a:r>
              <a:rPr lang="en-US" sz="900">
                <a:latin typeface="Arial" pitchFamily="34" charset="0"/>
              </a:rPr>
              <a:t>	“ALL THE KNOWLEDGE WE NEED IS IN THIS ROOM…”</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Rot="1" noChangeArrowheads="1" noTextEdit="1"/>
          </p:cNvSpPr>
          <p:nvPr>
            <p:ph type="sldImg"/>
          </p:nvPr>
        </p:nvSpPr>
        <p:spPr>
          <a:ln/>
        </p:spPr>
      </p:sp>
      <p:sp>
        <p:nvSpPr>
          <p:cNvPr id="800771" name="Rectangle 3"/>
          <p:cNvSpPr>
            <a:spLocks noGrp="1" noChangeArrowheads="1"/>
          </p:cNvSpPr>
          <p:nvPr>
            <p:ph type="body" idx="1"/>
          </p:nvPr>
        </p:nvSpPr>
        <p:spPr/>
        <p:txBody>
          <a:bodyPr/>
          <a:lstStyle/>
          <a:p>
            <a:r>
              <a:rPr lang="en-US">
                <a:latin typeface="Arial" pitchFamily="34" charset="0"/>
              </a:rPr>
              <a:t>10:45							</a:t>
            </a:r>
          </a:p>
          <a:p>
            <a:r>
              <a:rPr lang="en-US">
                <a:latin typeface="Arial" pitchFamily="34" charset="0"/>
              </a:rPr>
              <a:t>15 min. </a:t>
            </a:r>
          </a:p>
          <a:p>
            <a:endParaRPr lang="en-US">
              <a:latin typeface="Arial" pitchFamily="34" charset="0"/>
            </a:endParaRPr>
          </a:p>
          <a:p>
            <a:r>
              <a:rPr lang="en-US">
                <a:latin typeface="Arial" pitchFamily="34" charset="0"/>
              </a:rPr>
              <a:t>ANOTHER LARGE FLIP CHART PAPER FOR EACH GROUP</a:t>
            </a:r>
          </a:p>
          <a:p>
            <a:endParaRPr lang="en-US">
              <a:latin typeface="Arial" pitchFamily="34" charset="0"/>
            </a:endParaRPr>
          </a:p>
          <a:p>
            <a:r>
              <a:rPr lang="en-US">
                <a:latin typeface="Arial" pitchFamily="34" charset="0"/>
              </a:rPr>
              <a:t>STEP 4: DELIVERY…. DEVELOPING AN ACTION PLAN TO GET STARTED</a:t>
            </a:r>
          </a:p>
          <a:p>
            <a:endParaRPr lang="en-US">
              <a:latin typeface="Arial" pitchFamily="34" charset="0"/>
            </a:endParaRPr>
          </a:p>
          <a:p>
            <a:r>
              <a:rPr lang="en-US">
                <a:latin typeface="Arial" pitchFamily="34" charset="0"/>
              </a:rPr>
              <a:t>EACH GROUP:  YOUR GROUP ACTION PLAN</a:t>
            </a:r>
            <a:endParaRPr lang="en-US" sz="1000">
              <a:latin typeface="Arial" pitchFamily="34" charset="0"/>
            </a:endParaRPr>
          </a:p>
          <a:p>
            <a:pPr lvl="1">
              <a:lnSpc>
                <a:spcPct val="80000"/>
              </a:lnSpc>
            </a:pPr>
            <a:r>
              <a:rPr lang="en-US" sz="1000">
                <a:latin typeface="Arial" pitchFamily="34" charset="0"/>
              </a:rPr>
              <a:t>Write a short action plan – tasks for the coming week to get started on implementing, </a:t>
            </a:r>
            <a:r>
              <a:rPr lang="en-US" sz="1000" i="1">
                <a:latin typeface="Arial" pitchFamily="34" charset="0"/>
              </a:rPr>
              <a:t>Delivering</a:t>
            </a:r>
            <a:r>
              <a:rPr lang="en-US" sz="1000">
                <a:latin typeface="Arial" pitchFamily="34" charset="0"/>
              </a:rPr>
              <a:t> your </a:t>
            </a:r>
            <a:r>
              <a:rPr lang="en-US" sz="1000" i="1">
                <a:latin typeface="Arial" pitchFamily="34" charset="0"/>
              </a:rPr>
              <a:t>Design</a:t>
            </a:r>
            <a:r>
              <a:rPr lang="en-US" sz="1000">
                <a:latin typeface="Arial" pitchFamily="34" charset="0"/>
              </a:rPr>
              <a:t> for achieving your </a:t>
            </a:r>
            <a:r>
              <a:rPr lang="en-US" sz="1000" i="1">
                <a:latin typeface="Arial" pitchFamily="34" charset="0"/>
              </a:rPr>
              <a:t>Dream</a:t>
            </a:r>
          </a:p>
          <a:p>
            <a:pPr>
              <a:lnSpc>
                <a:spcPct val="80000"/>
              </a:lnSpc>
            </a:pPr>
            <a:endParaRPr lang="en-US" sz="1000">
              <a:latin typeface="Arial" pitchFamily="34" charset="0"/>
            </a:endParaRPr>
          </a:p>
          <a:p>
            <a:pPr>
              <a:lnSpc>
                <a:spcPct val="80000"/>
              </a:lnSpc>
            </a:pPr>
            <a:r>
              <a:rPr lang="en-US" sz="1000">
                <a:latin typeface="Arial" pitchFamily="34" charset="0"/>
              </a:rPr>
              <a:t>EACH PERSON:  YOUR PERSONAL COMMITMENT TO HELP ACHIEVE THE ACTION PLAN</a:t>
            </a:r>
          </a:p>
          <a:p>
            <a:pPr lvl="1">
              <a:lnSpc>
                <a:spcPct val="80000"/>
              </a:lnSpc>
            </a:pPr>
            <a:r>
              <a:rPr lang="en-US" sz="1000">
                <a:latin typeface="Arial" pitchFamily="34" charset="0"/>
              </a:rPr>
              <a:t>Take one simple task from the action plan that you want to work on personally</a:t>
            </a:r>
          </a:p>
          <a:p>
            <a:pPr lvl="1">
              <a:lnSpc>
                <a:spcPct val="80000"/>
              </a:lnSpc>
            </a:pPr>
            <a:r>
              <a:rPr lang="en-US" sz="1000">
                <a:latin typeface="Arial" pitchFamily="34" charset="0"/>
              </a:rPr>
              <a:t>Write your own personal commitment on your group plan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18" name="Rectangle 2"/>
          <p:cNvSpPr>
            <a:spLocks noRot="1" noChangeArrowheads="1" noTextEdit="1"/>
          </p:cNvSpPr>
          <p:nvPr>
            <p:ph type="sldImg"/>
          </p:nvPr>
        </p:nvSpPr>
        <p:spPr>
          <a:ln/>
        </p:spPr>
      </p:sp>
      <p:sp>
        <p:nvSpPr>
          <p:cNvPr id="802819" name="Rectangle 3"/>
          <p:cNvSpPr>
            <a:spLocks noGrp="1" noChangeArrowheads="1"/>
          </p:cNvSpPr>
          <p:nvPr>
            <p:ph type="body" idx="1"/>
          </p:nvPr>
        </p:nvSpPr>
        <p:spPr/>
        <p:txBody>
          <a:bodyPr/>
          <a:lstStyle/>
          <a:p>
            <a:r>
              <a:rPr lang="en-US">
                <a:latin typeface="Arial" pitchFamily="34" charset="0"/>
              </a:rPr>
              <a:t>11 am								</a:t>
            </a:r>
          </a:p>
          <a:p>
            <a:r>
              <a:rPr lang="en-US">
                <a:latin typeface="Arial" pitchFamily="34" charset="0"/>
              </a:rPr>
              <a:t>10 min.</a:t>
            </a:r>
          </a:p>
          <a:p>
            <a:endParaRPr lang="en-US">
              <a:latin typeface="Arial" pitchFamily="34" charset="0"/>
            </a:endParaRPr>
          </a:p>
          <a:p>
            <a:r>
              <a:rPr lang="en-US">
                <a:latin typeface="Arial" pitchFamily="34" charset="0"/>
              </a:rPr>
              <a:t>STEP 5: ‘DO IT NOW’</a:t>
            </a:r>
          </a:p>
          <a:p>
            <a:pPr lvl="2">
              <a:buFontTx/>
              <a:buChar char="•"/>
            </a:pPr>
            <a:r>
              <a:rPr lang="en-US">
                <a:latin typeface="Arial" pitchFamily="34" charset="0"/>
              </a:rPr>
              <a:t>THIS STEP IS USUALLY A SURPRISE TO PARTICIPANTS WHO USUALLY ONLY MAKE PLANS IN WORKSHOPS; THIS TIME THEY WILL ACTUALLY DO SOMETHING, RIGHT WHILE THEY ARE IN THE WORKSHOP… TAKE ACTION TO BEGIN TO IMPLEMENT THEIR PLANS… ONE WAY OR ANOTHER</a:t>
            </a:r>
          </a:p>
          <a:p>
            <a:pPr lvl="2">
              <a:buFontTx/>
              <a:buChar char="•"/>
            </a:pPr>
            <a:r>
              <a:rPr lang="en-US">
                <a:latin typeface="Arial" pitchFamily="34" charset="0"/>
              </a:rPr>
              <a:t>THIS MEANS FACILITATOR MUST ENCOURAGE IMAGINATION AND CREATIVITY</a:t>
            </a:r>
          </a:p>
          <a:p>
            <a:r>
              <a:rPr lang="en-US">
                <a:latin typeface="Arial" pitchFamily="34" charset="0"/>
              </a:rPr>
              <a:t>EACH GROUP:</a:t>
            </a:r>
          </a:p>
          <a:p>
            <a:pPr lvl="1">
              <a:buFontTx/>
              <a:buChar char="•"/>
            </a:pPr>
            <a:r>
              <a:rPr lang="en-US" sz="1600" b="1">
                <a:latin typeface="Arial" pitchFamily="34" charset="0"/>
              </a:rPr>
              <a:t>Choose</a:t>
            </a:r>
            <a:r>
              <a:rPr lang="en-US">
                <a:latin typeface="Arial" pitchFamily="34" charset="0"/>
              </a:rPr>
              <a:t> </a:t>
            </a:r>
            <a:r>
              <a:rPr lang="en-US" i="1">
                <a:latin typeface="Arial" pitchFamily="34" charset="0"/>
              </a:rPr>
              <a:t>one thing</a:t>
            </a:r>
            <a:r>
              <a:rPr lang="en-US">
                <a:latin typeface="Arial" pitchFamily="34" charset="0"/>
              </a:rPr>
              <a:t> from your tasks, one small thing you can do </a:t>
            </a:r>
            <a:r>
              <a:rPr lang="en-US" i="1">
                <a:latin typeface="Arial" pitchFamily="34" charset="0"/>
              </a:rPr>
              <a:t>right now</a:t>
            </a:r>
            <a:r>
              <a:rPr lang="en-US">
                <a:latin typeface="Arial" pitchFamily="34" charset="0"/>
              </a:rPr>
              <a:t> to get started… </a:t>
            </a:r>
            <a:r>
              <a:rPr lang="en-US" b="1">
                <a:latin typeface="Arial" pitchFamily="34" charset="0"/>
              </a:rPr>
              <a:t>a small first step</a:t>
            </a:r>
          </a:p>
          <a:p>
            <a:pPr lvl="1">
              <a:buFontTx/>
              <a:buChar char="•"/>
            </a:pPr>
            <a:r>
              <a:rPr lang="en-US" sz="1600" b="1">
                <a:latin typeface="Arial" pitchFamily="34" charset="0"/>
              </a:rPr>
              <a:t>Do it now !</a:t>
            </a:r>
            <a:endParaRPr lang="en-US">
              <a:latin typeface="Arial" pitchFamily="34" charset="0"/>
            </a:endParaRPr>
          </a:p>
          <a:p>
            <a:endParaRPr lang="en-US">
              <a:latin typeface="Arial" pitchFamily="34" charset="0"/>
            </a:endParaRPr>
          </a:p>
          <a:p>
            <a:r>
              <a:rPr lang="en-US">
                <a:latin typeface="Arial" pitchFamily="34" charset="0"/>
              </a:rPr>
              <a:t>REMEMBER:</a:t>
            </a:r>
          </a:p>
          <a:p>
            <a:r>
              <a:rPr lang="en-US">
                <a:latin typeface="Arial" pitchFamily="34" charset="0"/>
              </a:rPr>
              <a:t>	 </a:t>
            </a:r>
            <a:r>
              <a:rPr lang="en-US" sz="1600" b="1" i="1">
                <a:latin typeface="Arial" pitchFamily="34" charset="0"/>
              </a:rPr>
              <a:t>“All the knowledge we need is in this room….”</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4866" name="Rectangle 2"/>
          <p:cNvSpPr>
            <a:spLocks noRo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latin typeface="Arial" pitchFamily="34" charset="0"/>
              </a:rPr>
              <a:t>11:10 						</a:t>
            </a:r>
          </a:p>
          <a:p>
            <a:r>
              <a:rPr lang="en-US">
                <a:latin typeface="Arial" pitchFamily="34" charset="0"/>
              </a:rPr>
              <a:t>15 Min. </a:t>
            </a:r>
          </a:p>
          <a:p>
            <a:endParaRPr lang="en-US">
              <a:latin typeface="Arial" pitchFamily="34" charset="0"/>
            </a:endParaRPr>
          </a:p>
          <a:p>
            <a:r>
              <a:rPr lang="en-US">
                <a:latin typeface="Arial" pitchFamily="34" charset="0"/>
              </a:rPr>
              <a:t>STEP 6: SHARING DREAMS AND DESIGNS</a:t>
            </a:r>
          </a:p>
          <a:p>
            <a:r>
              <a:rPr lang="en-US">
                <a:latin typeface="Arial" pitchFamily="34" charset="0"/>
              </a:rPr>
              <a:t>EACH TEAM MAKES A ‘ONE-MINUTE’ PRESENTATION SUMMARIZING THEIR TEAM’S </a:t>
            </a:r>
          </a:p>
          <a:p>
            <a:pPr lvl="1">
              <a:buFontTx/>
              <a:buChar char="•"/>
            </a:pPr>
            <a:r>
              <a:rPr lang="en-US">
                <a:latin typeface="Arial" pitchFamily="34" charset="0"/>
              </a:rPr>
              <a:t>DREAM (PICTURE)</a:t>
            </a:r>
          </a:p>
          <a:p>
            <a:pPr lvl="1">
              <a:buFontTx/>
              <a:buChar char="•"/>
            </a:pPr>
            <a:r>
              <a:rPr lang="en-US">
                <a:latin typeface="Arial" pitchFamily="34" charset="0"/>
              </a:rPr>
              <a:t>DESIGN </a:t>
            </a:r>
          </a:p>
          <a:p>
            <a:pPr lvl="1">
              <a:buFontTx/>
              <a:buChar char="•"/>
            </a:pPr>
            <a:r>
              <a:rPr lang="en-US">
                <a:latin typeface="Arial" pitchFamily="34" charset="0"/>
              </a:rPr>
              <a:t>DELIVERY</a:t>
            </a:r>
          </a:p>
          <a:p>
            <a:pPr lvl="1">
              <a:buFontTx/>
              <a:buChar char="•"/>
            </a:pPr>
            <a:r>
              <a:rPr lang="en-US">
                <a:latin typeface="Arial" pitchFamily="34" charset="0"/>
              </a:rPr>
              <a:t>‘DO IT NOW!’</a:t>
            </a:r>
          </a:p>
          <a:p>
            <a:r>
              <a:rPr lang="en-US">
                <a:latin typeface="Arial" pitchFamily="34" charset="0"/>
              </a:rPr>
              <a:t>THEN… ALL PARTICIPANTS NOW STAND IN A CIRCLE AND EACH ONE SHARES HIS/HER PERSONAL COMMITMENT(S)</a:t>
            </a:r>
          </a:p>
          <a:p>
            <a:endParaRPr lang="en-US">
              <a:latin typeface="Arial" pitchFamily="34" charset="0"/>
            </a:endParaRPr>
          </a:p>
          <a:p>
            <a:r>
              <a:rPr lang="en-US">
                <a:latin typeface="Arial" pitchFamily="34" charset="0"/>
              </a:rPr>
              <a:t>REMIND GROUPS TO KEEP THEIR PLANS… POST THEM SOMEWHERE THAT THEY CAN LOOK AT THEM LATER</a:t>
            </a:r>
          </a:p>
          <a:p>
            <a:endParaRPr lang="en-US">
              <a:latin typeface="Arial" pitchFamily="34" charset="0"/>
            </a:endParaRPr>
          </a:p>
          <a:p>
            <a:endParaRPr lang="en-US">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p:cNvSpPr>
            <a:spLocks noRot="1" noChangeArrowheads="1" noTextEdit="1"/>
          </p:cNvSpPr>
          <p:nvPr>
            <p:ph type="sldImg"/>
          </p:nvPr>
        </p:nvSpPr>
        <p:spPr>
          <a:ln/>
        </p:spPr>
      </p:sp>
      <p:sp>
        <p:nvSpPr>
          <p:cNvPr id="806915" name="Rectangle 3"/>
          <p:cNvSpPr>
            <a:spLocks noGrp="1" noChangeArrowheads="1"/>
          </p:cNvSpPr>
          <p:nvPr>
            <p:ph type="body" idx="1"/>
          </p:nvPr>
        </p:nvSpPr>
        <p:spPr>
          <a:xfrm>
            <a:off x="911225" y="3257550"/>
            <a:ext cx="7294563" cy="3086100"/>
          </a:xfrm>
        </p:spPr>
        <p:txBody>
          <a:bodyPr/>
          <a:lstStyle/>
          <a:p>
            <a:r>
              <a:rPr lang="en-US">
                <a:latin typeface="Arial" pitchFamily="34" charset="0"/>
              </a:rPr>
              <a:t>11:25						</a:t>
            </a:r>
          </a:p>
          <a:p>
            <a:r>
              <a:rPr lang="en-US">
                <a:latin typeface="Arial" pitchFamily="34" charset="0"/>
              </a:rPr>
              <a:t>10:min.</a:t>
            </a:r>
          </a:p>
          <a:p>
            <a:r>
              <a:rPr lang="en-US">
                <a:latin typeface="Arial" pitchFamily="34" charset="0"/>
              </a:rPr>
              <a:t>‘SUCCESS TREE’ POSTED ON LARGE FLIP CHART PAPER</a:t>
            </a:r>
          </a:p>
          <a:p>
            <a:pPr lvl="1">
              <a:buFontTx/>
              <a:buChar char="•"/>
            </a:pPr>
            <a:r>
              <a:rPr lang="en-US">
                <a:latin typeface="Arial" pitchFamily="34" charset="0"/>
              </a:rPr>
              <a:t>TRUNK IS ‘OPPORTUNITY’ </a:t>
            </a:r>
          </a:p>
          <a:p>
            <a:pPr lvl="1">
              <a:buFontTx/>
              <a:buChar char="•"/>
            </a:pPr>
            <a:r>
              <a:rPr lang="en-US">
                <a:latin typeface="Arial" pitchFamily="34" charset="0"/>
              </a:rPr>
              <a:t>LEAVES ARE THE RESULTS OF THE OPPORTUNITY.. THE POSITIVE OPPOSITE OF THE PROBLEM, THE AFFIRMATIVE TOPIC</a:t>
            </a:r>
          </a:p>
          <a:p>
            <a:pPr lvl="1">
              <a:buFontTx/>
              <a:buChar char="•"/>
            </a:pPr>
            <a:r>
              <a:rPr lang="en-US">
                <a:latin typeface="Arial" pitchFamily="34" charset="0"/>
              </a:rPr>
              <a:t>EARTH CONTAINS THE ROOTS OF THE OPPORTUNITIES, THE ‘ROOT CAUSES’ OF SUCCESS</a:t>
            </a:r>
          </a:p>
          <a:p>
            <a:r>
              <a:rPr lang="en-US">
                <a:latin typeface="Arial" pitchFamily="34" charset="0"/>
              </a:rPr>
              <a:t>PARTICIPANTS ARE ASKED TO FILL IN THE ‘LEAVES’ AND ‘ROOTS’ … OR HAVE THEM CALL THEM OUT FOR FACILITATOR OR ONE OF THE PARTICIPANTS TO WRITE ON THE CHART.</a:t>
            </a:r>
          </a:p>
          <a:p>
            <a:pPr lvl="1">
              <a:buFontTx/>
              <a:buChar char="•"/>
            </a:pPr>
            <a:r>
              <a:rPr lang="en-US">
                <a:latin typeface="Arial" pitchFamily="34" charset="0"/>
              </a:rPr>
              <a:t>PARTICIPANTS THEN FILL IN A ‘FACE’ FOR EACH CIRCLE, AND A WORD FOR EACH ‘BOX’ TO DESCRIBE HOW THEY NOW FEEL ABOUT THE PROSPECTS OF SOLVING THE ORIGINAL PROBLEM.. HOW THEY FEEL ABOUT COMING UP WITH A ‘SOLUTION’</a:t>
            </a:r>
          </a:p>
          <a:p>
            <a:pPr lvl="2">
              <a:buFontTx/>
              <a:buChar char="•"/>
            </a:pPr>
            <a:r>
              <a:rPr lang="en-US">
                <a:latin typeface="Arial" pitchFamily="34" charset="0"/>
              </a:rPr>
              <a:t>(EXPECT SMILING FACES, WORDS LIKE ‘HOPEFUL,’ ‘PROUD,’ ‘HAPPY’ - ETC. </a:t>
            </a:r>
          </a:p>
          <a:p>
            <a:pPr lvl="2">
              <a:buFontTx/>
              <a:buChar char="•"/>
            </a:pPr>
            <a:endParaRPr lang="en-US">
              <a:latin typeface="Arial" pitchFamily="34" charset="0"/>
            </a:endParaRPr>
          </a:p>
          <a:p>
            <a:endParaRPr lang="en-US">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Rot="1" noChangeArrowheads="1" noTextEdit="1"/>
          </p:cNvSpPr>
          <p:nvPr>
            <p:ph type="sldImg"/>
          </p:nvPr>
        </p:nvSpPr>
        <p:spPr>
          <a:ln/>
        </p:spPr>
      </p:sp>
      <p:sp>
        <p:nvSpPr>
          <p:cNvPr id="808963" name="Rectangle 3"/>
          <p:cNvSpPr>
            <a:spLocks noGrp="1" noChangeArrowheads="1"/>
          </p:cNvSpPr>
          <p:nvPr>
            <p:ph type="body" idx="1"/>
          </p:nvPr>
        </p:nvSpPr>
        <p:spPr/>
        <p:txBody>
          <a:bodyPr/>
          <a:lstStyle/>
          <a:p>
            <a:r>
              <a:rPr lang="en-US">
                <a:latin typeface="Arial" pitchFamily="34" charset="0"/>
              </a:rPr>
              <a:t>11:35						</a:t>
            </a:r>
          </a:p>
          <a:p>
            <a:r>
              <a:rPr lang="en-US">
                <a:latin typeface="Arial" pitchFamily="34" charset="0"/>
              </a:rPr>
              <a:t>5 min.</a:t>
            </a:r>
          </a:p>
          <a:p>
            <a:r>
              <a:rPr lang="en-US">
                <a:latin typeface="Arial" pitchFamily="34" charset="0"/>
              </a:rPr>
              <a:t>COMPARE ‘PROBLEM TREE’ AND ‘SUCCESS TREE’</a:t>
            </a:r>
          </a:p>
          <a:p>
            <a:r>
              <a:rPr lang="en-US">
                <a:latin typeface="Arial" pitchFamily="34" charset="0"/>
              </a:rPr>
              <a:t>DISCUSSION NOTES:</a:t>
            </a:r>
          </a:p>
          <a:p>
            <a:r>
              <a:rPr lang="en-US">
                <a:latin typeface="Arial" pitchFamily="34" charset="0"/>
              </a:rPr>
              <a:t>“Only about an hour ago you felt the problem was ‘hopeless’</a:t>
            </a:r>
          </a:p>
          <a:p>
            <a:r>
              <a:rPr lang="en-US">
                <a:latin typeface="Arial" pitchFamily="34" charset="0"/>
              </a:rPr>
              <a:t>“Now you are engaged in action, addressing the opportunity, and feel encouraged.</a:t>
            </a:r>
          </a:p>
          <a:p>
            <a:r>
              <a:rPr lang="en-US">
                <a:latin typeface="Arial" pitchFamily="34" charset="0"/>
              </a:rPr>
              <a:t>“What changed? </a:t>
            </a:r>
          </a:p>
          <a:p>
            <a:r>
              <a:rPr lang="en-US" sz="1600" b="1">
                <a:latin typeface="Arial" pitchFamily="34" charset="0"/>
              </a:rPr>
              <a:t>	</a:t>
            </a:r>
            <a:r>
              <a:rPr lang="en-US" sz="1400" b="1">
                <a:latin typeface="Arial" pitchFamily="34" charset="0"/>
              </a:rPr>
              <a:t>&gt;&gt;Did the world change?</a:t>
            </a:r>
            <a:r>
              <a:rPr lang="en-US" sz="1600" b="1">
                <a:latin typeface="Arial" pitchFamily="34" charset="0"/>
              </a:rPr>
              <a:t> </a:t>
            </a:r>
          </a:p>
          <a:p>
            <a:r>
              <a:rPr lang="en-US" sz="1600" b="1">
                <a:latin typeface="Arial" pitchFamily="34" charset="0"/>
              </a:rPr>
              <a:t>“NO!   (Or did it?)</a:t>
            </a:r>
          </a:p>
          <a:p>
            <a:pPr lvl="1">
              <a:buFontTx/>
              <a:buChar char="•"/>
            </a:pPr>
            <a:r>
              <a:rPr lang="en-US" sz="1600" b="1">
                <a:latin typeface="Arial" pitchFamily="34" charset="0"/>
              </a:rPr>
              <a:t>Our language, words, questions changed!</a:t>
            </a:r>
          </a:p>
          <a:p>
            <a:pPr lvl="1">
              <a:buFontTx/>
              <a:buChar char="•"/>
            </a:pPr>
            <a:r>
              <a:rPr lang="en-US" sz="1600" b="1">
                <a:latin typeface="Arial" pitchFamily="34" charset="0"/>
              </a:rPr>
              <a:t>When our language, words, questions change, the world changes, too. </a:t>
            </a:r>
          </a:p>
          <a:p>
            <a:endParaRPr lang="en-US">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1010" name="Rectangle 2"/>
          <p:cNvSpPr>
            <a:spLocks noRot="1" noChangeArrowheads="1" noTextEdit="1"/>
          </p:cNvSpPr>
          <p:nvPr>
            <p:ph type="sldImg"/>
          </p:nvPr>
        </p:nvSpPr>
        <p:spPr>
          <a:ln/>
        </p:spPr>
      </p:sp>
      <p:sp>
        <p:nvSpPr>
          <p:cNvPr id="811011" name="Rectangle 3"/>
          <p:cNvSpPr>
            <a:spLocks noGrp="1" noChangeArrowheads="1"/>
          </p:cNvSpPr>
          <p:nvPr>
            <p:ph type="body" idx="1"/>
          </p:nvPr>
        </p:nvSpPr>
        <p:spPr/>
        <p:txBody>
          <a:bodyPr/>
          <a:lstStyle/>
          <a:p>
            <a:r>
              <a:rPr lang="en-US">
                <a:latin typeface="Arial" pitchFamily="34" charset="0"/>
              </a:rPr>
              <a:t>11:40					</a:t>
            </a:r>
          </a:p>
          <a:p>
            <a:r>
              <a:rPr lang="en-US">
                <a:latin typeface="Arial" pitchFamily="34" charset="0"/>
              </a:rPr>
              <a:t>5 min.</a:t>
            </a:r>
          </a:p>
          <a:p>
            <a:r>
              <a:rPr lang="en-US">
                <a:latin typeface="Arial" pitchFamily="34" charset="0"/>
              </a:rPr>
              <a:t>DISCUSSION</a:t>
            </a:r>
          </a:p>
          <a:p>
            <a:r>
              <a:rPr lang="en-US">
                <a:latin typeface="Arial" pitchFamily="34" charset="0"/>
              </a:rPr>
              <a:t> </a:t>
            </a:r>
          </a:p>
          <a:p>
            <a:r>
              <a:rPr lang="en-US" i="1">
                <a:latin typeface="Arial" pitchFamily="34" charset="0"/>
              </a:rPr>
              <a:t>“WORDS MAKE WORLDS”</a:t>
            </a:r>
          </a:p>
          <a:p>
            <a:r>
              <a:rPr lang="en-US" i="1">
                <a:latin typeface="Arial" pitchFamily="34" charset="0"/>
              </a:rPr>
              <a:t>HOW WE CHANGE OUR LANGUAGE, OUR WORDS, OUR QUESTIONS CAN CHANGE THE WORLD WE LIVE IN.</a:t>
            </a:r>
          </a:p>
          <a:p>
            <a:r>
              <a:rPr lang="en-US" sz="1000" b="1">
                <a:latin typeface="Arial" pitchFamily="34" charset="0"/>
              </a:rPr>
              <a:t>What changed?</a:t>
            </a:r>
          </a:p>
          <a:p>
            <a:pPr lvl="1"/>
            <a:r>
              <a:rPr lang="en-US" sz="1000" b="1">
                <a:latin typeface="Arial" pitchFamily="34" charset="0"/>
              </a:rPr>
              <a:t>Our </a:t>
            </a:r>
            <a:r>
              <a:rPr lang="en-US" sz="1000" b="1" i="1">
                <a:latin typeface="Arial" pitchFamily="34" charset="0"/>
              </a:rPr>
              <a:t>words</a:t>
            </a:r>
            <a:r>
              <a:rPr lang="en-US" sz="1000" b="1">
                <a:latin typeface="Arial" pitchFamily="34" charset="0"/>
              </a:rPr>
              <a:t> – </a:t>
            </a:r>
            <a:r>
              <a:rPr lang="en-US" sz="1000" b="1" i="1">
                <a:latin typeface="Arial" pitchFamily="34" charset="0"/>
              </a:rPr>
              <a:t>positive, future-oriented</a:t>
            </a:r>
          </a:p>
          <a:p>
            <a:pPr lvl="1"/>
            <a:r>
              <a:rPr lang="en-US" sz="1000" b="1">
                <a:latin typeface="Arial" pitchFamily="34" charset="0"/>
              </a:rPr>
              <a:t>Our </a:t>
            </a:r>
            <a:r>
              <a:rPr lang="en-US" sz="1000" b="1" i="1">
                <a:latin typeface="Arial" pitchFamily="34" charset="0"/>
              </a:rPr>
              <a:t>language</a:t>
            </a:r>
            <a:r>
              <a:rPr lang="en-US" sz="1000" b="1">
                <a:latin typeface="Arial" pitchFamily="34" charset="0"/>
              </a:rPr>
              <a:t> – </a:t>
            </a:r>
            <a:r>
              <a:rPr lang="en-US" sz="1000" b="1" i="1">
                <a:latin typeface="Arial" pitchFamily="34" charset="0"/>
              </a:rPr>
              <a:t>affirmative, appreciative</a:t>
            </a:r>
          </a:p>
          <a:p>
            <a:pPr lvl="1"/>
            <a:r>
              <a:rPr lang="en-US" sz="1000" b="1">
                <a:latin typeface="Arial" pitchFamily="34" charset="0"/>
              </a:rPr>
              <a:t>Our </a:t>
            </a:r>
            <a:r>
              <a:rPr lang="en-US" sz="1000" b="1" i="1">
                <a:latin typeface="Arial" pitchFamily="34" charset="0"/>
              </a:rPr>
              <a:t>questions</a:t>
            </a:r>
          </a:p>
          <a:p>
            <a:pPr lvl="2"/>
            <a:r>
              <a:rPr lang="en-US" b="1" i="1">
                <a:latin typeface="Arial" pitchFamily="34" charset="0"/>
              </a:rPr>
              <a:t>Instead of asking about</a:t>
            </a:r>
            <a:r>
              <a:rPr lang="en-US" b="1">
                <a:latin typeface="Arial" pitchFamily="34" charset="0"/>
              </a:rPr>
              <a:t> </a:t>
            </a:r>
            <a:r>
              <a:rPr lang="en-US" b="1" i="1">
                <a:latin typeface="Arial" pitchFamily="34" charset="0"/>
              </a:rPr>
              <a:t>the problem, we asked about the solution</a:t>
            </a:r>
          </a:p>
          <a:p>
            <a:pPr lvl="1"/>
            <a:endParaRPr lang="en-US" sz="1000" b="1" i="1">
              <a:latin typeface="Arial" pitchFamily="34" charset="0"/>
            </a:endParaRPr>
          </a:p>
          <a:p>
            <a:r>
              <a:rPr lang="en-US" sz="1000" b="1">
                <a:latin typeface="Arial" pitchFamily="34" charset="0"/>
              </a:rPr>
              <a:t>This is the power of </a:t>
            </a:r>
            <a:r>
              <a:rPr lang="en-US" sz="1000" b="1" i="1">
                <a:latin typeface="Arial" pitchFamily="34" charset="0"/>
              </a:rPr>
              <a:t>Appreciative Planning and Action </a:t>
            </a:r>
          </a:p>
          <a:p>
            <a:pPr lvl="1"/>
            <a:r>
              <a:rPr lang="en-US" sz="1000" b="1" i="1">
                <a:latin typeface="Jazz Poster ICG" pitchFamily="2" charset="0"/>
              </a:rPr>
              <a:t>Short</a:t>
            </a:r>
          </a:p>
          <a:p>
            <a:pPr lvl="1"/>
            <a:r>
              <a:rPr lang="en-US" sz="1000" b="1" i="1">
                <a:latin typeface="Jazz Poster ICG" pitchFamily="2" charset="0"/>
              </a:rPr>
              <a:t>Simple</a:t>
            </a:r>
          </a:p>
          <a:p>
            <a:pPr lvl="1"/>
            <a:r>
              <a:rPr lang="en-US" sz="1000" b="1" i="1">
                <a:latin typeface="Jazz Poster ICG" pitchFamily="2" charset="0"/>
              </a:rPr>
              <a:t>Positive</a:t>
            </a:r>
          </a:p>
          <a:p>
            <a:pPr lvl="1"/>
            <a:r>
              <a:rPr lang="en-US" sz="1000" b="1" i="1">
                <a:latin typeface="Jazz Poster ICG" pitchFamily="2" charset="0"/>
              </a:rPr>
              <a:t>Action-oriented approach to Appreciative Inquiry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ChangeArrowheads="1" noTextEdit="1"/>
          </p:cNvSpPr>
          <p:nvPr>
            <p:ph type="sldImg"/>
          </p:nvPr>
        </p:nvSpPr>
        <p:spPr bwMode="auto">
          <a:xfrm>
            <a:off x="2847975" y="514350"/>
            <a:ext cx="3429000" cy="2571750"/>
          </a:xfrm>
          <a:prstGeom prst="rect">
            <a:avLst/>
          </a:prstGeom>
          <a:solidFill>
            <a:srgbClr val="FFFFFF"/>
          </a:solidFill>
          <a:ln>
            <a:solidFill>
              <a:srgbClr val="000000"/>
            </a:solidFill>
            <a:miter lim="800000"/>
            <a:headEnd/>
            <a:tailEnd/>
          </a:ln>
        </p:spPr>
      </p:sp>
      <p:sp>
        <p:nvSpPr>
          <p:cNvPr id="1107971"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SUGGESTED TIME: </a:t>
            </a:r>
          </a:p>
          <a:p>
            <a:r>
              <a:rPr lang="en-US">
                <a:latin typeface="Arial" pitchFamily="34" charset="0"/>
              </a:rPr>
              <a:t>8:30 am</a:t>
            </a:r>
          </a:p>
          <a:p>
            <a:r>
              <a:rPr lang="en-US">
                <a:latin typeface="Arial" pitchFamily="34" charset="0"/>
              </a:rPr>
              <a:t>5 min.</a:t>
            </a:r>
          </a:p>
          <a:p>
            <a:r>
              <a:rPr lang="en-US">
                <a:latin typeface="Arial" pitchFamily="34" charset="0"/>
              </a:rPr>
              <a:t>EVERYONE JOINS IN DRUMMING, DANCING, AND SINGING A POPULAR LOCAL SONG</a:t>
            </a:r>
          </a:p>
          <a:p>
            <a:r>
              <a:rPr lang="en-US">
                <a:latin typeface="Arial" pitchFamily="34" charset="0"/>
              </a:rPr>
              <a:t>…. OR A ‘BRIDGE’ SONG, SUCH AS JAMES WANI’S SONG CREATED FOR HIM BY LOCAL CHIEF</a:t>
            </a:r>
          </a:p>
          <a:p>
            <a:endParaRPr lang="en-US">
              <a:latin typeface="Arial" pitchFamily="34" charset="0"/>
            </a:endParaRPr>
          </a:p>
          <a:p>
            <a:endParaRPr lang="en-US">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0258"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20259" name="Rectangle 3"/>
          <p:cNvSpPr>
            <a:spLocks noChangeArrowheads="1"/>
          </p:cNvSpPr>
          <p:nvPr>
            <p:ph type="body" idx="1"/>
          </p:nvPr>
        </p:nvSpPr>
        <p:spPr bwMode="auto">
          <a:xfrm>
            <a:off x="911225" y="3257550"/>
            <a:ext cx="7294563" cy="3086100"/>
          </a:xfrm>
          <a:prstGeom prst="rect">
            <a:avLst/>
          </a:prstGeom>
          <a:solidFill>
            <a:srgbClr val="FFFFFF"/>
          </a:solidFill>
          <a:ln>
            <a:solidFill>
              <a:srgbClr val="000000"/>
            </a:solidFill>
            <a:miter lim="800000"/>
            <a:headEnd/>
            <a:tailEnd/>
          </a:ln>
        </p:spPr>
        <p:txBody>
          <a:bodyPr/>
          <a:lstStyle/>
          <a:p>
            <a:pPr marL="228600" indent="-228600"/>
            <a:r>
              <a:rPr lang="en-US">
                <a:latin typeface="Arial" pitchFamily="34" charset="0"/>
              </a:rPr>
              <a:t>11:45						</a:t>
            </a:r>
          </a:p>
          <a:p>
            <a:pPr marL="228600" indent="-228600"/>
            <a:r>
              <a:rPr lang="en-US">
                <a:latin typeface="Arial" pitchFamily="34" charset="0"/>
              </a:rPr>
              <a:t>10 min.</a:t>
            </a:r>
          </a:p>
          <a:p>
            <a:pPr marL="228600" indent="-228600"/>
            <a:r>
              <a:rPr lang="en-US">
                <a:latin typeface="Arial" pitchFamily="34" charset="0"/>
              </a:rPr>
              <a:t>TALKING POINTS &amp; DISCUSSION </a:t>
            </a:r>
          </a:p>
          <a:p>
            <a:pPr marL="228600" indent="-228600"/>
            <a:r>
              <a:rPr lang="en-US">
                <a:latin typeface="Arial" pitchFamily="34" charset="0"/>
              </a:rPr>
              <a:t>GROUPS DISCUSS THEN SHARE THEIR IDEAS ABOUT HOW WE CAN USE THIS APA PROCESS FOR COMMUNITY MOBILIZATION IN SUDAN</a:t>
            </a:r>
          </a:p>
          <a:p>
            <a:pPr marL="228600" indent="-228600"/>
            <a:r>
              <a:rPr lang="en-US">
                <a:latin typeface="Arial" pitchFamily="34" charset="0"/>
              </a:rPr>
              <a:t>5 min. </a:t>
            </a:r>
          </a:p>
          <a:p>
            <a:pPr marL="228600" indent="-228600"/>
            <a:r>
              <a:rPr lang="en-US">
                <a:latin typeface="Arial" pitchFamily="34" charset="0"/>
              </a:rPr>
              <a:t>GROUPS SHARE THEIR IDEAS</a:t>
            </a:r>
          </a:p>
          <a:p>
            <a:pPr marL="228600" indent="-228600"/>
            <a:r>
              <a:rPr lang="en-US">
                <a:latin typeface="Arial" pitchFamily="34" charset="0"/>
              </a:rPr>
              <a:t>5 min.</a:t>
            </a:r>
          </a:p>
          <a:p>
            <a:pPr marL="228600" indent="-228600"/>
            <a:endParaRPr lang="en-US">
              <a:latin typeface="Arial" pitchFamily="34" charset="0"/>
            </a:endParaRPr>
          </a:p>
          <a:p>
            <a:pPr marL="228600" indent="-228600"/>
            <a:r>
              <a:rPr lang="en-US">
                <a:latin typeface="Arial" pitchFamily="34" charset="0"/>
              </a:rPr>
              <a:t>-- EXAMPLES FOR DISCUSSION OF HOW WE MIGHT APPLY APA TO COMMUNITY MOBILIZATION PROCESS: </a:t>
            </a:r>
          </a:p>
          <a:p>
            <a:pPr marL="228600" indent="-228600"/>
            <a:r>
              <a:rPr lang="en-US">
                <a:latin typeface="Arial" pitchFamily="34" charset="0"/>
              </a:rPr>
              <a:t>--	“We can use this new APA process in the formation and support of CAGs</a:t>
            </a:r>
          </a:p>
          <a:p>
            <a:pPr marL="228600" indent="-228600"/>
            <a:r>
              <a:rPr lang="en-US">
                <a:latin typeface="Arial" pitchFamily="34" charset="0"/>
              </a:rPr>
              <a:t>--	“We can ensure that women are active in the community development activities, CAGs, and WSG (Women Support Groups)</a:t>
            </a:r>
          </a:p>
          <a:p>
            <a:pPr marL="228600" indent="-228600"/>
            <a:r>
              <a:rPr lang="en-US">
                <a:latin typeface="Arial" pitchFamily="34" charset="0"/>
              </a:rPr>
              <a:t>--	“We can use this process for monitoring and evaluation</a:t>
            </a:r>
          </a:p>
          <a:p>
            <a:pPr marL="228600" indent="-228600"/>
            <a:r>
              <a:rPr lang="en-US">
                <a:latin typeface="Arial" pitchFamily="34" charset="0"/>
              </a:rPr>
              <a:t>--	“Involve Payam Administrators in our work”</a:t>
            </a:r>
          </a:p>
          <a:p>
            <a:pPr marL="228600" indent="-228600"/>
            <a:r>
              <a:rPr lang="en-US">
                <a:latin typeface="Arial" pitchFamily="34" charset="0"/>
              </a:rPr>
              <a:t>--	“Use APA approach for communities to develop their own action plans”</a:t>
            </a:r>
          </a:p>
          <a:p>
            <a:pPr marL="228600" indent="-228600"/>
            <a:r>
              <a:rPr lang="en-US">
                <a:latin typeface="Arial" pitchFamily="34" charset="0"/>
              </a:rPr>
              <a:t>--	“We can use the APA process help us meet donor required indicators of achievement</a:t>
            </a:r>
          </a:p>
          <a:p>
            <a:pPr marL="228600" indent="-228600"/>
            <a:r>
              <a:rPr lang="en-US">
                <a:latin typeface="Arial" pitchFamily="34" charset="0"/>
              </a:rPr>
              <a:t>--	“We cam use APA to encourage communities and local authorities to dialogue about community priorities and action planning for better quality of life and services.</a:t>
            </a:r>
          </a:p>
          <a:p>
            <a:pPr marL="228600" indent="-228600"/>
            <a:r>
              <a:rPr lang="en-US">
                <a:latin typeface="Arial" pitchFamily="34" charset="0"/>
              </a:rPr>
              <a:t>--	“So what??!!”</a:t>
            </a:r>
          </a:p>
          <a:p>
            <a:pPr marL="228600" indent="-228600"/>
            <a:endParaRPr lang="en-US">
              <a:latin typeface="Arial" pitchFamily="34" charset="0"/>
            </a:endParaRPr>
          </a:p>
          <a:p>
            <a:pPr marL="228600" indent="-228600"/>
            <a:endParaRPr lang="en-US">
              <a:latin typeface="Arial" pitchFamily="34" charset="0"/>
            </a:endParaRPr>
          </a:p>
          <a:p>
            <a:pPr marL="228600" indent="-228600"/>
            <a:endParaRPr lang="en-US">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018"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10019"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1:05						</a:t>
            </a:r>
          </a:p>
          <a:p>
            <a:r>
              <a:rPr lang="en-US">
                <a:latin typeface="Arial" pitchFamily="34" charset="0"/>
              </a:rPr>
              <a:t>5 min.</a:t>
            </a:r>
          </a:p>
          <a:p>
            <a:r>
              <a:rPr lang="en-US">
                <a:latin typeface="Arial" pitchFamily="34" charset="0"/>
              </a:rPr>
              <a:t>NOW WE WILL TAKE THE APA PROCESS AND PLAN HOW WE CAN USE IT IN A COMMUNITY TOMORROW</a:t>
            </a:r>
          </a:p>
          <a:p>
            <a:endParaRPr lang="en-US">
              <a:latin typeface="Arial" pitchFamily="34" charset="0"/>
            </a:endParaRPr>
          </a:p>
          <a:p>
            <a:r>
              <a:rPr lang="en-US">
                <a:latin typeface="Arial" pitchFamily="34" charset="0"/>
              </a:rPr>
              <a:t>PARTICIPANTS READ THE FRAMEWORK</a:t>
            </a:r>
          </a:p>
          <a:p>
            <a:r>
              <a:rPr lang="en-US" sz="800" b="1">
                <a:latin typeface="Arial" pitchFamily="34" charset="0"/>
              </a:rPr>
              <a:t>1	Goal - Seeking the Root Causes of Success</a:t>
            </a:r>
          </a:p>
          <a:p>
            <a:r>
              <a:rPr lang="en-US" sz="800" b="1">
                <a:latin typeface="Arial" pitchFamily="34" charset="0"/>
              </a:rPr>
              <a:t>2	Laws</a:t>
            </a:r>
          </a:p>
          <a:p>
            <a:pPr lvl="1"/>
            <a:r>
              <a:rPr lang="en-US" sz="800" b="1">
                <a:latin typeface="Arial" pitchFamily="34" charset="0"/>
              </a:rPr>
              <a:t>What you seek is what you find</a:t>
            </a:r>
          </a:p>
          <a:p>
            <a:pPr lvl="1"/>
            <a:r>
              <a:rPr lang="en-US" sz="800" b="1">
                <a:latin typeface="Arial" pitchFamily="34" charset="0"/>
              </a:rPr>
              <a:t>Where you think you’re going is where you end up</a:t>
            </a:r>
          </a:p>
          <a:p>
            <a:r>
              <a:rPr lang="en-US" sz="800" b="1">
                <a:latin typeface="Arial" pitchFamily="34" charset="0"/>
              </a:rPr>
              <a:t>3	Principles</a:t>
            </a:r>
          </a:p>
          <a:p>
            <a:pPr lvl="1"/>
            <a:r>
              <a:rPr lang="en-US" sz="800" b="1">
                <a:latin typeface="Arial" pitchFamily="34" charset="0"/>
              </a:rPr>
              <a:t>If you look for problems, you find – and create – more problems</a:t>
            </a:r>
          </a:p>
          <a:p>
            <a:pPr lvl="1"/>
            <a:r>
              <a:rPr lang="en-US" sz="800" b="1">
                <a:latin typeface="Arial" pitchFamily="34" charset="0"/>
              </a:rPr>
              <a:t>If you look for success, you find – and create – more successes</a:t>
            </a:r>
          </a:p>
          <a:p>
            <a:pPr lvl="1"/>
            <a:r>
              <a:rPr lang="en-US" sz="800" b="1">
                <a:latin typeface="Arial" pitchFamily="34" charset="0"/>
              </a:rPr>
              <a:t>If you believe in your dreams, you create miracles</a:t>
            </a:r>
          </a:p>
          <a:p>
            <a:r>
              <a:rPr lang="en-US" sz="800" b="1">
                <a:latin typeface="Arial" pitchFamily="34" charset="0"/>
              </a:rPr>
              <a:t>4. ‘Ds’  </a:t>
            </a:r>
            <a:r>
              <a:rPr lang="en-US" sz="800" b="1">
                <a:latin typeface="Arial" pitchFamily="34" charset="0"/>
                <a:ea typeface="AppleGothic" pitchFamily="1" charset="-127"/>
              </a:rPr>
              <a:t>➔</a:t>
            </a:r>
            <a:r>
              <a:rPr lang="en-US" sz="800" b="1">
                <a:latin typeface="Arial" pitchFamily="34" charset="0"/>
              </a:rPr>
              <a:t>  7 ‘Ds’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2066"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12067"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1:10								</a:t>
            </a:r>
          </a:p>
          <a:p>
            <a:r>
              <a:rPr lang="en-US">
                <a:latin typeface="Arial" pitchFamily="34" charset="0"/>
              </a:rPr>
              <a:t>1 min.</a:t>
            </a:r>
          </a:p>
          <a:p>
            <a:r>
              <a:rPr lang="en-US">
                <a:latin typeface="Arial" pitchFamily="34" charset="0"/>
              </a:rPr>
              <a:t>DESIGN, DELIVERY, and ‘DO IT NOW’ ARE FLEXIBLE AND TO SOME EXTENT INTERTWINED, INTERCHANGEABLE, DEPENDING ON TIME, CIRCUMSTANCES, AND PARTICIPANTS.  </a:t>
            </a:r>
          </a:p>
          <a:p>
            <a:pPr>
              <a:buFontTx/>
              <a:buChar char="•"/>
            </a:pPr>
            <a:r>
              <a:rPr lang="en-US">
                <a:latin typeface="Arial" pitchFamily="34" charset="0"/>
              </a:rPr>
              <a:t>DESIGN IS THE GENERAL STRATEGY, APPROACH, BROAD OUTLINE OF A LONG-RANGE PLAN </a:t>
            </a:r>
          </a:p>
          <a:p>
            <a:pPr>
              <a:buFontTx/>
              <a:buChar char="•"/>
            </a:pPr>
            <a:r>
              <a:rPr lang="en-US">
                <a:latin typeface="Arial" pitchFamily="34" charset="0"/>
              </a:rPr>
              <a:t>DELIVERY IS THE SHORT-TERM ACTION PLAN, THE START-UP PHASE, THE SPECIFIC TASKS TO BE DONE IN PHASE I</a:t>
            </a:r>
          </a:p>
          <a:p>
            <a:pPr>
              <a:buFontTx/>
              <a:buChar char="•"/>
            </a:pPr>
            <a:r>
              <a:rPr lang="en-US">
                <a:latin typeface="Arial" pitchFamily="34" charset="0"/>
              </a:rPr>
              <a:t>PERSONAL COMMITMENTS ARE OUR OWN PARTS OF THE DELIVERY, THE ACTION PLAN, THE PARTS EACH OF US WILL DO TO BEGIN</a:t>
            </a:r>
          </a:p>
          <a:p>
            <a:pPr>
              <a:buFontTx/>
              <a:buChar char="•"/>
            </a:pPr>
            <a:r>
              <a:rPr lang="en-US">
                <a:latin typeface="Arial" pitchFamily="34" charset="0"/>
              </a:rPr>
              <a:t>‘DO IT NOW’ IS WHAT WE CAN DO TOGETHER RIGHT NOW, IN A FEW MINUTES, TO KICK-OFF THE DELIVERY PROCESS</a:t>
            </a:r>
          </a:p>
          <a:p>
            <a:pPr>
              <a:buFontTx/>
              <a:buChar char="•"/>
            </a:pPr>
            <a:endParaRPr lang="en-US">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354"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24355"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marL="228600" indent="-228600"/>
            <a:r>
              <a:rPr lang="en-US">
                <a:latin typeface="Arial" pitchFamily="34" charset="0"/>
              </a:rPr>
              <a:t>1:15	  -- KEEP THIS SHORT, SWEET, AND THEM MOVE ON TO THE SIMPLIFIED ‘3-Ds’ </a:t>
            </a:r>
          </a:p>
          <a:p>
            <a:pPr marL="228600" indent="-228600"/>
            <a:r>
              <a:rPr lang="en-US">
                <a:latin typeface="Arial" pitchFamily="34" charset="0"/>
              </a:rPr>
              <a:t>5 min. </a:t>
            </a:r>
          </a:p>
          <a:p>
            <a:pPr marL="228600" indent="-228600"/>
            <a:endParaRPr lang="en-US">
              <a:latin typeface="Arial" pitchFamily="34" charset="0"/>
            </a:endParaRPr>
          </a:p>
          <a:p>
            <a:pPr marL="228600" indent="-228600"/>
            <a:r>
              <a:rPr lang="en-US" sz="900" b="1" i="1">
                <a:latin typeface="Arial" pitchFamily="34" charset="0"/>
              </a:rPr>
              <a:t>Appreciative Planning &amp; Action </a:t>
            </a:r>
            <a:br>
              <a:rPr lang="en-US" sz="900" b="1" i="1">
                <a:latin typeface="Arial" pitchFamily="34" charset="0"/>
              </a:rPr>
            </a:br>
            <a:r>
              <a:rPr lang="en-US" sz="900" b="1" i="1">
                <a:latin typeface="Arial" pitchFamily="34" charset="0"/>
              </a:rPr>
              <a:t>From 4 Ds to 7 Ds:</a:t>
            </a:r>
            <a:r>
              <a:rPr lang="en-US" sz="1400" b="1" i="1">
                <a:latin typeface="Arial" pitchFamily="34" charset="0"/>
              </a:rPr>
              <a:t> </a:t>
            </a:r>
          </a:p>
          <a:p>
            <a:pPr marL="685800" lvl="1" indent="-228600">
              <a:buFontTx/>
              <a:buAutoNum type="arabicPeriod"/>
            </a:pPr>
            <a:r>
              <a:rPr lang="en-US" sz="1400" b="1" i="1">
                <a:latin typeface="Arial" pitchFamily="34" charset="0"/>
              </a:rPr>
              <a:t>Discover</a:t>
            </a:r>
            <a:r>
              <a:rPr lang="en-US" sz="1400" b="1">
                <a:latin typeface="Arial" pitchFamily="34" charset="0"/>
              </a:rPr>
              <a:t>		 </a:t>
            </a:r>
            <a:r>
              <a:rPr lang="en-US" sz="1000" b="1">
                <a:latin typeface="Arial" pitchFamily="34" charset="0"/>
              </a:rPr>
              <a:t>The best, success, what works</a:t>
            </a:r>
          </a:p>
          <a:p>
            <a:pPr marL="685800" lvl="1" indent="-228600">
              <a:buFontTx/>
              <a:buAutoNum type="arabicPeriod"/>
            </a:pPr>
            <a:r>
              <a:rPr lang="en-US" sz="1400" b="1" i="1">
                <a:latin typeface="Arial" pitchFamily="34" charset="0"/>
              </a:rPr>
              <a:t>Dream</a:t>
            </a:r>
            <a:r>
              <a:rPr lang="en-US" sz="1400" b="1">
                <a:latin typeface="Arial" pitchFamily="34" charset="0"/>
              </a:rPr>
              <a:t>		 </a:t>
            </a:r>
            <a:r>
              <a:rPr lang="en-US" sz="1000" b="1">
                <a:latin typeface="Arial" pitchFamily="34" charset="0"/>
              </a:rPr>
              <a:t>Of even better, what we want more of</a:t>
            </a:r>
          </a:p>
          <a:p>
            <a:pPr marL="685800" lvl="1" indent="-228600">
              <a:buFontTx/>
              <a:buAutoNum type="arabicPeriod"/>
            </a:pPr>
            <a:r>
              <a:rPr lang="en-US" sz="1400" b="1" i="1">
                <a:latin typeface="Arial" pitchFamily="34" charset="0"/>
              </a:rPr>
              <a:t>Design</a:t>
            </a:r>
            <a:r>
              <a:rPr lang="en-US" sz="1400" b="1">
                <a:latin typeface="Arial" pitchFamily="34" charset="0"/>
              </a:rPr>
              <a:t>		 </a:t>
            </a:r>
            <a:r>
              <a:rPr lang="en-US" sz="1000" b="1">
                <a:latin typeface="Arial" pitchFamily="34" charset="0"/>
              </a:rPr>
              <a:t>A strategy, general plan to get there</a:t>
            </a:r>
          </a:p>
          <a:p>
            <a:pPr marL="685800" lvl="1" indent="-228600">
              <a:buFontTx/>
              <a:buAutoNum type="arabicPeriod"/>
            </a:pPr>
            <a:r>
              <a:rPr lang="en-US" sz="1400" b="1" i="1">
                <a:latin typeface="Arial" pitchFamily="34" charset="0"/>
              </a:rPr>
              <a:t>Deliver</a:t>
            </a:r>
            <a:r>
              <a:rPr lang="en-US" sz="1400" b="1">
                <a:latin typeface="Arial" pitchFamily="34" charset="0"/>
              </a:rPr>
              <a:t>		 </a:t>
            </a:r>
            <a:r>
              <a:rPr lang="en-US" sz="1000" b="1">
                <a:latin typeface="Arial" pitchFamily="34" charset="0"/>
              </a:rPr>
              <a:t>An action plan &amp; commitments</a:t>
            </a:r>
          </a:p>
          <a:p>
            <a:pPr marL="685800" lvl="1" indent="-228600">
              <a:buFontTx/>
              <a:buAutoNum type="arabicPeriod"/>
            </a:pPr>
            <a:r>
              <a:rPr lang="en-US" sz="1400" b="1" i="1">
                <a:latin typeface="Arial" pitchFamily="34" charset="0"/>
              </a:rPr>
              <a:t>Do it now!</a:t>
            </a:r>
            <a:r>
              <a:rPr lang="en-US" sz="1400" b="1">
                <a:latin typeface="Arial" pitchFamily="34" charset="0"/>
              </a:rPr>
              <a:t>	 </a:t>
            </a:r>
            <a:r>
              <a:rPr lang="en-US" sz="1000" b="1">
                <a:latin typeface="Arial" pitchFamily="34" charset="0"/>
              </a:rPr>
              <a:t>Take the first step, now!</a:t>
            </a:r>
          </a:p>
          <a:p>
            <a:pPr marL="685800" lvl="1" indent="-228600">
              <a:buFontTx/>
              <a:buAutoNum type="arabicPeriod"/>
            </a:pPr>
            <a:r>
              <a:rPr lang="en-US" sz="1400" b="1" i="1">
                <a:latin typeface="Arial" pitchFamily="34" charset="0"/>
              </a:rPr>
              <a:t>Discuss</a:t>
            </a:r>
            <a:r>
              <a:rPr lang="en-US" sz="1400" b="1">
                <a:latin typeface="Arial" pitchFamily="34" charset="0"/>
              </a:rPr>
              <a:t>		 </a:t>
            </a:r>
            <a:r>
              <a:rPr lang="en-US" sz="1000" b="1">
                <a:latin typeface="Arial" pitchFamily="34" charset="0"/>
              </a:rPr>
              <a:t>“A-Valuation” – positive evaluation &amp; 					feedback</a:t>
            </a:r>
          </a:p>
          <a:p>
            <a:pPr marL="685800" lvl="1" indent="-228600">
              <a:buFontTx/>
              <a:buAutoNum type="arabicPeriod"/>
            </a:pPr>
            <a:r>
              <a:rPr lang="en-US" sz="1400" b="1" i="1">
                <a:latin typeface="Arial" pitchFamily="34" charset="0"/>
              </a:rPr>
              <a:t>Dance &amp; drum! </a:t>
            </a:r>
            <a:r>
              <a:rPr lang="en-US" sz="1000" b="1">
                <a:latin typeface="Arial" pitchFamily="34" charset="0"/>
              </a:rPr>
              <a:t>Celebrate success</a:t>
            </a:r>
            <a:endParaRPr lang="en-US">
              <a:latin typeface="Arial" pitchFamily="34" charset="0"/>
            </a:endParaRPr>
          </a:p>
          <a:p>
            <a:pPr marL="228600" indent="-228600"/>
            <a:endParaRPr lang="en-US">
              <a:latin typeface="Arial" pitchFamily="34" charset="0"/>
            </a:endParaRPr>
          </a:p>
          <a:p>
            <a:pPr marL="228600" indent="-228600"/>
            <a:endParaRPr lang="en-US">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62"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16163"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1:20 pm						</a:t>
            </a:r>
          </a:p>
          <a:p>
            <a:r>
              <a:rPr lang="en-US">
                <a:latin typeface="Arial" pitchFamily="34" charset="0"/>
              </a:rPr>
              <a:t>1 min.</a:t>
            </a:r>
          </a:p>
          <a:p>
            <a:r>
              <a:rPr lang="en-US">
                <a:latin typeface="Arial" pitchFamily="34" charset="0"/>
              </a:rPr>
              <a:t>ASK PARTICIPANTS TO READ.. OR HAVE SEVERAL TAKE TURNS READING EACH PART</a:t>
            </a:r>
          </a:p>
          <a:p>
            <a:endParaRPr lang="en-US">
              <a:latin typeface="Arial" pitchFamily="34" charset="0"/>
            </a:endParaRPr>
          </a:p>
          <a:p>
            <a:r>
              <a:rPr lang="en-US" sz="800" b="1">
                <a:latin typeface="Arial" pitchFamily="34" charset="0"/>
              </a:rPr>
              <a:t>Adapting AI for Community Mobilization:</a:t>
            </a:r>
            <a:r>
              <a:rPr lang="en-US" sz="800" b="1" i="1">
                <a:latin typeface="Arial" pitchFamily="34" charset="0"/>
              </a:rPr>
              <a:t> </a:t>
            </a:r>
            <a:br>
              <a:rPr lang="en-US" sz="800" b="1" i="1">
                <a:latin typeface="Arial" pitchFamily="34" charset="0"/>
              </a:rPr>
            </a:br>
            <a:r>
              <a:rPr lang="en-US" sz="800" b="1" i="1">
                <a:latin typeface="Arial" pitchFamily="34" charset="0"/>
              </a:rPr>
              <a:t>Appreciative Planning and Action (APA)</a:t>
            </a:r>
            <a:br>
              <a:rPr lang="en-US" sz="800" b="1" i="1">
                <a:latin typeface="Arial" pitchFamily="34" charset="0"/>
              </a:rPr>
            </a:br>
            <a:r>
              <a:rPr lang="en-US" sz="800" b="1">
                <a:latin typeface="Arial" pitchFamily="34" charset="0"/>
              </a:rPr>
              <a:t>Purpose</a:t>
            </a:r>
          </a:p>
          <a:p>
            <a:pPr lvl="1">
              <a:lnSpc>
                <a:spcPct val="90000"/>
              </a:lnSpc>
              <a:buFontTx/>
              <a:buChar char="•"/>
            </a:pPr>
            <a:r>
              <a:rPr lang="en-US" sz="900" b="1" i="1">
                <a:latin typeface="Arial" pitchFamily="34" charset="0"/>
              </a:rPr>
              <a:t>To empower communities and individuals:</a:t>
            </a:r>
            <a:r>
              <a:rPr lang="en-US" sz="900" b="1">
                <a:latin typeface="Arial" pitchFamily="34" charset="0"/>
              </a:rPr>
              <a:t> </a:t>
            </a:r>
          </a:p>
          <a:p>
            <a:pPr lvl="1">
              <a:lnSpc>
                <a:spcPct val="90000"/>
              </a:lnSpc>
              <a:buFontTx/>
              <a:buChar char="•"/>
            </a:pPr>
            <a:r>
              <a:rPr lang="en-US" sz="900" b="1">
                <a:latin typeface="Arial" pitchFamily="34" charset="0"/>
              </a:rPr>
              <a:t>To take pride in what and who we are and what we have achieved</a:t>
            </a:r>
          </a:p>
          <a:p>
            <a:pPr lvl="1">
              <a:lnSpc>
                <a:spcPct val="90000"/>
              </a:lnSpc>
              <a:buFontTx/>
              <a:buChar char="•"/>
            </a:pPr>
            <a:r>
              <a:rPr lang="en-US" sz="900" b="1">
                <a:latin typeface="Arial" pitchFamily="34" charset="0"/>
              </a:rPr>
              <a:t>To dream of what might be</a:t>
            </a:r>
          </a:p>
          <a:p>
            <a:pPr lvl="1">
              <a:lnSpc>
                <a:spcPct val="90000"/>
              </a:lnSpc>
              <a:buFontTx/>
              <a:buChar char="•"/>
            </a:pPr>
            <a:r>
              <a:rPr lang="en-US" sz="900" b="1">
                <a:latin typeface="Arial" pitchFamily="34" charset="0"/>
              </a:rPr>
              <a:t>To plan for what will be, and </a:t>
            </a:r>
          </a:p>
          <a:p>
            <a:pPr lvl="1">
              <a:lnSpc>
                <a:spcPct val="90000"/>
              </a:lnSpc>
              <a:buFontTx/>
              <a:buChar char="•"/>
            </a:pPr>
            <a:r>
              <a:rPr lang="en-US" sz="900" b="1">
                <a:latin typeface="Arial" pitchFamily="34" charset="0"/>
              </a:rPr>
              <a:t>To feel the energy that comes from making commitments and taking the first step</a:t>
            </a:r>
          </a:p>
          <a:p>
            <a:pPr lvl="1">
              <a:lnSpc>
                <a:spcPct val="90000"/>
              </a:lnSpc>
              <a:buFontTx/>
              <a:buChar char="•"/>
            </a:pPr>
            <a:r>
              <a:rPr lang="en-US" sz="900" b="1" i="1">
                <a:latin typeface="Arial" pitchFamily="34" charset="0"/>
              </a:rPr>
              <a:t>To be simple enough that anyone can do it, profound enough to change people’s lives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42" name="Rectangle 2"/>
          <p:cNvSpPr>
            <a:spLocks noChangeArrowheads="1" noTextEdit="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1239043" name="Rectangle 3"/>
          <p:cNvSpPr>
            <a:spLocks noChangeArrowheads="1"/>
          </p:cNvSpPr>
          <p:nvPr>
            <p:ph type="body" idx="1"/>
          </p:nvPr>
        </p:nvSpPr>
        <p:spPr bwMode="auto">
          <a:xfrm>
            <a:off x="914400" y="3259138"/>
            <a:ext cx="728821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1:30</a:t>
            </a:r>
          </a:p>
          <a:p>
            <a:r>
              <a:rPr lang="en-US">
                <a:latin typeface="Arial" pitchFamily="34" charset="0"/>
              </a:rPr>
              <a:t>5 min video</a:t>
            </a:r>
          </a:p>
          <a:p>
            <a:r>
              <a:rPr lang="en-US">
                <a:latin typeface="Arial" pitchFamily="34" charset="0"/>
              </a:rPr>
              <a:t>25 min  Including discussion</a:t>
            </a:r>
          </a:p>
          <a:p>
            <a:endParaRPr lang="en-US">
              <a:latin typeface="Arial" pitchFamily="34" charset="0"/>
            </a:endParaRPr>
          </a:p>
          <a:p>
            <a:r>
              <a:rPr lang="en-US" sz="1000">
                <a:latin typeface="Arial" pitchFamily="34" charset="0"/>
              </a:rPr>
              <a:t>“Time out for the Cinema!”</a:t>
            </a:r>
            <a:br>
              <a:rPr lang="en-US" sz="1000">
                <a:latin typeface="Arial" pitchFamily="34" charset="0"/>
              </a:rPr>
            </a:br>
            <a:r>
              <a:rPr lang="en-US" sz="1000">
                <a:latin typeface="Arial" pitchFamily="34" charset="0"/>
              </a:rPr>
              <a:t>a “KISSS” Video</a:t>
            </a:r>
          </a:p>
          <a:p>
            <a:endParaRPr lang="en-US" sz="1000">
              <a:latin typeface="Arial" pitchFamily="34" charset="0"/>
            </a:endParaRPr>
          </a:p>
          <a:p>
            <a:pPr>
              <a:lnSpc>
                <a:spcPct val="90000"/>
              </a:lnSpc>
            </a:pPr>
            <a:r>
              <a:rPr lang="en-US" sz="1000" b="1" i="1">
                <a:latin typeface="Arial" pitchFamily="34" charset="0"/>
              </a:rPr>
              <a:t>“Appreciative Planning &amp; Action” </a:t>
            </a:r>
          </a:p>
          <a:p>
            <a:pPr lvl="2">
              <a:lnSpc>
                <a:spcPct val="90000"/>
              </a:lnSpc>
            </a:pPr>
            <a:r>
              <a:rPr lang="en-US" sz="1000" b="1">
                <a:latin typeface="Arial" pitchFamily="34" charset="0"/>
              </a:rPr>
              <a:t>The first APA community meetings in Nepal</a:t>
            </a:r>
            <a:endParaRPr lang="en-US" sz="800">
              <a:latin typeface="Arial" pitchFamily="34" charset="0"/>
            </a:endParaRPr>
          </a:p>
          <a:p>
            <a:pPr lvl="2">
              <a:lnSpc>
                <a:spcPct val="90000"/>
              </a:lnSpc>
            </a:pPr>
            <a:endParaRPr lang="en-US" sz="400" b="1">
              <a:latin typeface="Arial" pitchFamily="34" charset="0"/>
            </a:endParaRPr>
          </a:p>
          <a:p>
            <a:pPr lvl="2">
              <a:lnSpc>
                <a:spcPct val="90000"/>
              </a:lnSpc>
            </a:pPr>
            <a:r>
              <a:rPr lang="en-US" sz="800" b="1">
                <a:latin typeface="Arial" pitchFamily="34" charset="0"/>
              </a:rPr>
              <a:t>From Discovery to ‘Do it Now’ </a:t>
            </a:r>
            <a:endParaRPr lang="en-US" sz="800">
              <a:latin typeface="Arial" pitchFamily="34" charset="0"/>
            </a:endParaRPr>
          </a:p>
          <a:p>
            <a:pPr lvl="2">
              <a:lnSpc>
                <a:spcPct val="90000"/>
              </a:lnSpc>
            </a:pPr>
            <a:endParaRPr lang="en-US" sz="500" b="1">
              <a:latin typeface="Arial" pitchFamily="34" charset="0"/>
            </a:endParaRPr>
          </a:p>
          <a:p>
            <a:pPr>
              <a:lnSpc>
                <a:spcPct val="90000"/>
              </a:lnSpc>
            </a:pPr>
            <a:r>
              <a:rPr lang="en-US" sz="800" b="1">
                <a:latin typeface="Arial" pitchFamily="34" charset="0"/>
              </a:rPr>
              <a:t>Overview of the APA process</a:t>
            </a:r>
          </a:p>
          <a:p>
            <a:pPr>
              <a:lnSpc>
                <a:spcPct val="90000"/>
              </a:lnSpc>
            </a:pPr>
            <a:r>
              <a:rPr lang="en-US" sz="600" b="1">
                <a:latin typeface="Arial" pitchFamily="34" charset="0"/>
              </a:rPr>
              <a:t>(The 7-Ds in 5 minutes!)</a:t>
            </a:r>
          </a:p>
          <a:p>
            <a:pPr lvl="2">
              <a:lnSpc>
                <a:spcPct val="90000"/>
              </a:lnSpc>
            </a:pPr>
            <a:r>
              <a:rPr lang="en-US" sz="800" b="1">
                <a:latin typeface="Arial" pitchFamily="34" charset="0"/>
              </a:rPr>
              <a:t>Short</a:t>
            </a:r>
          </a:p>
          <a:p>
            <a:pPr lvl="2">
              <a:lnSpc>
                <a:spcPct val="90000"/>
              </a:lnSpc>
            </a:pPr>
            <a:r>
              <a:rPr lang="en-US" sz="800" b="1">
                <a:latin typeface="Arial" pitchFamily="34" charset="0"/>
              </a:rPr>
              <a:t>Sweet</a:t>
            </a:r>
          </a:p>
          <a:p>
            <a:pPr lvl="2">
              <a:lnSpc>
                <a:spcPct val="90000"/>
              </a:lnSpc>
            </a:pPr>
            <a:r>
              <a:rPr lang="en-US" sz="800" b="1">
                <a:latin typeface="Arial" pitchFamily="34" charset="0"/>
              </a:rPr>
              <a:t>Simple</a:t>
            </a:r>
          </a:p>
          <a:p>
            <a:pPr lvl="2">
              <a:lnSpc>
                <a:spcPct val="90000"/>
              </a:lnSpc>
            </a:pPr>
            <a:endParaRPr lang="en-US" sz="800" b="1">
              <a:latin typeface="Arial" pitchFamily="34" charset="0"/>
            </a:endParaRPr>
          </a:p>
          <a:p>
            <a:pPr>
              <a:lnSpc>
                <a:spcPct val="90000"/>
              </a:lnSpc>
            </a:pPr>
            <a:r>
              <a:rPr lang="en-US" sz="800" b="1">
                <a:latin typeface="Arial" pitchFamily="34" charset="0"/>
              </a:rPr>
              <a:t>This is what you will do tomorrow…</a:t>
            </a:r>
          </a:p>
          <a:p>
            <a:pPr lvl="1">
              <a:lnSpc>
                <a:spcPct val="90000"/>
              </a:lnSpc>
            </a:pPr>
            <a:r>
              <a:rPr lang="en-US" sz="800" b="1">
                <a:latin typeface="Arial" pitchFamily="34" charset="0"/>
              </a:rPr>
              <a:t>Only you’ll have 2 full hours to do it!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930"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48931"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marL="228600" indent="-228600"/>
            <a:r>
              <a:rPr lang="en-US">
                <a:latin typeface="Arial" pitchFamily="34" charset="0"/>
              </a:rPr>
              <a:t>1:55					</a:t>
            </a:r>
          </a:p>
          <a:p>
            <a:pPr marL="228600" indent="-228600"/>
            <a:r>
              <a:rPr lang="en-US">
                <a:latin typeface="Arial" pitchFamily="34" charset="0"/>
              </a:rPr>
              <a:t>5 min				</a:t>
            </a:r>
          </a:p>
          <a:p>
            <a:pPr marL="228600" indent="-228600"/>
            <a:endParaRPr lang="en-US">
              <a:latin typeface="Arial" pitchFamily="34" charset="0"/>
            </a:endParaRPr>
          </a:p>
          <a:p>
            <a:pPr marL="228600" indent="-228600"/>
            <a:r>
              <a:rPr lang="en-US">
                <a:latin typeface="Arial" pitchFamily="34" charset="0"/>
              </a:rPr>
              <a:t>SOME BASIC PRINCIPLES FOR APPROACHING COMMUNITIES</a:t>
            </a:r>
          </a:p>
          <a:p>
            <a:pPr marL="228600" indent="-228600">
              <a:buFontTx/>
              <a:buAutoNum type="arabicPeriod"/>
            </a:pPr>
            <a:r>
              <a:rPr lang="en-US">
                <a:latin typeface="Arial" pitchFamily="34" charset="0"/>
              </a:rPr>
              <a:t>Acknowledge community successes</a:t>
            </a:r>
          </a:p>
          <a:p>
            <a:pPr marL="228600" indent="-228600">
              <a:buFontTx/>
              <a:buAutoNum type="arabicPeriod"/>
            </a:pPr>
            <a:r>
              <a:rPr lang="en-US">
                <a:latin typeface="Arial" pitchFamily="34" charset="0"/>
              </a:rPr>
              <a:t>Show understanding</a:t>
            </a:r>
          </a:p>
          <a:p>
            <a:pPr marL="228600" indent="-228600">
              <a:buFontTx/>
              <a:buAutoNum type="arabicPeriod"/>
            </a:pPr>
            <a:r>
              <a:rPr lang="en-US">
                <a:latin typeface="Arial" pitchFamily="34" charset="0"/>
              </a:rPr>
              <a:t>Engage them to understand their strengths</a:t>
            </a:r>
          </a:p>
          <a:p>
            <a:pPr marL="228600" indent="-228600">
              <a:buFontTx/>
              <a:buAutoNum type="arabicPeriod"/>
            </a:pPr>
            <a:r>
              <a:rPr lang="en-US">
                <a:latin typeface="Arial" pitchFamily="34" charset="0"/>
              </a:rPr>
              <a:t>Show validation</a:t>
            </a:r>
          </a:p>
          <a:p>
            <a:pPr marL="228600" indent="-228600">
              <a:buFontTx/>
              <a:buAutoNum type="arabicPeriod"/>
            </a:pPr>
            <a:r>
              <a:rPr lang="en-US">
                <a:latin typeface="Arial" pitchFamily="34" charset="0"/>
              </a:rPr>
              <a:t>Rephrase some of your understanding what they are saying</a:t>
            </a:r>
          </a:p>
          <a:p>
            <a:pPr marL="228600" indent="-228600">
              <a:buFontTx/>
              <a:buAutoNum type="arabicPeriod"/>
            </a:pPr>
            <a:r>
              <a:rPr lang="en-US">
                <a:latin typeface="Arial" pitchFamily="34" charset="0"/>
              </a:rPr>
              <a:t>Listen</a:t>
            </a:r>
          </a:p>
          <a:p>
            <a:pPr marL="228600" indent="-228600">
              <a:buFontTx/>
              <a:buAutoNum type="arabicPeriod"/>
            </a:pPr>
            <a:r>
              <a:rPr lang="en-US">
                <a:latin typeface="Arial" pitchFamily="34" charset="0"/>
              </a:rPr>
              <a:t>Show understanding, regretables, acknowledge</a:t>
            </a:r>
          </a:p>
          <a:p>
            <a:pPr marL="228600" indent="-228600">
              <a:buFontTx/>
              <a:buAutoNum type="arabicPeriod"/>
            </a:pPr>
            <a:endParaRPr lang="en-US">
              <a:latin typeface="Arial" pitchFamily="34" charset="0"/>
            </a:endParaRPr>
          </a:p>
          <a:p>
            <a:pPr marL="228600" indent="-228600"/>
            <a:r>
              <a:rPr lang="en-US" sz="1000">
                <a:latin typeface="Arial" pitchFamily="34" charset="0"/>
              </a:rPr>
              <a:t>THIS IS WHAT WE WILL DO NEXT</a:t>
            </a:r>
          </a:p>
          <a:p>
            <a:pPr marL="228600" indent="-228600"/>
            <a:r>
              <a:rPr lang="en-US" sz="1000">
                <a:latin typeface="Arial" pitchFamily="34" charset="0"/>
              </a:rPr>
              <a:t>Role Playing an APA meeting with Local Communities</a:t>
            </a:r>
            <a:endParaRPr lang="en-US">
              <a:latin typeface="Arial" pitchFamily="34" charset="0"/>
            </a:endParaRPr>
          </a:p>
          <a:p>
            <a:pPr marL="228600" indent="-228600"/>
            <a:r>
              <a:rPr lang="en-US" sz="1000" b="1">
                <a:latin typeface="Arial" pitchFamily="34" charset="0"/>
              </a:rPr>
              <a:t>Role Play interviews with members of local Community by Winrock participants</a:t>
            </a:r>
          </a:p>
          <a:p>
            <a:pPr marL="228600" indent="-228600"/>
            <a:r>
              <a:rPr lang="en-US" sz="1000" b="1">
                <a:latin typeface="Arial" pitchFamily="34" charset="0"/>
              </a:rPr>
              <a:t>Purposes:</a:t>
            </a:r>
          </a:p>
          <a:p>
            <a:pPr marL="685800" lvl="1" indent="-228600"/>
            <a:r>
              <a:rPr lang="en-US" sz="1000" b="1">
                <a:latin typeface="Arial" pitchFamily="34" charset="0"/>
              </a:rPr>
              <a:t>Practice APA  meeting process for use with communities</a:t>
            </a:r>
          </a:p>
          <a:p>
            <a:pPr marL="685800" lvl="1" indent="-228600"/>
            <a:r>
              <a:rPr lang="en-US" sz="1000" b="1">
                <a:latin typeface="Arial" pitchFamily="34" charset="0"/>
              </a:rPr>
              <a:t>Learn how to mobilize local communities</a:t>
            </a:r>
          </a:p>
          <a:p>
            <a:pPr marL="685800" lvl="1" indent="-228600"/>
            <a:r>
              <a:rPr lang="en-US" sz="1000" b="1">
                <a:latin typeface="Arial" pitchFamily="34" charset="0"/>
              </a:rPr>
              <a:t>Review what you have learned</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0978"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50979"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2 pm			</a:t>
            </a:r>
          </a:p>
          <a:p>
            <a:r>
              <a:rPr lang="en-US">
                <a:latin typeface="Arial" pitchFamily="34" charset="0"/>
              </a:rPr>
              <a:t>5 min</a:t>
            </a:r>
          </a:p>
          <a:p>
            <a:endParaRPr lang="en-US">
              <a:latin typeface="Arial" pitchFamily="34" charset="0"/>
            </a:endParaRPr>
          </a:p>
          <a:p>
            <a:r>
              <a:rPr lang="en-US">
                <a:latin typeface="Arial" pitchFamily="34" charset="0"/>
              </a:rPr>
              <a:t>PARTICIPANTS DIVIDE INTO TWO GROUPS… ONE WILL PRETEND TO BE A GROUP OF VILLAGERS, THE OTHER WILL BE A SMALL TEAM OF ‘WINROCK’ COMMUNITY MOBILIZERS</a:t>
            </a:r>
          </a:p>
          <a:p>
            <a:r>
              <a:rPr lang="en-US">
                <a:latin typeface="Arial" pitchFamily="34" charset="0"/>
              </a:rPr>
              <a:t>EXAMPLE: Two groups.. </a:t>
            </a:r>
          </a:p>
          <a:p>
            <a:pPr>
              <a:buFontTx/>
              <a:buChar char="•"/>
            </a:pPr>
            <a:r>
              <a:rPr lang="en-US">
                <a:latin typeface="Arial" pitchFamily="34" charset="0"/>
              </a:rPr>
              <a:t>One includes 4 villagers who decide what roles they will play</a:t>
            </a:r>
          </a:p>
          <a:p>
            <a:pPr lvl="1">
              <a:buFontTx/>
              <a:buChar char="•"/>
            </a:pPr>
            <a:r>
              <a:rPr lang="en-US">
                <a:latin typeface="Arial" pitchFamily="34" charset="0"/>
              </a:rPr>
              <a:t>Chief, Deputy, Elder, Youth Leader</a:t>
            </a:r>
          </a:p>
          <a:p>
            <a:pPr>
              <a:buFontTx/>
              <a:buChar char="•"/>
            </a:pPr>
            <a:r>
              <a:rPr lang="en-US">
                <a:latin typeface="Arial" pitchFamily="34" charset="0"/>
              </a:rPr>
              <a:t>Two Winrock mobilizers--</a:t>
            </a:r>
          </a:p>
          <a:p>
            <a:pPr lvl="1">
              <a:buFontTx/>
              <a:buChar char="•"/>
            </a:pPr>
            <a:r>
              <a:rPr lang="en-US">
                <a:latin typeface="Arial" pitchFamily="34" charset="0"/>
              </a:rPr>
              <a:t>Decide on a couple of good “Discovery” questions</a:t>
            </a:r>
          </a:p>
          <a:p>
            <a:pPr lvl="1">
              <a:buFontTx/>
              <a:buChar char="•"/>
            </a:pPr>
            <a:endParaRPr lang="en-US">
              <a:latin typeface="Arial" pitchFamily="34" charset="0"/>
            </a:endParaRPr>
          </a:p>
          <a:p>
            <a:r>
              <a:rPr lang="en-US" sz="1000">
                <a:latin typeface="Arial" pitchFamily="34" charset="0"/>
              </a:rPr>
              <a:t>Role Playing an APA meeting with Local Communities</a:t>
            </a:r>
          </a:p>
          <a:p>
            <a:pPr>
              <a:lnSpc>
                <a:spcPct val="90000"/>
              </a:lnSpc>
            </a:pPr>
            <a:r>
              <a:rPr lang="en-US" sz="900">
                <a:latin typeface="Arial" pitchFamily="34" charset="0"/>
              </a:rPr>
              <a:t>	Demonstration of an initial APA meeting with a Community or Village</a:t>
            </a:r>
            <a:endParaRPr lang="en-US" sz="1000" b="1">
              <a:latin typeface="Arial" pitchFamily="34" charset="0"/>
            </a:endParaRPr>
          </a:p>
          <a:p>
            <a:pPr lvl="1">
              <a:lnSpc>
                <a:spcPct val="90000"/>
              </a:lnSpc>
            </a:pPr>
            <a:r>
              <a:rPr lang="en-US" sz="900" b="1">
                <a:latin typeface="Arial" pitchFamily="34" charset="0"/>
              </a:rPr>
              <a:t>Two groups take turns in a circle representing a community meeting</a:t>
            </a:r>
            <a:endParaRPr lang="en-US" sz="900">
              <a:latin typeface="Arial" pitchFamily="34" charset="0"/>
            </a:endParaRPr>
          </a:p>
          <a:p>
            <a:pPr lvl="2">
              <a:lnSpc>
                <a:spcPct val="90000"/>
              </a:lnSpc>
            </a:pPr>
            <a:r>
              <a:rPr lang="en-US" sz="900" b="1">
                <a:latin typeface="Arial" pitchFamily="34" charset="0"/>
              </a:rPr>
              <a:t>Community group</a:t>
            </a:r>
            <a:r>
              <a:rPr lang="en-US" sz="900">
                <a:latin typeface="Arial" pitchFamily="34" charset="0"/>
              </a:rPr>
              <a:t> </a:t>
            </a:r>
          </a:p>
          <a:p>
            <a:pPr lvl="3">
              <a:lnSpc>
                <a:spcPct val="90000"/>
              </a:lnSpc>
            </a:pPr>
            <a:r>
              <a:rPr lang="en-US" sz="900">
                <a:latin typeface="Arial" pitchFamily="34" charset="0"/>
              </a:rPr>
              <a:t>	3-5 participants</a:t>
            </a:r>
          </a:p>
          <a:p>
            <a:pPr lvl="2">
              <a:lnSpc>
                <a:spcPct val="90000"/>
              </a:lnSpc>
            </a:pPr>
            <a:r>
              <a:rPr lang="en-US" sz="900" b="1">
                <a:latin typeface="Arial" pitchFamily="34" charset="0"/>
              </a:rPr>
              <a:t>Winrock Community Mobilizers’ team -- </a:t>
            </a:r>
            <a:r>
              <a:rPr lang="en-US" sz="900">
                <a:latin typeface="Arial" pitchFamily="34" charset="0"/>
              </a:rPr>
              <a:t>using different APA assessment methods with the community group</a:t>
            </a:r>
          </a:p>
          <a:p>
            <a:pPr lvl="3">
              <a:lnSpc>
                <a:spcPct val="90000"/>
              </a:lnSpc>
            </a:pPr>
            <a:r>
              <a:rPr lang="en-US" sz="900">
                <a:latin typeface="Arial" pitchFamily="34" charset="0"/>
              </a:rPr>
              <a:t>	2 participants</a:t>
            </a:r>
          </a:p>
          <a:p>
            <a:pPr>
              <a:lnSpc>
                <a:spcPct val="90000"/>
              </a:lnSpc>
            </a:pPr>
            <a:r>
              <a:rPr lang="en-US" sz="900">
                <a:latin typeface="Arial" pitchFamily="34" charset="0"/>
              </a:rPr>
              <a:t>Take turns practicing the following methods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3026"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53027"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a:lnSpc>
                <a:spcPct val="90000"/>
              </a:lnSpc>
            </a:pPr>
            <a:r>
              <a:rPr lang="en-US">
                <a:latin typeface="Arial" pitchFamily="34" charset="0"/>
              </a:rPr>
              <a:t>2:05				</a:t>
            </a:r>
          </a:p>
          <a:p>
            <a:pPr>
              <a:lnSpc>
                <a:spcPct val="90000"/>
              </a:lnSpc>
            </a:pPr>
            <a:r>
              <a:rPr lang="en-US">
                <a:latin typeface="Arial" pitchFamily="34" charset="0"/>
              </a:rPr>
              <a:t>2 min</a:t>
            </a:r>
          </a:p>
          <a:p>
            <a:pPr>
              <a:lnSpc>
                <a:spcPct val="90000"/>
              </a:lnSpc>
            </a:pPr>
            <a:endParaRPr lang="en-US">
              <a:latin typeface="Arial" pitchFamily="34" charset="0"/>
            </a:endParaRPr>
          </a:p>
          <a:p>
            <a:pPr>
              <a:lnSpc>
                <a:spcPct val="90000"/>
              </a:lnSpc>
            </a:pPr>
            <a:r>
              <a:rPr lang="en-US" sz="1000">
                <a:latin typeface="Arial" pitchFamily="34" charset="0"/>
              </a:rPr>
              <a:t>Role Playing an APA meeting with Local Communities</a:t>
            </a:r>
            <a:endParaRPr lang="en-US">
              <a:latin typeface="Arial" pitchFamily="34" charset="0"/>
            </a:endParaRPr>
          </a:p>
          <a:p>
            <a:pPr>
              <a:lnSpc>
                <a:spcPct val="90000"/>
              </a:lnSpc>
            </a:pPr>
            <a:endParaRPr lang="en-US">
              <a:latin typeface="Arial" pitchFamily="34" charset="0"/>
            </a:endParaRPr>
          </a:p>
          <a:p>
            <a:pPr>
              <a:lnSpc>
                <a:spcPct val="90000"/>
              </a:lnSpc>
            </a:pPr>
            <a:r>
              <a:rPr lang="en-US" sz="1000" b="1">
                <a:latin typeface="Arial" pitchFamily="34" charset="0"/>
              </a:rPr>
              <a:t>Step One:</a:t>
            </a:r>
            <a:r>
              <a:rPr lang="en-US" sz="1000">
                <a:latin typeface="Arial" pitchFamily="34" charset="0"/>
              </a:rPr>
              <a:t> </a:t>
            </a:r>
          </a:p>
          <a:p>
            <a:pPr lvl="1">
              <a:lnSpc>
                <a:spcPct val="90000"/>
              </a:lnSpc>
            </a:pPr>
            <a:r>
              <a:rPr lang="en-US">
                <a:latin typeface="Arial" pitchFamily="34" charset="0"/>
              </a:rPr>
              <a:t>Initial Assessment – </a:t>
            </a:r>
            <a:r>
              <a:rPr lang="en-US" sz="1400" b="1" i="1">
                <a:latin typeface="Arial" pitchFamily="34" charset="0"/>
              </a:rPr>
              <a:t>‘Discovery’</a:t>
            </a:r>
          </a:p>
          <a:p>
            <a:pPr>
              <a:lnSpc>
                <a:spcPct val="90000"/>
              </a:lnSpc>
            </a:pPr>
            <a:endParaRPr lang="en-US" b="1">
              <a:latin typeface="Arial" pitchFamily="34" charset="0"/>
            </a:endParaRPr>
          </a:p>
          <a:p>
            <a:pPr>
              <a:lnSpc>
                <a:spcPct val="90000"/>
              </a:lnSpc>
            </a:pPr>
            <a:r>
              <a:rPr lang="en-US" b="1">
                <a:latin typeface="Arial" pitchFamily="34" charset="0"/>
              </a:rPr>
              <a:t>TALKING POINTS:</a:t>
            </a:r>
          </a:p>
          <a:p>
            <a:pPr lvl="2">
              <a:lnSpc>
                <a:spcPct val="90000"/>
              </a:lnSpc>
            </a:pPr>
            <a:r>
              <a:rPr lang="en-US" b="1">
                <a:latin typeface="Arial" pitchFamily="34" charset="0"/>
              </a:rPr>
              <a:t>DISCOVERY is “The ‘Super-D’”  -- THE MOST IMPORTANT STEP IN APA PROCESS</a:t>
            </a:r>
            <a:endParaRPr lang="en-US" sz="1400" b="1">
              <a:latin typeface="Arial" pitchFamily="34" charset="0"/>
            </a:endParaRPr>
          </a:p>
          <a:p>
            <a:pPr lvl="2">
              <a:lnSpc>
                <a:spcPct val="90000"/>
              </a:lnSpc>
            </a:pPr>
            <a:r>
              <a:rPr lang="en-US" sz="1400">
                <a:latin typeface="Arial" pitchFamily="34" charset="0"/>
              </a:rPr>
              <a:t>Searching for </a:t>
            </a:r>
            <a:r>
              <a:rPr lang="en-US" sz="1400" b="1">
                <a:latin typeface="Arial" pitchFamily="34" charset="0"/>
              </a:rPr>
              <a:t>success - in our lives, in our families, in our communities, our Boma, our leaders, our government, our Payam, our County, our State, our country</a:t>
            </a:r>
            <a:endParaRPr lang="en-US" sz="1400">
              <a:latin typeface="Arial" pitchFamily="34" charset="0"/>
            </a:endParaRPr>
          </a:p>
          <a:p>
            <a:pPr lvl="2">
              <a:lnSpc>
                <a:spcPct val="90000"/>
              </a:lnSpc>
            </a:pPr>
            <a:r>
              <a:rPr lang="en-US" sz="1400">
                <a:latin typeface="Arial" pitchFamily="34" charset="0"/>
              </a:rPr>
              <a:t>Seeking </a:t>
            </a:r>
            <a:r>
              <a:rPr lang="en-US" sz="1400" b="1">
                <a:latin typeface="Arial" pitchFamily="34" charset="0"/>
              </a:rPr>
              <a:t>“The Best!”  -- What we remember and are proud of about ourselves, our families, our communities, our Boma, our leaders, our government, our Payam, our County, our State, our country</a:t>
            </a:r>
            <a:endParaRPr lang="en-US" sz="1400">
              <a:latin typeface="Arial" pitchFamily="34" charset="0"/>
            </a:endParaRPr>
          </a:p>
          <a:p>
            <a:pPr lvl="2">
              <a:lnSpc>
                <a:spcPct val="90000"/>
              </a:lnSpc>
            </a:pPr>
            <a:endParaRPr lang="en-US" sz="1400" b="1">
              <a:latin typeface="Arial" pitchFamily="34" charset="0"/>
            </a:endParaRPr>
          </a:p>
          <a:p>
            <a:pPr>
              <a:lnSpc>
                <a:spcPct val="90000"/>
              </a:lnSpc>
            </a:pPr>
            <a:r>
              <a:rPr lang="en-US" sz="1400" b="1">
                <a:latin typeface="Arial" pitchFamily="34" charset="0"/>
              </a:rPr>
              <a:t>INSTRUCTIONS FOR WINROCK TEAM:</a:t>
            </a:r>
          </a:p>
          <a:p>
            <a:pPr>
              <a:lnSpc>
                <a:spcPct val="90000"/>
              </a:lnSpc>
            </a:pPr>
            <a:endParaRPr lang="en-US" sz="1400" b="1">
              <a:latin typeface="Arial" pitchFamily="34" charset="0"/>
            </a:endParaRPr>
          </a:p>
          <a:p>
            <a:pPr>
              <a:lnSpc>
                <a:spcPct val="90000"/>
              </a:lnSpc>
            </a:pPr>
            <a:r>
              <a:rPr lang="en-US" sz="1400" b="1">
                <a:latin typeface="Arial" pitchFamily="34" charset="0"/>
              </a:rPr>
              <a:t>		MORE… MORE… MORE… </a:t>
            </a:r>
            <a:endParaRPr lang="en-US" sz="1400">
              <a:latin typeface="Arial" pitchFamily="34" charset="0"/>
            </a:endParaRPr>
          </a:p>
          <a:p>
            <a:pPr lvl="2">
              <a:lnSpc>
                <a:spcPct val="90000"/>
              </a:lnSpc>
            </a:pPr>
            <a:endParaRPr lang="en-US" sz="1400" b="1">
              <a:latin typeface="Arial" pitchFamily="34" charset="0"/>
            </a:endParaRPr>
          </a:p>
          <a:p>
            <a:pPr>
              <a:lnSpc>
                <a:spcPct val="90000"/>
              </a:lnSpc>
              <a:spcBef>
                <a:spcPct val="20000"/>
              </a:spcBef>
            </a:pPr>
            <a:r>
              <a:rPr lang="en-US" sz="1400" b="1" i="1">
                <a:latin typeface="Arial" pitchFamily="34" charset="0"/>
              </a:rPr>
              <a:t>REMEMBER:</a:t>
            </a:r>
          </a:p>
          <a:p>
            <a:pPr>
              <a:lnSpc>
                <a:spcPct val="90000"/>
              </a:lnSpc>
              <a:spcBef>
                <a:spcPct val="20000"/>
              </a:spcBef>
            </a:pPr>
            <a:r>
              <a:rPr lang="en-US" sz="1400" b="1" i="1">
                <a:latin typeface="Arial" pitchFamily="34" charset="0"/>
              </a:rPr>
              <a:t>“All the knowledge we need is in this village” -- NOTE: NOW WE ARE TALKING ABOUT THE ‘VILLAGE’ NOT THE ‘ROOM’ </a:t>
            </a:r>
          </a:p>
          <a:p>
            <a:pPr lvl="1">
              <a:lnSpc>
                <a:spcPct val="90000"/>
              </a:lnSpc>
              <a:spcBef>
                <a:spcPct val="20000"/>
              </a:spcBef>
              <a:buFontTx/>
              <a:buChar char="–"/>
            </a:pPr>
            <a:r>
              <a:rPr lang="en-US" sz="1400" b="1">
                <a:latin typeface="Arial" pitchFamily="34" charset="0"/>
              </a:rPr>
              <a:t>The never-ending search for </a:t>
            </a:r>
            <a:r>
              <a:rPr lang="en-US" sz="1400" b="1" i="1">
                <a:latin typeface="Arial" pitchFamily="34" charset="0"/>
              </a:rPr>
              <a:t>the best</a:t>
            </a:r>
            <a:r>
              <a:rPr lang="en-US" sz="1400" b="1">
                <a:latin typeface="Arial" pitchFamily="34" charset="0"/>
              </a:rPr>
              <a:t>, </a:t>
            </a:r>
            <a:r>
              <a:rPr lang="en-US" sz="1400" b="1" i="1">
                <a:latin typeface="Arial" pitchFamily="34" charset="0"/>
              </a:rPr>
              <a:t>what works</a:t>
            </a:r>
            <a:r>
              <a:rPr lang="en-US" sz="1400" b="1">
                <a:latin typeface="Arial" pitchFamily="34" charset="0"/>
              </a:rPr>
              <a:t>, </a:t>
            </a:r>
            <a:r>
              <a:rPr lang="en-US" sz="1400" b="1" i="1">
                <a:latin typeface="Arial" pitchFamily="34" charset="0"/>
              </a:rPr>
              <a:t>successes, moments of joy, empowerment, when we felt specially proud of ourselves and our community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074" name="Rectangle 2"/>
          <p:cNvSpPr>
            <a:spLocks noChangeArrowheads="1" noTextEdit="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1155075" name="Rectangle 3"/>
          <p:cNvSpPr>
            <a:spLocks noChangeArrowheads="1"/>
          </p:cNvSpPr>
          <p:nvPr>
            <p:ph type="body" idx="1"/>
          </p:nvPr>
        </p:nvSpPr>
        <p:spPr bwMode="auto">
          <a:xfrm>
            <a:off x="914400" y="3259138"/>
            <a:ext cx="728821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2:10				</a:t>
            </a:r>
          </a:p>
          <a:p>
            <a:r>
              <a:rPr lang="en-US">
                <a:latin typeface="Arial" pitchFamily="34" charset="0"/>
              </a:rPr>
              <a:t>5 min.</a:t>
            </a:r>
          </a:p>
          <a:p>
            <a:r>
              <a:rPr lang="en-US">
                <a:latin typeface="Arial" pitchFamily="34" charset="0"/>
              </a:rPr>
              <a:t>Choose or write an ‘even better’ question -- discuss preference</a:t>
            </a:r>
          </a:p>
          <a:p>
            <a:r>
              <a:rPr lang="en-US">
                <a:latin typeface="Arial" pitchFamily="34" charset="0"/>
              </a:rPr>
              <a:t>NOTICE USE OF “I,” ‘WE,’ AND “OUR”  COMPARED TO ‘YOU,’ ‘YOUR’ -- WHAT DIFFERENCE DOES IT MAKE?</a:t>
            </a:r>
          </a:p>
          <a:p>
            <a:endParaRPr lang="en-US">
              <a:latin typeface="Arial" pitchFamily="34" charset="0"/>
            </a:endParaRPr>
          </a:p>
          <a:p>
            <a:r>
              <a:rPr lang="en-US" sz="1000">
                <a:latin typeface="Arial" pitchFamily="34" charset="0"/>
              </a:rPr>
              <a:t>TALKING POINTS</a:t>
            </a:r>
          </a:p>
          <a:p>
            <a:r>
              <a:rPr lang="en-US" sz="1000">
                <a:latin typeface="Arial" pitchFamily="34" charset="0"/>
              </a:rPr>
              <a:t>Role Playing an APA meeting with Local Communities</a:t>
            </a:r>
          </a:p>
          <a:p>
            <a:r>
              <a:rPr lang="en-US" sz="800" b="1">
                <a:latin typeface="Arial" pitchFamily="34" charset="0"/>
              </a:rPr>
              <a:t>Discovery</a:t>
            </a:r>
          </a:p>
          <a:p>
            <a:r>
              <a:rPr lang="en-US" sz="800">
                <a:latin typeface="Arial" pitchFamily="34" charset="0"/>
              </a:rPr>
              <a:t>Choosing a good, basic ‘Discovery’ Question</a:t>
            </a:r>
          </a:p>
          <a:p>
            <a:pPr lvl="1"/>
            <a:r>
              <a:rPr lang="en-US" sz="800">
                <a:latin typeface="Arial" pitchFamily="34" charset="0"/>
              </a:rPr>
              <a:t>	Frame the </a:t>
            </a:r>
            <a:r>
              <a:rPr lang="en-US" sz="800" b="1" i="1">
                <a:latin typeface="Arial" pitchFamily="34" charset="0"/>
              </a:rPr>
              <a:t>Discovery</a:t>
            </a:r>
            <a:r>
              <a:rPr lang="en-US" sz="800">
                <a:latin typeface="Arial" pitchFamily="34" charset="0"/>
              </a:rPr>
              <a:t> </a:t>
            </a:r>
            <a:r>
              <a:rPr lang="en-US" sz="800" b="1">
                <a:latin typeface="Arial" pitchFamily="34" charset="0"/>
              </a:rPr>
              <a:t>question</a:t>
            </a:r>
            <a:r>
              <a:rPr lang="en-US" sz="800">
                <a:latin typeface="Arial" pitchFamily="34" charset="0"/>
              </a:rPr>
              <a:t> for community members to share stories to discover their strengths, successes: </a:t>
            </a:r>
          </a:p>
          <a:p>
            <a:pPr lvl="3"/>
            <a:r>
              <a:rPr lang="en-US" sz="800">
                <a:latin typeface="Arial" pitchFamily="34" charset="0"/>
              </a:rPr>
              <a:t>-- Brainstorm questions</a:t>
            </a:r>
          </a:p>
          <a:p>
            <a:pPr lvl="3"/>
            <a:r>
              <a:rPr lang="en-US" sz="800">
                <a:latin typeface="Arial" pitchFamily="34" charset="0"/>
              </a:rPr>
              <a:t>-- Choose most powerful question</a:t>
            </a:r>
          </a:p>
          <a:p>
            <a:pPr lvl="3"/>
            <a:r>
              <a:rPr lang="en-US" sz="800">
                <a:latin typeface="Arial" pitchFamily="34" charset="0"/>
              </a:rPr>
              <a:t>-- Practice asking questions to each other</a:t>
            </a:r>
          </a:p>
          <a:p>
            <a:pPr lvl="2"/>
            <a:r>
              <a:rPr lang="en-US" sz="800" i="1">
                <a:latin typeface="Arial" pitchFamily="34" charset="0"/>
              </a:rPr>
              <a:t>Possible questions</a:t>
            </a:r>
            <a:r>
              <a:rPr lang="en-US" sz="800">
                <a:latin typeface="Arial" pitchFamily="34" charset="0"/>
              </a:rPr>
              <a:t>: </a:t>
            </a:r>
          </a:p>
          <a:p>
            <a:pPr lvl="2"/>
            <a:r>
              <a:rPr lang="en-US" sz="800">
                <a:latin typeface="Arial" pitchFamily="34" charset="0"/>
              </a:rPr>
              <a:t>“When have I felt empowered, successful, excited about something I have personally achieved on my own?”  or </a:t>
            </a:r>
          </a:p>
          <a:p>
            <a:pPr lvl="2"/>
            <a:r>
              <a:rPr lang="en-US" sz="800" i="1">
                <a:latin typeface="Arial" pitchFamily="34" charset="0"/>
              </a:rPr>
              <a:t>“Tell the story of a </a:t>
            </a:r>
            <a:r>
              <a:rPr lang="en-US" sz="800" i="1" u="sng">
                <a:latin typeface="Arial" pitchFamily="34" charset="0"/>
              </a:rPr>
              <a:t>time</a:t>
            </a:r>
            <a:r>
              <a:rPr lang="en-US" sz="800" i="1">
                <a:latin typeface="Arial" pitchFamily="34" charset="0"/>
              </a:rPr>
              <a:t> in our village when we felt excited, empowered, proud of what we had done together?  or </a:t>
            </a:r>
          </a:p>
          <a:p>
            <a:pPr lvl="2"/>
            <a:r>
              <a:rPr lang="en-US" sz="800">
                <a:latin typeface="Arial" pitchFamily="34" charset="0"/>
              </a:rPr>
              <a:t>Tell us about your Community’s greatest successes; times when you felt you were working at your best; happy, joyful, about something you accomplished together</a:t>
            </a:r>
          </a:p>
          <a:p>
            <a:pPr lvl="2"/>
            <a:endParaRPr lang="en-US" sz="800">
              <a:latin typeface="Arial" pitchFamily="34" charset="0"/>
            </a:endParaRPr>
          </a:p>
          <a:p>
            <a:r>
              <a:rPr lang="en-US" sz="800">
                <a:latin typeface="Arial" pitchFamily="34" charset="0"/>
              </a:rPr>
              <a:t>DISCUSSION QUESTIONS</a:t>
            </a:r>
          </a:p>
          <a:p>
            <a:endParaRPr lang="en-US" sz="1400" b="1">
              <a:latin typeface="Arial" pitchFamily="34" charset="0"/>
            </a:endParaRPr>
          </a:p>
          <a:p>
            <a:r>
              <a:rPr lang="en-US" sz="1400" b="1">
                <a:latin typeface="Arial" pitchFamily="34" charset="0"/>
              </a:rPr>
              <a:t>		MORE… MORE… MORE… </a:t>
            </a:r>
            <a:endParaRPr lang="en-US" sz="1400">
              <a:latin typeface="Arial" pitchFamily="34" charset="0"/>
            </a:endParaRPr>
          </a:p>
          <a:p>
            <a:pPr lvl="2"/>
            <a:endParaRPr lang="en-US" sz="800">
              <a:latin typeface="Arial" pitchFamily="34" charset="0"/>
            </a:endParaRPr>
          </a:p>
          <a:p>
            <a:r>
              <a:rPr lang="en-US" sz="800">
                <a:latin typeface="Arial" pitchFamily="34" charset="0"/>
              </a:rPr>
              <a:t>INSTRUCTIONS TO TEAMS</a:t>
            </a:r>
          </a:p>
          <a:p>
            <a:r>
              <a:rPr lang="en-US" sz="800">
                <a:latin typeface="Arial" pitchFamily="34" charset="0"/>
              </a:rPr>
              <a:t>		MORE….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Rot="1" noChangeArrowheads="1" noTextEdit="1"/>
          </p:cNvSpPr>
          <p:nvPr>
            <p:ph type="sldImg"/>
          </p:nvPr>
        </p:nvSpPr>
        <p:spPr>
          <a:ln/>
        </p:spPr>
      </p:sp>
      <p:sp>
        <p:nvSpPr>
          <p:cNvPr id="768003" name="Rectangle 3"/>
          <p:cNvSpPr>
            <a:spLocks noGrp="1" noChangeArrowheads="1"/>
          </p:cNvSpPr>
          <p:nvPr>
            <p:ph type="body" idx="1"/>
          </p:nvPr>
        </p:nvSpPr>
        <p:spPr/>
        <p:txBody>
          <a:bodyPr/>
          <a:lstStyle/>
          <a:p>
            <a:r>
              <a:rPr lang="en-US">
                <a:latin typeface="Arial" pitchFamily="34" charset="0"/>
              </a:rPr>
              <a:t>8:50 am 					</a:t>
            </a:r>
          </a:p>
          <a:p>
            <a:r>
              <a:rPr lang="en-US">
                <a:latin typeface="Arial" pitchFamily="34" charset="0"/>
              </a:rPr>
              <a:t>5 min.</a:t>
            </a:r>
          </a:p>
          <a:p>
            <a:endParaRPr lang="en-US">
              <a:latin typeface="Arial" pitchFamily="34" charset="0"/>
            </a:endParaRPr>
          </a:p>
          <a:p>
            <a:r>
              <a:rPr lang="en-US">
                <a:latin typeface="Arial" pitchFamily="34" charset="0"/>
              </a:rPr>
              <a:t>DISCUSSION QUESTIONS: </a:t>
            </a:r>
          </a:p>
          <a:p>
            <a:pPr lvl="1">
              <a:buFontTx/>
              <a:buChar char="•"/>
            </a:pPr>
            <a:r>
              <a:rPr lang="en-US">
                <a:latin typeface="Arial" pitchFamily="34" charset="0"/>
              </a:rPr>
              <a:t>ASK PARTICIPANTS TO SHARE THEIR OWN PERSONAL EXPECTATIONS, DESIRES… </a:t>
            </a:r>
          </a:p>
          <a:p>
            <a:pPr lvl="1">
              <a:buFontTx/>
              <a:buChar char="•"/>
            </a:pPr>
            <a:r>
              <a:rPr lang="en-US">
                <a:latin typeface="Arial" pitchFamily="34" charset="0"/>
              </a:rPr>
              <a:t>“WHAT ARE YOUR HOPES AND DREAMS FOR WHAT YOU WILL LEARN AND DO DURING THE TRAINING?”</a:t>
            </a:r>
          </a:p>
          <a:p>
            <a:endParaRPr lang="en-US">
              <a:latin typeface="Arial" pitchFamily="34" charset="0"/>
            </a:endParaRPr>
          </a:p>
          <a:p>
            <a:r>
              <a:rPr lang="en-US">
                <a:latin typeface="Arial" pitchFamily="34" charset="0"/>
              </a:rPr>
              <a:t>POST THESE AND SAVE FOR REVIEW AT THE END OF THE TRAINING PROGRAM</a:t>
            </a:r>
          </a:p>
          <a:p>
            <a:endParaRPr lang="en-US">
              <a:latin typeface="Arial" pitchFamily="34" charset="0"/>
            </a:endParaRPr>
          </a:p>
          <a:p>
            <a:r>
              <a:rPr lang="en-US">
                <a:latin typeface="Arial" pitchFamily="34" charset="0"/>
              </a:rPr>
              <a:t>PARTICIPANT EXPECTATIONS AND DREAMS:</a:t>
            </a:r>
          </a:p>
          <a:p>
            <a:r>
              <a:rPr lang="en-US">
                <a:latin typeface="Arial" pitchFamily="34" charset="0"/>
              </a:rPr>
              <a:t>--</a:t>
            </a:r>
          </a:p>
          <a:p>
            <a:r>
              <a:rPr lang="en-US">
                <a:latin typeface="Arial" pitchFamily="34" charset="0"/>
              </a:rPr>
              <a:t>--</a:t>
            </a:r>
          </a:p>
          <a:p>
            <a:r>
              <a:rPr lang="en-US">
                <a:latin typeface="Arial" pitchFamily="34" charset="0"/>
              </a:rPr>
              <a:t>-- EXAMPLES:</a:t>
            </a:r>
          </a:p>
          <a:p>
            <a:r>
              <a:rPr lang="en-US">
                <a:latin typeface="Arial" pitchFamily="34" charset="0"/>
              </a:rPr>
              <a:t>--	“How can we use this new APA process in the formation and support of CAGs?</a:t>
            </a:r>
          </a:p>
          <a:p>
            <a:r>
              <a:rPr lang="en-US">
                <a:latin typeface="Arial" pitchFamily="34" charset="0"/>
              </a:rPr>
              <a:t>--	“How can we be sure women are active in the community development activities and CAGs?”</a:t>
            </a:r>
          </a:p>
          <a:p>
            <a:r>
              <a:rPr lang="en-US">
                <a:latin typeface="Arial" pitchFamily="34" charset="0"/>
              </a:rPr>
              <a:t>--	“Can we use this process for monitoring and evaluation?”</a:t>
            </a:r>
          </a:p>
          <a:p>
            <a:r>
              <a:rPr lang="en-US">
                <a:latin typeface="Arial" pitchFamily="34" charset="0"/>
              </a:rPr>
              <a:t>--	“How do we involve Payam Administrators in our work?”</a:t>
            </a:r>
          </a:p>
          <a:p>
            <a:r>
              <a:rPr lang="en-US">
                <a:latin typeface="Arial" pitchFamily="34" charset="0"/>
              </a:rPr>
              <a:t>--	“How do we use APA approach for communities to develop their own action plans?”</a:t>
            </a:r>
          </a:p>
          <a:p>
            <a:r>
              <a:rPr lang="en-US">
                <a:latin typeface="Arial" pitchFamily="34" charset="0"/>
              </a:rPr>
              <a:t>--	“How can the APA process help us meet donor required indicators of achievement?”</a:t>
            </a:r>
          </a:p>
          <a:p>
            <a:r>
              <a:rPr lang="en-US">
                <a:latin typeface="Arial" pitchFamily="34" charset="0"/>
              </a:rPr>
              <a:t>--	“How do we use APA to encourage communities and local authorities to dialogue about community priorities and action planning?”  </a:t>
            </a:r>
          </a:p>
          <a:p>
            <a:r>
              <a:rPr lang="en-US">
                <a:latin typeface="Arial" pitchFamily="34" charset="0"/>
              </a:rPr>
              <a:t>--	“So what??!!”</a:t>
            </a:r>
          </a:p>
          <a:p>
            <a:endParaRPr lang="en-US">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22"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57123"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2:15</a:t>
            </a:r>
          </a:p>
          <a:p>
            <a:r>
              <a:rPr lang="en-US">
                <a:latin typeface="Arial" pitchFamily="34" charset="0"/>
              </a:rPr>
              <a:t>2 min	</a:t>
            </a:r>
          </a:p>
          <a:p>
            <a:endParaRPr lang="en-US">
              <a:latin typeface="Arial" pitchFamily="34" charset="0"/>
            </a:endParaRPr>
          </a:p>
          <a:p>
            <a:r>
              <a:rPr lang="en-US">
                <a:latin typeface="Arial" pitchFamily="34" charset="0"/>
              </a:rPr>
              <a:t>TALKING POINTS</a:t>
            </a:r>
          </a:p>
          <a:p>
            <a:endParaRPr lang="en-US">
              <a:latin typeface="Arial" pitchFamily="34" charset="0"/>
            </a:endParaRPr>
          </a:p>
          <a:p>
            <a:r>
              <a:rPr lang="en-US">
                <a:latin typeface="Arial" pitchFamily="34" charset="0"/>
              </a:rPr>
              <a:t>The secret of the APA process is to get powerful, moving, deeply felt discoveries by the people/participants of their successes, their most powerful moments in life and/or working together; If Discoveries are great, then Dreams will be great and plans and commitments will be great… flowing like a river.  </a:t>
            </a:r>
          </a:p>
          <a:p>
            <a:r>
              <a:rPr lang="en-US">
                <a:latin typeface="Arial" pitchFamily="34" charset="0"/>
              </a:rPr>
              <a:t>FACILITATORS AND PARTICIPANTS SHARE STORIES ABOUT CONFLICT SITUATIONS WHICH HAVE ENDED IN POSITIVE OUTCOMES… WHERE CONFLICTS WERE SUCCESSFULLY RESOLVED.</a:t>
            </a:r>
          </a:p>
          <a:p>
            <a:endParaRPr lang="en-US">
              <a:latin typeface="Arial" pitchFamily="34" charset="0"/>
            </a:endParaRPr>
          </a:p>
          <a:p>
            <a:r>
              <a:rPr lang="en-US">
                <a:latin typeface="Arial" pitchFamily="34" charset="0"/>
              </a:rPr>
              <a:t> </a:t>
            </a:r>
            <a:r>
              <a:rPr lang="en-US" sz="800" b="1">
                <a:latin typeface="Arial" pitchFamily="34" charset="0"/>
              </a:rPr>
              <a:t>STEP 1:</a:t>
            </a:r>
            <a:r>
              <a:rPr lang="en-US" b="1">
                <a:latin typeface="Arial" pitchFamily="34" charset="0"/>
              </a:rPr>
              <a:t> DISCOVERY</a:t>
            </a:r>
            <a:r>
              <a:rPr lang="en-US" sz="1000">
                <a:latin typeface="Arial" pitchFamily="34" charset="0"/>
              </a:rPr>
              <a:t/>
            </a:r>
            <a:br>
              <a:rPr lang="en-US" sz="1000">
                <a:latin typeface="Arial" pitchFamily="34" charset="0"/>
              </a:rPr>
            </a:br>
            <a:r>
              <a:rPr lang="en-US" sz="800" i="1">
                <a:latin typeface="Arial" pitchFamily="34" charset="0"/>
              </a:rPr>
              <a:t>of the best, of success, of what works</a:t>
            </a:r>
          </a:p>
          <a:p>
            <a:pPr>
              <a:lnSpc>
                <a:spcPct val="90000"/>
              </a:lnSpc>
            </a:pPr>
            <a:r>
              <a:rPr lang="en-US" sz="800" b="1">
                <a:latin typeface="Arial" pitchFamily="34" charset="0"/>
              </a:rPr>
              <a:t>Some Different ‘DISCOVERY’ Methods</a:t>
            </a:r>
          </a:p>
          <a:p>
            <a:pPr lvl="1">
              <a:lnSpc>
                <a:spcPct val="90000"/>
              </a:lnSpc>
              <a:buFontTx/>
              <a:buChar char="•"/>
            </a:pPr>
            <a:r>
              <a:rPr lang="en-US" sz="800" b="1">
                <a:latin typeface="Arial" pitchFamily="34" charset="0"/>
              </a:rPr>
              <a:t>Success Stories</a:t>
            </a:r>
          </a:p>
          <a:p>
            <a:pPr lvl="1">
              <a:lnSpc>
                <a:spcPct val="90000"/>
              </a:lnSpc>
              <a:buFontTx/>
              <a:buChar char="•"/>
            </a:pPr>
            <a:r>
              <a:rPr lang="en-US" sz="800" b="1">
                <a:latin typeface="Arial" pitchFamily="34" charset="0"/>
              </a:rPr>
              <a:t>Success Pictures</a:t>
            </a:r>
          </a:p>
          <a:p>
            <a:pPr lvl="1">
              <a:lnSpc>
                <a:spcPct val="90000"/>
              </a:lnSpc>
              <a:buFontTx/>
              <a:buChar char="•"/>
            </a:pPr>
            <a:r>
              <a:rPr lang="en-US" sz="800" b="1">
                <a:latin typeface="Arial" pitchFamily="34" charset="0"/>
              </a:rPr>
              <a:t>Success Maps</a:t>
            </a:r>
          </a:p>
          <a:p>
            <a:pPr lvl="1">
              <a:lnSpc>
                <a:spcPct val="90000"/>
              </a:lnSpc>
              <a:buFontTx/>
              <a:buChar char="•"/>
            </a:pPr>
            <a:r>
              <a:rPr lang="en-US" sz="800" b="1">
                <a:latin typeface="Arial" pitchFamily="34" charset="0"/>
              </a:rPr>
              <a:t>Asset Inventory - strengths, skills, knowledge</a:t>
            </a:r>
          </a:p>
          <a:p>
            <a:pPr lvl="1">
              <a:lnSpc>
                <a:spcPct val="90000"/>
              </a:lnSpc>
              <a:buFontTx/>
              <a:buChar char="•"/>
            </a:pPr>
            <a:endParaRPr lang="en-US" sz="800" b="1">
              <a:latin typeface="Arial" pitchFamily="34" charset="0"/>
            </a:endParaRPr>
          </a:p>
          <a:p>
            <a:pPr>
              <a:lnSpc>
                <a:spcPct val="9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pPr lvl="2"/>
            <a:endParaRPr lang="en-US" sz="1600" b="1">
              <a:latin typeface="Arial" pitchFamily="34" charset="0"/>
            </a:endParaRPr>
          </a:p>
          <a:p>
            <a:pPr>
              <a:lnSpc>
                <a:spcPct val="90000"/>
              </a:lnSpc>
            </a:pPr>
            <a:endParaRPr lang="en-US" sz="800" b="1">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1218"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61219"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2:25					SWITCH ROLES BETWEEN ‘VILLAGERS’ AND ‘BRIDGE’ TEAM MEMBERS</a:t>
            </a:r>
          </a:p>
          <a:p>
            <a:endParaRPr lang="en-US">
              <a:latin typeface="Arial" pitchFamily="34" charset="0"/>
            </a:endParaRPr>
          </a:p>
          <a:p>
            <a:r>
              <a:rPr lang="en-US">
                <a:latin typeface="Arial" pitchFamily="34" charset="0"/>
              </a:rPr>
              <a:t>15 min</a:t>
            </a:r>
          </a:p>
          <a:p>
            <a:endParaRPr lang="en-US">
              <a:latin typeface="Arial" pitchFamily="34" charset="0"/>
            </a:endParaRPr>
          </a:p>
          <a:p>
            <a:r>
              <a:rPr lang="en-US">
                <a:latin typeface="Arial" pitchFamily="34" charset="0"/>
              </a:rPr>
              <a:t>TALKING POINTS</a:t>
            </a:r>
          </a:p>
          <a:p>
            <a:r>
              <a:rPr lang="en-US">
                <a:latin typeface="Arial" pitchFamily="34" charset="0"/>
              </a:rPr>
              <a:t>STEP 1: DISCOVERY… OF THE BEST, OF SUCCESS, OF WHAT WORKS</a:t>
            </a:r>
          </a:p>
          <a:p>
            <a:endParaRPr lang="en-US">
              <a:latin typeface="Arial" pitchFamily="34" charset="0"/>
            </a:endParaRPr>
          </a:p>
          <a:p>
            <a:r>
              <a:rPr lang="en-US">
                <a:latin typeface="Arial" pitchFamily="34" charset="0"/>
              </a:rPr>
              <a:t>SOME DIFFERENT ‘DISCOVERY’ METHODS</a:t>
            </a:r>
          </a:p>
          <a:p>
            <a:endParaRPr lang="en-US">
              <a:latin typeface="Arial" pitchFamily="34" charset="0"/>
            </a:endParaRPr>
          </a:p>
          <a:p>
            <a:r>
              <a:rPr lang="en-US">
                <a:latin typeface="Arial" pitchFamily="34" charset="0"/>
              </a:rPr>
              <a:t>A) SUCCESS PICTURES</a:t>
            </a:r>
          </a:p>
          <a:p>
            <a:endParaRPr lang="en-US">
              <a:latin typeface="Arial" pitchFamily="34" charset="0"/>
            </a:endParaRPr>
          </a:p>
          <a:p>
            <a:r>
              <a:rPr lang="en-US" sz="1000" b="1">
                <a:latin typeface="Arial" pitchFamily="34" charset="0"/>
              </a:rPr>
              <a:t>Sharing my personal picture and the story that it tells</a:t>
            </a:r>
          </a:p>
          <a:p>
            <a:pPr lvl="2"/>
            <a:r>
              <a:rPr lang="en-US" sz="900" b="1">
                <a:latin typeface="Arial" pitchFamily="34" charset="0"/>
              </a:rPr>
              <a:t>Give each participant a small sheet of paper (A4) </a:t>
            </a:r>
          </a:p>
          <a:p>
            <a:pPr lvl="2"/>
            <a:r>
              <a:rPr lang="en-US" sz="900" b="1" i="1">
                <a:latin typeface="Arial" pitchFamily="34" charset="0"/>
              </a:rPr>
              <a:t>Using your chosen ‘Discovery’ question, </a:t>
            </a:r>
            <a:r>
              <a:rPr lang="en-US" sz="900" i="1">
                <a:latin typeface="Arial" pitchFamily="34" charset="0"/>
              </a:rPr>
              <a:t>such as:</a:t>
            </a:r>
            <a:r>
              <a:rPr lang="en-US" sz="900" b="1" i="1">
                <a:latin typeface="Arial" pitchFamily="34" charset="0"/>
              </a:rPr>
              <a:t> </a:t>
            </a:r>
            <a:r>
              <a:rPr lang="en-US" sz="900" b="1">
                <a:latin typeface="Arial" pitchFamily="34" charset="0"/>
              </a:rPr>
              <a:t> </a:t>
            </a:r>
          </a:p>
          <a:p>
            <a:pPr lvl="3"/>
            <a:r>
              <a:rPr lang="en-US" sz="900" i="1">
                <a:latin typeface="Arial" pitchFamily="34" charset="0"/>
              </a:rPr>
              <a:t>	(“Draw a picture of a time when you felt you made a difference, felt empowered, proud of something you did for yourselves”)</a:t>
            </a:r>
          </a:p>
          <a:p>
            <a:pPr lvl="3"/>
            <a:r>
              <a:rPr lang="en-US" sz="900" i="1">
                <a:latin typeface="Arial" pitchFamily="34" charset="0"/>
              </a:rPr>
              <a:t>EVERYONE IN THE “COMMUNITY” DRAWS A PICTURE - 5 MIN.</a:t>
            </a:r>
          </a:p>
          <a:p>
            <a:pPr lvl="2"/>
            <a:r>
              <a:rPr lang="en-US" sz="900" b="1">
                <a:latin typeface="Arial" pitchFamily="34" charset="0"/>
              </a:rPr>
              <a:t>Each one stands, introduces him/herself, and briefly describes his/her picture and what it means - 2 MIN EACH</a:t>
            </a:r>
            <a:endParaRPr lang="en-US">
              <a:latin typeface="Arial" pitchFamily="34" charset="0"/>
            </a:endParaRPr>
          </a:p>
          <a:p>
            <a:endParaRPr lang="en-US">
              <a:latin typeface="Arial" pitchFamily="34" charset="0"/>
            </a:endParaRPr>
          </a:p>
          <a:p>
            <a:r>
              <a:rPr lang="en-US">
                <a:latin typeface="Arial" pitchFamily="34" charset="0"/>
              </a:rPr>
              <a:t>REMEMBER:</a:t>
            </a:r>
          </a:p>
          <a:p>
            <a:r>
              <a:rPr lang="en-US" sz="500" b="1" i="1">
                <a:latin typeface="Arial" pitchFamily="34" charset="0"/>
              </a:rPr>
              <a:t>“All the knowledge we need is in this village” </a:t>
            </a:r>
          </a:p>
          <a:p>
            <a:r>
              <a:rPr lang="en-US" sz="500" b="1" i="1">
                <a:latin typeface="Arial" pitchFamily="34" charset="0"/>
              </a:rPr>
              <a:t>“</a:t>
            </a:r>
            <a:r>
              <a:rPr lang="en-US" sz="500" b="1">
                <a:latin typeface="Arial" pitchFamily="34" charset="0"/>
              </a:rPr>
              <a:t>The never-ending search for </a:t>
            </a:r>
            <a:r>
              <a:rPr lang="en-US" sz="500" b="1" i="1">
                <a:latin typeface="Arial" pitchFamily="34" charset="0"/>
              </a:rPr>
              <a:t>the best</a:t>
            </a:r>
            <a:r>
              <a:rPr lang="en-US" sz="500" b="1">
                <a:latin typeface="Arial" pitchFamily="34" charset="0"/>
              </a:rPr>
              <a:t>, </a:t>
            </a:r>
            <a:r>
              <a:rPr lang="en-US" sz="500" b="1" i="1">
                <a:latin typeface="Arial" pitchFamily="34" charset="0"/>
              </a:rPr>
              <a:t>what works</a:t>
            </a:r>
            <a:r>
              <a:rPr lang="en-US" sz="500" b="1">
                <a:latin typeface="Arial" pitchFamily="34" charset="0"/>
              </a:rPr>
              <a:t>, </a:t>
            </a:r>
            <a:r>
              <a:rPr lang="en-US" sz="500" b="1" i="1">
                <a:latin typeface="Arial" pitchFamily="34" charset="0"/>
              </a:rPr>
              <a:t>successes, moments of joy, empowerment, when we felt specially proud of ourselves and our community”</a:t>
            </a:r>
            <a:endParaRPr lang="en-US">
              <a:latin typeface="Arial" pitchFamily="34" charset="0"/>
            </a:endParaRPr>
          </a:p>
          <a:p>
            <a:endParaRPr lang="en-US">
              <a:latin typeface="Arial" pitchFamily="34" charset="0"/>
            </a:endParaRPr>
          </a:p>
          <a:p>
            <a:r>
              <a:rPr lang="en-US">
                <a:latin typeface="Arial" pitchFamily="34" charset="0"/>
              </a:rPr>
              <a:t>SUCCESS PICTURES</a:t>
            </a: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r>
              <a:rPr lang="en-US">
                <a:latin typeface="Arial" pitchFamily="34" charset="0"/>
              </a:rPr>
              <a:t>EXAMPLE:</a:t>
            </a:r>
          </a:p>
          <a:p>
            <a:pPr lvl="1">
              <a:buFontTx/>
              <a:buChar char="•"/>
            </a:pPr>
            <a:r>
              <a:rPr lang="en-US">
                <a:latin typeface="Arial" pitchFamily="34" charset="0"/>
              </a:rPr>
              <a:t>Two Winrock CD Mobilizers; all other participants are villagers.</a:t>
            </a:r>
          </a:p>
          <a:p>
            <a:pPr lvl="1">
              <a:buFontTx/>
              <a:buChar char="•"/>
            </a:pPr>
            <a:r>
              <a:rPr lang="en-US">
                <a:latin typeface="Arial" pitchFamily="34" charset="0"/>
              </a:rPr>
              <a:t>CD Mobilizers: Meet, greet villagers, who welcome them.</a:t>
            </a:r>
          </a:p>
          <a:p>
            <a:pPr lvl="1">
              <a:buFontTx/>
              <a:buChar char="•"/>
            </a:pPr>
            <a:r>
              <a:rPr lang="en-US">
                <a:latin typeface="Arial" pitchFamily="34" charset="0"/>
              </a:rPr>
              <a:t>Ask if village will join with them in a new exercise they just learned; agreed.</a:t>
            </a:r>
          </a:p>
          <a:p>
            <a:pPr lvl="1">
              <a:buFontTx/>
              <a:buChar char="•"/>
            </a:pPr>
            <a:r>
              <a:rPr lang="en-US">
                <a:latin typeface="Arial" pitchFamily="34" charset="0"/>
              </a:rPr>
              <a:t>Give villagers each a piece of paper and marker pen; ask villagers to draw a picture of a time when they felt proud of something they did for themselves or others.  </a:t>
            </a:r>
          </a:p>
          <a:p>
            <a:pPr lvl="1">
              <a:buFontTx/>
              <a:buChar char="•"/>
            </a:pPr>
            <a:r>
              <a:rPr lang="en-US">
                <a:latin typeface="Arial" pitchFamily="34" charset="0"/>
              </a:rPr>
              <a:t>All villagers accept and draw pictures, very quietly and intensely… Share their stories from their pictures:</a:t>
            </a:r>
          </a:p>
          <a:p>
            <a:pPr lvl="3">
              <a:buFontTx/>
              <a:buChar char="•"/>
            </a:pPr>
            <a:r>
              <a:rPr lang="en-US">
                <a:latin typeface="Arial" pitchFamily="34" charset="0"/>
              </a:rPr>
              <a:t>Villager one: mobilized community for construction of primary school and drilling a borehole,</a:t>
            </a:r>
          </a:p>
          <a:p>
            <a:pPr lvl="3">
              <a:buFontTx/>
              <a:buChar char="•"/>
            </a:pPr>
            <a:r>
              <a:rPr lang="en-US">
                <a:latin typeface="Arial" pitchFamily="34" charset="0"/>
              </a:rPr>
              <a:t>Villager two: Going to primary school, very proud</a:t>
            </a:r>
          </a:p>
          <a:p>
            <a:pPr lvl="3">
              <a:buFontTx/>
              <a:buChar char="•"/>
            </a:pPr>
            <a:r>
              <a:rPr lang="en-US">
                <a:latin typeface="Arial" pitchFamily="34" charset="0"/>
              </a:rPr>
              <a:t>Villager three: We built a school and water pump</a:t>
            </a:r>
          </a:p>
          <a:p>
            <a:pPr lvl="3">
              <a:buFontTx/>
              <a:buChar char="•"/>
            </a:pPr>
            <a:r>
              <a:rPr lang="en-US">
                <a:latin typeface="Arial" pitchFamily="34" charset="0"/>
              </a:rPr>
              <a:t>Villager four: I helped put straw roof on our clinic, and got others to conribute grass thatch and bricks to build ‘hospital’ </a:t>
            </a:r>
          </a:p>
          <a:p>
            <a:pPr lvl="3">
              <a:buFontTx/>
              <a:buChar char="•"/>
            </a:pPr>
            <a:r>
              <a:rPr lang="en-US">
                <a:latin typeface="Arial" pitchFamily="34" charset="0"/>
              </a:rPr>
              <a:t>Villager five: Store for keeping our drugs, mobilized community to build a store.</a:t>
            </a:r>
          </a:p>
          <a:p>
            <a:pPr lvl="3">
              <a:buFontTx/>
              <a:buChar char="•"/>
            </a:pPr>
            <a:r>
              <a:rPr lang="en-US">
                <a:latin typeface="Arial" pitchFamily="34" charset="0"/>
              </a:rPr>
              <a:t>Villager six: people enjoying fruits from mango trees I planted</a:t>
            </a:r>
          </a:p>
          <a:p>
            <a:pPr lvl="3">
              <a:buFontTx/>
              <a:buChar char="•"/>
            </a:pPr>
            <a:r>
              <a:rPr lang="en-US">
                <a:latin typeface="Arial" pitchFamily="34" charset="0"/>
              </a:rPr>
              <a:t>Villager seven:  adult eduction under the trees</a:t>
            </a:r>
          </a:p>
          <a:p>
            <a:pPr lvl="3">
              <a:buFontTx/>
              <a:buChar char="•"/>
            </a:pPr>
            <a:r>
              <a:rPr lang="en-US">
                <a:latin typeface="Arial" pitchFamily="34" charset="0"/>
              </a:rPr>
              <a:t>Villager eight: Mobilized community to build a boat to cross the river and a feeder road when I was Payam Administrator</a:t>
            </a:r>
          </a:p>
          <a:p>
            <a:pPr lvl="3">
              <a:buFontTx/>
              <a:buChar char="•"/>
            </a:pPr>
            <a:r>
              <a:rPr lang="en-US">
                <a:latin typeface="Arial" pitchFamily="34" charset="0"/>
              </a:rPr>
              <a:t>Villager nine: primary school; mobilized community to build a thatched roof school with toilets; school for boys and girls but separate toilets for each.</a:t>
            </a:r>
          </a:p>
          <a:p>
            <a:endParaRPr lang="en-US">
              <a:latin typeface="Arial" pitchFamily="34" charset="0"/>
            </a:endParaRPr>
          </a:p>
          <a:p>
            <a:endParaRPr lang="en-US">
              <a:latin typeface="Arial" pitchFamily="34" charset="0"/>
            </a:endParaRPr>
          </a:p>
          <a:p>
            <a:endParaRPr lang="en-US">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266"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63267"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a:lnSpc>
                <a:spcPct val="90000"/>
              </a:lnSpc>
            </a:pPr>
            <a:r>
              <a:rPr lang="en-US">
                <a:latin typeface="Arial" pitchFamily="34" charset="0"/>
              </a:rPr>
              <a:t>2:40			SWITCH ROLES BETWEEN ‘VILLAGERS’ AND ‘BRIDGE’ TEAM MEMBERS</a:t>
            </a:r>
          </a:p>
          <a:p>
            <a:pPr>
              <a:lnSpc>
                <a:spcPct val="90000"/>
              </a:lnSpc>
            </a:pPr>
            <a:r>
              <a:rPr lang="en-US">
                <a:latin typeface="Arial" pitchFamily="34" charset="0"/>
              </a:rPr>
              <a:t>15 min</a:t>
            </a:r>
          </a:p>
          <a:p>
            <a:pPr>
              <a:lnSpc>
                <a:spcPct val="90000"/>
              </a:lnSpc>
            </a:pPr>
            <a:r>
              <a:rPr lang="en-US">
                <a:latin typeface="Arial" pitchFamily="34" charset="0"/>
              </a:rPr>
              <a:t>Including following slide</a:t>
            </a:r>
          </a:p>
          <a:p>
            <a:pPr>
              <a:lnSpc>
                <a:spcPct val="90000"/>
              </a:lnSpc>
            </a:pPr>
            <a:r>
              <a:rPr lang="en-US">
                <a:latin typeface="Arial" pitchFamily="34" charset="0"/>
              </a:rPr>
              <a:t>10 min. to draw “SUCCESS MAP”</a:t>
            </a:r>
          </a:p>
          <a:p>
            <a:pPr>
              <a:lnSpc>
                <a:spcPct val="90000"/>
              </a:lnSpc>
            </a:pPr>
            <a:r>
              <a:rPr lang="en-US">
                <a:latin typeface="Arial" pitchFamily="34" charset="0"/>
              </a:rPr>
              <a:t>5 min to share</a:t>
            </a:r>
          </a:p>
          <a:p>
            <a:pPr>
              <a:lnSpc>
                <a:spcPct val="90000"/>
              </a:lnSpc>
            </a:pPr>
            <a:endParaRPr lang="en-US">
              <a:latin typeface="Arial" pitchFamily="34" charset="0"/>
            </a:endParaRPr>
          </a:p>
          <a:p>
            <a:pPr>
              <a:lnSpc>
                <a:spcPct val="90000"/>
              </a:lnSpc>
            </a:pPr>
            <a:r>
              <a:rPr lang="en-US" sz="800">
                <a:latin typeface="Arial" pitchFamily="34" charset="0"/>
              </a:rPr>
              <a:t>TALKING POINTS</a:t>
            </a:r>
          </a:p>
          <a:p>
            <a:pPr>
              <a:lnSpc>
                <a:spcPct val="90000"/>
              </a:lnSpc>
            </a:pPr>
            <a:r>
              <a:rPr lang="en-US" sz="800">
                <a:latin typeface="Arial" pitchFamily="34" charset="0"/>
              </a:rPr>
              <a:t>Some Different ‘DISCOVERY’ Methods:</a:t>
            </a:r>
          </a:p>
          <a:p>
            <a:pPr>
              <a:lnSpc>
                <a:spcPct val="90000"/>
              </a:lnSpc>
            </a:pPr>
            <a:r>
              <a:rPr lang="en-US" sz="800" b="1">
                <a:latin typeface="Arial" pitchFamily="34" charset="0"/>
              </a:rPr>
              <a:t>Success Maps</a:t>
            </a:r>
          </a:p>
          <a:p>
            <a:pPr lvl="1">
              <a:lnSpc>
                <a:spcPct val="90000"/>
              </a:lnSpc>
            </a:pPr>
            <a:r>
              <a:rPr lang="en-US" sz="900" b="1">
                <a:latin typeface="Arial" pitchFamily="34" charset="0"/>
              </a:rPr>
              <a:t>Creating our “Village Success Map”</a:t>
            </a:r>
            <a:endParaRPr lang="en-US" sz="800">
              <a:latin typeface="Arial" pitchFamily="34" charset="0"/>
            </a:endParaRPr>
          </a:p>
          <a:p>
            <a:pPr lvl="2">
              <a:lnSpc>
                <a:spcPct val="80000"/>
              </a:lnSpc>
            </a:pPr>
            <a:r>
              <a:rPr lang="en-US" sz="800" b="1">
                <a:latin typeface="Arial" pitchFamily="34" charset="0"/>
              </a:rPr>
              <a:t>Drawing by whole group</a:t>
            </a:r>
          </a:p>
          <a:p>
            <a:pPr lvl="3">
              <a:lnSpc>
                <a:spcPct val="80000"/>
              </a:lnSpc>
            </a:pPr>
            <a:r>
              <a:rPr lang="en-US" sz="700" b="1">
                <a:latin typeface="Arial" pitchFamily="34" charset="0"/>
              </a:rPr>
              <a:t>Assuming group is not very large</a:t>
            </a:r>
          </a:p>
          <a:p>
            <a:pPr lvl="2">
              <a:lnSpc>
                <a:spcPct val="80000"/>
              </a:lnSpc>
            </a:pPr>
            <a:r>
              <a:rPr lang="en-US" sz="800" b="1">
                <a:latin typeface="Arial" pitchFamily="34" charset="0"/>
              </a:rPr>
              <a:t>Small groups share their “Success Maps” with whole group</a:t>
            </a:r>
          </a:p>
          <a:p>
            <a:pPr lvl="3">
              <a:lnSpc>
                <a:spcPct val="80000"/>
              </a:lnSpc>
            </a:pPr>
            <a:r>
              <a:rPr lang="en-US" sz="700" b="1">
                <a:latin typeface="Arial" pitchFamily="34" charset="0"/>
              </a:rPr>
              <a:t>When working with a large group</a:t>
            </a:r>
          </a:p>
          <a:p>
            <a:pPr lvl="1">
              <a:lnSpc>
                <a:spcPct val="90000"/>
              </a:lnSpc>
            </a:pPr>
            <a:endParaRPr lang="en-US" sz="300">
              <a:latin typeface="Arial" pitchFamily="34" charset="0"/>
            </a:endParaRPr>
          </a:p>
          <a:p>
            <a:pPr>
              <a:lnSpc>
                <a:spcPct val="80000"/>
              </a:lnSpc>
            </a:pPr>
            <a:r>
              <a:rPr lang="en-US" sz="800" b="1">
                <a:latin typeface="Arial" pitchFamily="34" charset="0"/>
              </a:rPr>
              <a:t>DISCUSSION QUESTIONS/INSTRUCTIONS:</a:t>
            </a:r>
          </a:p>
          <a:p>
            <a:pPr>
              <a:lnSpc>
                <a:spcPct val="90000"/>
              </a:lnSpc>
            </a:pPr>
            <a:endParaRPr lang="en-US" sz="1600" b="1">
              <a:latin typeface="Arial" pitchFamily="34" charset="0"/>
            </a:endParaRPr>
          </a:p>
          <a:p>
            <a:pPr>
              <a:lnSpc>
                <a:spcPct val="90000"/>
              </a:lnSpc>
            </a:pPr>
            <a:r>
              <a:rPr lang="en-US" sz="1600" b="1">
                <a:latin typeface="Arial" pitchFamily="34" charset="0"/>
              </a:rPr>
              <a:t>		MORE… MORE… MORE… </a:t>
            </a:r>
            <a:endParaRPr lang="en-US" sz="1600">
              <a:latin typeface="Arial" pitchFamily="34" charset="0"/>
            </a:endParaRPr>
          </a:p>
          <a:p>
            <a:pPr>
              <a:lnSpc>
                <a:spcPct val="90000"/>
              </a:lnSpc>
            </a:pPr>
            <a:endParaRPr lang="en-US" sz="600" b="1">
              <a:latin typeface="Arial" pitchFamily="34" charset="0"/>
            </a:endParaRPr>
          </a:p>
          <a:p>
            <a:pPr>
              <a:lnSpc>
                <a:spcPct val="90000"/>
              </a:lnSpc>
            </a:pPr>
            <a:r>
              <a:rPr lang="en-US" sz="600" b="1">
                <a:latin typeface="Arial" pitchFamily="34" charset="0"/>
              </a:rPr>
              <a:t>Use your Discovery Question… </a:t>
            </a:r>
            <a:r>
              <a:rPr lang="en-US" sz="600">
                <a:latin typeface="Arial" pitchFamily="34" charset="0"/>
              </a:rPr>
              <a:t>asking the community to draw picture of all the things we are proud of in our community that we have done together.</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5314"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65315"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2:55</a:t>
            </a:r>
          </a:p>
          <a:p>
            <a:endParaRPr lang="en-US">
              <a:latin typeface="Arial" pitchFamily="34" charset="0"/>
            </a:endParaRPr>
          </a:p>
          <a:p>
            <a:r>
              <a:rPr lang="en-US">
                <a:latin typeface="Arial" pitchFamily="34" charset="0"/>
              </a:rPr>
              <a:t>NOTICE; ALL DONE WITH PICTURES.. NO WORDS ARE NECESSARY…. THIS EMPOWERS ILLITERATE PEOPLE WHO MAY FEEL INTIMIDATED, INFERIOR WHEN OTHERS AROUND THEM ARE WRITING WORDS THEY DO NOT UNDERSTAND.</a:t>
            </a:r>
          </a:p>
          <a:p>
            <a:endParaRPr lang="en-US">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666"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009667"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3 pm					</a:t>
            </a:r>
          </a:p>
          <a:p>
            <a:pPr lvl="1"/>
            <a:r>
              <a:rPr lang="en-US">
                <a:latin typeface="Arial" pitchFamily="34" charset="0"/>
              </a:rPr>
              <a:t>15 min.</a:t>
            </a:r>
          </a:p>
          <a:p>
            <a:pPr lvl="1"/>
            <a:endParaRPr lang="en-US">
              <a:latin typeface="Arial" pitchFamily="34" charset="0"/>
            </a:endParaRPr>
          </a:p>
          <a:p>
            <a:r>
              <a:rPr lang="en-US">
                <a:latin typeface="Arial" pitchFamily="34" charset="0"/>
              </a:rPr>
              <a:t>TALKING POINTS:</a:t>
            </a:r>
          </a:p>
          <a:p>
            <a:pPr lvl="1"/>
            <a:r>
              <a:rPr lang="en-US">
                <a:latin typeface="Arial" pitchFamily="34" charset="0"/>
              </a:rPr>
              <a:t>HAVE GROUPS BRAINSTORM IDEAS AND THEN SHARE WITH WHOLE GROUP </a:t>
            </a:r>
          </a:p>
          <a:p>
            <a:pPr lvl="1"/>
            <a:r>
              <a:rPr lang="en-US">
                <a:latin typeface="Arial" pitchFamily="34" charset="0"/>
              </a:rPr>
              <a:t>OR – brainstorm openly among the entire group… generate whole group discussion</a:t>
            </a:r>
          </a:p>
          <a:p>
            <a:pPr lvl="1"/>
            <a:r>
              <a:rPr lang="en-US">
                <a:latin typeface="Arial" pitchFamily="34" charset="0"/>
              </a:rPr>
              <a:t>AGAIN, SEEK TO ‘DISCOVER’ THAT ONE MAJOR SECRETS FOR SUCCESS IS </a:t>
            </a:r>
          </a:p>
          <a:p>
            <a:pPr lvl="1"/>
            <a:endParaRPr lang="en-US">
              <a:latin typeface="Arial" pitchFamily="34" charset="0"/>
            </a:endParaRPr>
          </a:p>
          <a:p>
            <a:pPr lvl="1"/>
            <a:r>
              <a:rPr lang="en-US">
                <a:latin typeface="Arial" pitchFamily="34" charset="0"/>
              </a:rPr>
              <a:t>	“WE DID IT OURSELVES” </a:t>
            </a:r>
          </a:p>
          <a:p>
            <a:pPr lvl="1"/>
            <a:r>
              <a:rPr lang="en-US">
                <a:latin typeface="Arial" pitchFamily="34" charset="0"/>
              </a:rPr>
              <a:t>	(“Dependency is not empowering!”)</a:t>
            </a:r>
          </a:p>
          <a:p>
            <a:endParaRPr lang="en-US">
              <a:latin typeface="Arial" pitchFamily="34" charset="0"/>
            </a:endParaRPr>
          </a:p>
          <a:p>
            <a:r>
              <a:rPr lang="en-US" sz="1000" b="1" i="1">
                <a:latin typeface="Arial" pitchFamily="34" charset="0"/>
              </a:rPr>
              <a:t>Discovering</a:t>
            </a:r>
            <a:r>
              <a:rPr lang="en-US" sz="1000">
                <a:latin typeface="Arial" pitchFamily="34" charset="0"/>
              </a:rPr>
              <a:t/>
            </a:r>
            <a:br>
              <a:rPr lang="en-US" sz="1000">
                <a:latin typeface="Arial" pitchFamily="34" charset="0"/>
              </a:rPr>
            </a:br>
            <a:r>
              <a:rPr lang="en-US" sz="1000">
                <a:latin typeface="Arial" pitchFamily="34" charset="0"/>
              </a:rPr>
              <a:t>“Root Causes of Success”</a:t>
            </a:r>
          </a:p>
          <a:p>
            <a:endParaRPr lang="en-US" sz="1000">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r>
              <a:rPr lang="en-US">
                <a:latin typeface="Arial" pitchFamily="34" charset="0"/>
              </a:rPr>
              <a:t>“Root Cause Analysis”  -- Group Discussion</a:t>
            </a:r>
          </a:p>
          <a:p>
            <a:r>
              <a:rPr lang="en-US">
                <a:latin typeface="Arial" pitchFamily="34" charset="0"/>
              </a:rPr>
              <a:t>Discussion Questions: </a:t>
            </a:r>
          </a:p>
          <a:p>
            <a:pPr lvl="1">
              <a:buFontTx/>
              <a:buChar char="•"/>
            </a:pPr>
            <a:r>
              <a:rPr lang="en-US">
                <a:latin typeface="Arial" pitchFamily="34" charset="0"/>
              </a:rPr>
              <a:t>Why APA?</a:t>
            </a:r>
          </a:p>
          <a:p>
            <a:pPr lvl="1">
              <a:buFontTx/>
              <a:buChar char="•"/>
            </a:pPr>
            <a:r>
              <a:rPr lang="en-US">
                <a:latin typeface="Arial" pitchFamily="34" charset="0"/>
              </a:rPr>
              <a:t>What made these experiences special, extraordinary ?</a:t>
            </a:r>
          </a:p>
          <a:p>
            <a:pPr lvl="1">
              <a:buFontTx/>
              <a:buChar char="•"/>
            </a:pPr>
            <a:r>
              <a:rPr lang="en-US">
                <a:latin typeface="Arial" pitchFamily="34" charset="0"/>
              </a:rPr>
              <a:t>What can we apply to Community Mobilization?</a:t>
            </a:r>
          </a:p>
          <a:p>
            <a:pPr lvl="1"/>
            <a:r>
              <a:rPr lang="en-US">
                <a:latin typeface="Arial" pitchFamily="34" charset="0"/>
              </a:rPr>
              <a:t>--</a:t>
            </a:r>
          </a:p>
          <a:p>
            <a:pPr lvl="1"/>
            <a:r>
              <a:rPr lang="en-US">
                <a:latin typeface="Arial" pitchFamily="34" charset="0"/>
              </a:rPr>
              <a:t>--</a:t>
            </a:r>
          </a:p>
          <a:p>
            <a:pPr lvl="1"/>
            <a:r>
              <a:rPr lang="en-US">
                <a:latin typeface="Arial" pitchFamily="34" charset="0"/>
              </a:rPr>
              <a:t>--</a:t>
            </a:r>
          </a:p>
          <a:p>
            <a:pPr lvl="1"/>
            <a:r>
              <a:rPr lang="en-US">
                <a:latin typeface="Arial" pitchFamily="34" charset="0"/>
              </a:rPr>
              <a:t>--</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69411"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3:15					SWITCH ROLES BETWEEN ‘VILLAGERS’ AND ‘BRIDGE’ TEAM MEMBERS</a:t>
            </a:r>
          </a:p>
          <a:p>
            <a:r>
              <a:rPr lang="en-US">
                <a:latin typeface="Arial" pitchFamily="34" charset="0"/>
              </a:rPr>
              <a:t>5 min</a:t>
            </a:r>
          </a:p>
          <a:p>
            <a:r>
              <a:rPr lang="en-US">
                <a:latin typeface="Arial" pitchFamily="34" charset="0"/>
              </a:rPr>
              <a:t>STEP 2: DREAM… FOR THE FUTURE…</a:t>
            </a:r>
          </a:p>
          <a:p>
            <a:r>
              <a:rPr lang="en-US">
                <a:latin typeface="Arial" pitchFamily="34" charset="0"/>
              </a:rPr>
              <a:t>Follow with Dream Picture - ‘Future Map’</a:t>
            </a:r>
          </a:p>
          <a:p>
            <a:endParaRPr lang="en-US">
              <a:latin typeface="Arial" pitchFamily="34" charset="0"/>
            </a:endParaRPr>
          </a:p>
          <a:p>
            <a:r>
              <a:rPr lang="en-US" sz="1000">
                <a:latin typeface="Arial" pitchFamily="34" charset="0"/>
              </a:rPr>
              <a:t>TALKING POINTS</a:t>
            </a:r>
          </a:p>
          <a:p>
            <a:endParaRPr lang="en-US" sz="1000">
              <a:latin typeface="Arial" pitchFamily="34" charset="0"/>
            </a:endParaRPr>
          </a:p>
          <a:p>
            <a:r>
              <a:rPr lang="en-US" sz="1000">
                <a:latin typeface="Arial" pitchFamily="34" charset="0"/>
              </a:rPr>
              <a:t>Role Playing an APA meeting with Local Communities</a:t>
            </a:r>
          </a:p>
          <a:p>
            <a:r>
              <a:rPr lang="en-US" b="1">
                <a:latin typeface="Arial" pitchFamily="34" charset="0"/>
              </a:rPr>
              <a:t>Step Two:</a:t>
            </a:r>
            <a:r>
              <a:rPr lang="en-US" sz="1400">
                <a:latin typeface="Arial" pitchFamily="34" charset="0"/>
              </a:rPr>
              <a:t> </a:t>
            </a:r>
          </a:p>
          <a:p>
            <a:pPr lvl="2"/>
            <a:r>
              <a:rPr lang="en-US" sz="1400" b="1">
                <a:latin typeface="Arial" pitchFamily="34" charset="0"/>
              </a:rPr>
              <a:t>Vision for the Future – </a:t>
            </a:r>
            <a:r>
              <a:rPr lang="en-US" sz="1600" b="1" i="1">
                <a:latin typeface="Arial" pitchFamily="34" charset="0"/>
              </a:rPr>
              <a:t>“Dream”</a:t>
            </a:r>
            <a:endParaRPr lang="en-US" sz="1400" b="1" i="1">
              <a:latin typeface="Arial" pitchFamily="34" charset="0"/>
            </a:endParaRPr>
          </a:p>
          <a:p>
            <a:pPr lvl="2"/>
            <a:r>
              <a:rPr lang="en-US" sz="1000" b="1">
                <a:latin typeface="Arial" pitchFamily="34" charset="0"/>
              </a:rPr>
              <a:t>Winrock group</a:t>
            </a:r>
            <a:r>
              <a:rPr lang="en-US" sz="1000">
                <a:latin typeface="Arial" pitchFamily="34" charset="0"/>
              </a:rPr>
              <a:t> – asks Community the second basic APA question:</a:t>
            </a:r>
            <a:endParaRPr lang="en-US" sz="1400">
              <a:latin typeface="Arial" pitchFamily="34" charset="0"/>
            </a:endParaRPr>
          </a:p>
          <a:p>
            <a:pPr lvl="1"/>
            <a:r>
              <a:rPr lang="en-US" sz="1000" b="1">
                <a:latin typeface="Arial" pitchFamily="34" charset="0"/>
              </a:rPr>
              <a:t>	</a:t>
            </a:r>
            <a:r>
              <a:rPr lang="en-US" b="1">
                <a:latin typeface="Arial" pitchFamily="34" charset="0"/>
              </a:rPr>
              <a:t>2.  What does “Even Better” look like?</a:t>
            </a:r>
          </a:p>
          <a:p>
            <a:pPr lvl="1"/>
            <a:endParaRPr lang="en-US" b="1">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pPr lvl="1"/>
            <a:endParaRPr lang="en-US" b="1">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458" name="Rectangle 2"/>
          <p:cNvSpPr>
            <a:spLocks noChangeArrowheads="1" noTextEdit="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1171459" name="Rectangle 3"/>
          <p:cNvSpPr>
            <a:spLocks noChangeArrowheads="1"/>
          </p:cNvSpPr>
          <p:nvPr>
            <p:ph type="body" idx="1"/>
          </p:nvPr>
        </p:nvSpPr>
        <p:spPr bwMode="auto">
          <a:xfrm>
            <a:off x="914400" y="3259138"/>
            <a:ext cx="7288213" cy="3084512"/>
          </a:xfrm>
          <a:prstGeom prst="rect">
            <a:avLst/>
          </a:prstGeom>
          <a:solidFill>
            <a:srgbClr val="FFFFFF"/>
          </a:solidFill>
          <a:ln>
            <a:solidFill>
              <a:srgbClr val="000000"/>
            </a:solidFill>
            <a:miter lim="800000"/>
            <a:headEnd/>
            <a:tailEnd/>
          </a:ln>
        </p:spPr>
        <p:txBody>
          <a:bodyPr/>
          <a:lstStyle/>
          <a:p>
            <a:pPr>
              <a:lnSpc>
                <a:spcPct val="90000"/>
              </a:lnSpc>
            </a:pPr>
            <a:r>
              <a:rPr lang="en-US">
                <a:latin typeface="Arial" pitchFamily="34" charset="0"/>
              </a:rPr>
              <a:t>3:20</a:t>
            </a:r>
          </a:p>
          <a:p>
            <a:pPr>
              <a:lnSpc>
                <a:spcPct val="90000"/>
              </a:lnSpc>
            </a:pPr>
            <a:r>
              <a:rPr lang="en-US">
                <a:latin typeface="Arial" pitchFamily="34" charset="0"/>
              </a:rPr>
              <a:t>10 min.		</a:t>
            </a:r>
          </a:p>
          <a:p>
            <a:pPr>
              <a:lnSpc>
                <a:spcPct val="90000"/>
              </a:lnSpc>
            </a:pPr>
            <a:r>
              <a:rPr lang="en-US">
                <a:latin typeface="Arial" pitchFamily="34" charset="0"/>
              </a:rPr>
              <a:t>NOTICE USE OF “I,” ‘WE,’ AND “OUR”  COMPARED TO ‘YOU,’ ‘YOUR’ -- WHAT DIFFERENCE DOES IT MAKE?</a:t>
            </a:r>
          </a:p>
          <a:p>
            <a:pPr>
              <a:lnSpc>
                <a:spcPct val="90000"/>
              </a:lnSpc>
            </a:pPr>
            <a:r>
              <a:rPr lang="en-US">
                <a:latin typeface="Arial" pitchFamily="34" charset="0"/>
              </a:rPr>
              <a:t>CHOOSE OR WRITE AN ‘EVEN BETTER’ DREAM QUESTION</a:t>
            </a:r>
          </a:p>
          <a:p>
            <a:pPr>
              <a:lnSpc>
                <a:spcPct val="90000"/>
              </a:lnSpc>
            </a:pPr>
            <a:endParaRPr lang="en-US" sz="800" b="1">
              <a:latin typeface="Arial" pitchFamily="34" charset="0"/>
            </a:endParaRPr>
          </a:p>
          <a:p>
            <a:pPr>
              <a:lnSpc>
                <a:spcPct val="90000"/>
              </a:lnSpc>
            </a:pPr>
            <a:r>
              <a:rPr lang="en-US" sz="800" b="1">
                <a:latin typeface="Arial" pitchFamily="34" charset="0"/>
              </a:rPr>
              <a:t>STEP 2:</a:t>
            </a:r>
            <a:r>
              <a:rPr lang="en-US" b="1">
                <a:latin typeface="Arial" pitchFamily="34" charset="0"/>
              </a:rPr>
              <a:t> DREAM</a:t>
            </a:r>
            <a:r>
              <a:rPr lang="en-US" sz="1000">
                <a:latin typeface="Arial" pitchFamily="34" charset="0"/>
              </a:rPr>
              <a:t>…. </a:t>
            </a:r>
            <a:r>
              <a:rPr lang="en-US" sz="700" i="1">
                <a:latin typeface="Arial" pitchFamily="34" charset="0"/>
              </a:rPr>
              <a:t>of even better, what we want more of…</a:t>
            </a:r>
          </a:p>
          <a:p>
            <a:pPr>
              <a:lnSpc>
                <a:spcPct val="90000"/>
              </a:lnSpc>
            </a:pPr>
            <a:r>
              <a:rPr lang="en-US">
                <a:latin typeface="Arial" pitchFamily="34" charset="0"/>
              </a:rPr>
              <a:t>TALKING POINTS: </a:t>
            </a:r>
          </a:p>
          <a:p>
            <a:pPr>
              <a:lnSpc>
                <a:spcPct val="90000"/>
              </a:lnSpc>
            </a:pPr>
            <a:r>
              <a:rPr lang="en-US">
                <a:latin typeface="Arial" pitchFamily="34" charset="0"/>
              </a:rPr>
              <a:t>	REFER TO ‘PAIRWISE INTERVIEWS’ PARTICIPANTS CONDUCTED DURING MORNING EXERCISE</a:t>
            </a:r>
          </a:p>
          <a:p>
            <a:pPr>
              <a:lnSpc>
                <a:spcPct val="90000"/>
              </a:lnSpc>
            </a:pPr>
            <a:endParaRPr lang="en-US" sz="700" i="1">
              <a:latin typeface="Arial" pitchFamily="34" charset="0"/>
            </a:endParaRPr>
          </a:p>
          <a:p>
            <a:pPr>
              <a:lnSpc>
                <a:spcPct val="90000"/>
              </a:lnSpc>
            </a:pPr>
            <a:r>
              <a:rPr lang="en-US" b="1">
                <a:latin typeface="Arial" pitchFamily="34" charset="0"/>
              </a:rPr>
              <a:t>Frame the </a:t>
            </a:r>
            <a:r>
              <a:rPr lang="en-US" b="1" i="1">
                <a:latin typeface="Arial" pitchFamily="34" charset="0"/>
              </a:rPr>
              <a:t>Dream</a:t>
            </a:r>
            <a:r>
              <a:rPr lang="en-US" b="1">
                <a:latin typeface="Arial" pitchFamily="34" charset="0"/>
              </a:rPr>
              <a:t> question to create a positive vision for their children, grandchildren</a:t>
            </a:r>
            <a:endParaRPr lang="en-US" b="1" i="1">
              <a:latin typeface="Arial" pitchFamily="34" charset="0"/>
            </a:endParaRPr>
          </a:p>
          <a:p>
            <a:pPr lvl="2">
              <a:lnSpc>
                <a:spcPct val="80000"/>
              </a:lnSpc>
            </a:pPr>
            <a:r>
              <a:rPr lang="en-US" b="1">
                <a:latin typeface="Arial" pitchFamily="34" charset="0"/>
              </a:rPr>
              <a:t>-- Brainstorm questions</a:t>
            </a:r>
          </a:p>
          <a:p>
            <a:pPr lvl="2">
              <a:lnSpc>
                <a:spcPct val="80000"/>
              </a:lnSpc>
            </a:pPr>
            <a:r>
              <a:rPr lang="en-US" b="1">
                <a:latin typeface="Arial" pitchFamily="34" charset="0"/>
              </a:rPr>
              <a:t>-- Choose most powerful question</a:t>
            </a:r>
          </a:p>
          <a:p>
            <a:pPr lvl="2">
              <a:lnSpc>
                <a:spcPct val="80000"/>
              </a:lnSpc>
            </a:pPr>
            <a:r>
              <a:rPr lang="en-US" b="1">
                <a:latin typeface="Arial" pitchFamily="34" charset="0"/>
              </a:rPr>
              <a:t>-- Practice asking questions to each other</a:t>
            </a:r>
          </a:p>
          <a:p>
            <a:pPr lvl="2">
              <a:lnSpc>
                <a:spcPct val="80000"/>
              </a:lnSpc>
            </a:pPr>
            <a:endParaRPr lang="en-US" sz="1000" b="1">
              <a:latin typeface="Arial" pitchFamily="34" charset="0"/>
            </a:endParaRPr>
          </a:p>
          <a:p>
            <a:pPr>
              <a:lnSpc>
                <a:spcPct val="80000"/>
              </a:lnSpc>
            </a:pPr>
            <a:r>
              <a:rPr lang="en-US" sz="700" b="1">
                <a:latin typeface="Arial" pitchFamily="34" charset="0"/>
              </a:rPr>
              <a:t>DISCUSSION QUESTIONS/INSTRUCTIONS:</a:t>
            </a:r>
          </a:p>
          <a:p>
            <a:pPr>
              <a:lnSpc>
                <a:spcPct val="90000"/>
              </a:lnSpc>
            </a:pPr>
            <a:endParaRPr lang="en-US" sz="1400" b="1">
              <a:latin typeface="Arial" pitchFamily="34" charset="0"/>
            </a:endParaRPr>
          </a:p>
          <a:p>
            <a:pPr>
              <a:lnSpc>
                <a:spcPct val="90000"/>
              </a:lnSpc>
            </a:pPr>
            <a:r>
              <a:rPr lang="en-US" sz="1400" b="1">
                <a:latin typeface="Arial" pitchFamily="34" charset="0"/>
              </a:rPr>
              <a:t>		MORE… MORE… MORE… </a:t>
            </a:r>
            <a:endParaRPr lang="en-US" sz="1400">
              <a:latin typeface="Arial" pitchFamily="34" charset="0"/>
            </a:endParaRPr>
          </a:p>
          <a:p>
            <a:pPr lvl="2">
              <a:lnSpc>
                <a:spcPct val="80000"/>
              </a:lnSpc>
            </a:pPr>
            <a:r>
              <a:rPr lang="en-US" sz="1000" b="1" i="1">
                <a:latin typeface="Arial" pitchFamily="34" charset="0"/>
              </a:rPr>
              <a:t>Possible questions, which can inspire </a:t>
            </a:r>
            <a:r>
              <a:rPr lang="en-US" sz="1000" b="1" i="1" u="sng">
                <a:latin typeface="Arial" pitchFamily="34" charset="0"/>
              </a:rPr>
              <a:t>Dream pictures</a:t>
            </a:r>
            <a:r>
              <a:rPr lang="en-US" sz="1000" b="1">
                <a:latin typeface="Arial" pitchFamily="34" charset="0"/>
              </a:rPr>
              <a:t>: </a:t>
            </a:r>
          </a:p>
          <a:p>
            <a:pPr lvl="2">
              <a:lnSpc>
                <a:spcPct val="80000"/>
              </a:lnSpc>
            </a:pPr>
            <a:r>
              <a:rPr lang="en-US" sz="1000" b="1" i="1">
                <a:latin typeface="Arial" pitchFamily="34" charset="0"/>
              </a:rPr>
              <a:t>“Imagine it is 10 years from now.  Our village is everything we dreamed it could be. What would it look like?”</a:t>
            </a:r>
            <a:r>
              <a:rPr lang="en-US" sz="1000" b="1">
                <a:latin typeface="Arial" pitchFamily="34" charset="0"/>
              </a:rPr>
              <a:t> or </a:t>
            </a:r>
          </a:p>
          <a:p>
            <a:pPr lvl="2">
              <a:lnSpc>
                <a:spcPct val="80000"/>
              </a:lnSpc>
            </a:pPr>
            <a:r>
              <a:rPr lang="en-US" sz="1000" b="1" i="1">
                <a:latin typeface="Arial" pitchFamily="34" charset="0"/>
              </a:rPr>
              <a:t>“Draw a picture of life for our children (and grandchildren) that is full of achievements that we have dreamed for them”</a:t>
            </a:r>
          </a:p>
          <a:p>
            <a:pPr lvl="2">
              <a:lnSpc>
                <a:spcPct val="80000"/>
              </a:lnSpc>
            </a:pPr>
            <a:r>
              <a:rPr lang="en-US" sz="1000" b="1" i="1">
                <a:latin typeface="Arial" pitchFamily="34" charset="0"/>
              </a:rPr>
              <a:t>“Draw a picture of what our community will look like in the year 2020, a community that we would dream of having for our children and grandchildren.”</a:t>
            </a:r>
            <a:r>
              <a:rPr lang="en-US" i="1">
                <a:latin typeface="Arial" pitchFamily="34" charset="0"/>
              </a:rPr>
              <a:t>  </a:t>
            </a:r>
          </a:p>
          <a:p>
            <a:pPr>
              <a:lnSpc>
                <a:spcPct val="90000"/>
              </a:lnSpc>
            </a:pPr>
            <a:endParaRPr lang="en-US" sz="700" i="1">
              <a:latin typeface="Arial" pitchFamily="34" charset="0"/>
            </a:endParaRPr>
          </a:p>
          <a:p>
            <a:pPr>
              <a:lnSpc>
                <a:spcPct val="90000"/>
              </a:lnSpc>
            </a:pPr>
            <a:endParaRPr lang="en-US" sz="700" i="1">
              <a:latin typeface="Arial" pitchFamily="34" charset="0"/>
            </a:endParaRPr>
          </a:p>
          <a:p>
            <a:pPr>
              <a:lnSpc>
                <a:spcPct val="90000"/>
              </a:lnSpc>
            </a:pPr>
            <a:endParaRPr lang="en-US" sz="700" i="1">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506"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73507" name="Rectangle 3"/>
          <p:cNvSpPr>
            <a:spLocks noChangeArrowheads="1"/>
          </p:cNvSpPr>
          <p:nvPr>
            <p:ph type="body" idx="1"/>
          </p:nvPr>
        </p:nvSpPr>
        <p:spPr bwMode="auto">
          <a:xfrm>
            <a:off x="911225" y="3257550"/>
            <a:ext cx="7294563" cy="3086100"/>
          </a:xfrm>
          <a:prstGeom prst="rect">
            <a:avLst/>
          </a:prstGeom>
          <a:solidFill>
            <a:srgbClr val="FFFFFF"/>
          </a:solidFill>
          <a:ln>
            <a:solidFill>
              <a:srgbClr val="000000"/>
            </a:solidFill>
            <a:miter lim="800000"/>
            <a:headEnd/>
            <a:tailEnd/>
          </a:ln>
        </p:spPr>
        <p:txBody>
          <a:bodyPr/>
          <a:lstStyle/>
          <a:p>
            <a:r>
              <a:rPr lang="en-US">
                <a:latin typeface="Arial" pitchFamily="34" charset="0"/>
              </a:rPr>
              <a:t>3:30 pm</a:t>
            </a:r>
          </a:p>
          <a:p>
            <a:r>
              <a:rPr lang="en-US">
                <a:latin typeface="Arial" pitchFamily="34" charset="0"/>
              </a:rPr>
              <a:t>5 min.  - </a:t>
            </a:r>
          </a:p>
          <a:p>
            <a:endParaRPr lang="en-US">
              <a:latin typeface="Arial" pitchFamily="34" charset="0"/>
            </a:endParaRPr>
          </a:p>
          <a:p>
            <a:r>
              <a:rPr lang="en-US">
                <a:latin typeface="Arial" pitchFamily="34" charset="0"/>
              </a:rPr>
              <a:t>TALKING POINTS/DISCUSSION…. </a:t>
            </a:r>
          </a:p>
          <a:p>
            <a:r>
              <a:rPr lang="en-US">
                <a:latin typeface="Arial" pitchFamily="34" charset="0"/>
              </a:rPr>
              <a:t>		REFER TO DREAM MAPS PARTICIPANTS DREW DURING MORNING EXERCISE</a:t>
            </a:r>
          </a:p>
          <a:p>
            <a:endParaRPr lang="en-US">
              <a:latin typeface="Arial" pitchFamily="34" charset="0"/>
            </a:endParaRPr>
          </a:p>
          <a:p>
            <a:r>
              <a:rPr lang="en-US" sz="800" b="1">
                <a:latin typeface="Arial" pitchFamily="34" charset="0"/>
              </a:rPr>
              <a:t>Step 2:</a:t>
            </a:r>
            <a:r>
              <a:rPr lang="en-US" b="1">
                <a:latin typeface="Arial" pitchFamily="34" charset="0"/>
              </a:rPr>
              <a:t> Dream</a:t>
            </a:r>
            <a:r>
              <a:rPr lang="en-US" sz="1000">
                <a:latin typeface="Arial" pitchFamily="34" charset="0"/>
              </a:rPr>
              <a:t/>
            </a:r>
            <a:br>
              <a:rPr lang="en-US" sz="1000">
                <a:latin typeface="Arial" pitchFamily="34" charset="0"/>
              </a:rPr>
            </a:br>
            <a:r>
              <a:rPr lang="en-US" sz="700" i="1">
                <a:latin typeface="Arial" pitchFamily="34" charset="0"/>
              </a:rPr>
              <a:t>of even better, what we want more of…</a:t>
            </a:r>
          </a:p>
          <a:p>
            <a:endParaRPr lang="en-US" sz="700" i="1">
              <a:latin typeface="Arial" pitchFamily="34" charset="0"/>
            </a:endParaRPr>
          </a:p>
          <a:p>
            <a:r>
              <a:rPr lang="en-US" b="1">
                <a:latin typeface="Arial" pitchFamily="34" charset="0"/>
              </a:rPr>
              <a:t>Different ways for Collecting Dreams:</a:t>
            </a:r>
          </a:p>
          <a:p>
            <a:endParaRPr lang="en-US" sz="900" b="1">
              <a:latin typeface="Arial" pitchFamily="34" charset="0"/>
            </a:endParaRPr>
          </a:p>
          <a:p>
            <a:pPr lvl="1"/>
            <a:r>
              <a:rPr lang="en-US" b="1">
                <a:latin typeface="Arial" pitchFamily="34" charset="0"/>
              </a:rPr>
              <a:t>“Dream Pictures”</a:t>
            </a:r>
          </a:p>
          <a:p>
            <a:pPr lvl="2"/>
            <a:r>
              <a:rPr lang="en-US" b="1">
                <a:latin typeface="Arial" pitchFamily="34" charset="0"/>
              </a:rPr>
              <a:t>Individual pictures</a:t>
            </a:r>
          </a:p>
          <a:p>
            <a:pPr lvl="2"/>
            <a:r>
              <a:rPr lang="en-US" b="1">
                <a:latin typeface="Arial" pitchFamily="34" charset="0"/>
              </a:rPr>
              <a:t>Group pictures</a:t>
            </a:r>
          </a:p>
          <a:p>
            <a:endParaRPr lang="en-US" sz="900" b="1">
              <a:latin typeface="Arial" pitchFamily="34" charset="0"/>
            </a:endParaRPr>
          </a:p>
          <a:p>
            <a:pPr lvl="1"/>
            <a:r>
              <a:rPr lang="en-US" b="1">
                <a:latin typeface="Arial" pitchFamily="34" charset="0"/>
              </a:rPr>
              <a:t>“Future Maps”</a:t>
            </a:r>
          </a:p>
          <a:p>
            <a:pPr lvl="2"/>
            <a:r>
              <a:rPr lang="en-US" b="1">
                <a:latin typeface="Arial" pitchFamily="34" charset="0"/>
              </a:rPr>
              <a:t>Village ‘Success’ Maps</a:t>
            </a:r>
          </a:p>
          <a:p>
            <a:pPr lvl="2"/>
            <a:endParaRPr lang="en-US" b="1">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pPr lvl="2"/>
            <a:endParaRPr lang="en-US" b="1">
              <a:latin typeface="Arial"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5554"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75555"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3:35</a:t>
            </a:r>
          </a:p>
          <a:p>
            <a:r>
              <a:rPr lang="en-US">
                <a:latin typeface="Arial" pitchFamily="34" charset="0"/>
              </a:rPr>
              <a:t>5 min   </a:t>
            </a:r>
          </a:p>
          <a:p>
            <a:r>
              <a:rPr lang="en-US">
                <a:latin typeface="Arial" pitchFamily="34" charset="0"/>
              </a:rPr>
              <a:t>STEP 2 DREAM</a:t>
            </a:r>
          </a:p>
          <a:p>
            <a:r>
              <a:rPr lang="en-US">
                <a:latin typeface="Arial" pitchFamily="34" charset="0"/>
              </a:rPr>
              <a:t>EXAMPLE OF A ‘DREAM PICTURE’ OR ‘SUCCESS MAP’</a:t>
            </a:r>
          </a:p>
          <a:p>
            <a:endParaRPr lang="en-US">
              <a:latin typeface="Arial" pitchFamily="34" charset="0"/>
            </a:endParaRPr>
          </a:p>
          <a:p>
            <a:r>
              <a:rPr lang="en-US">
                <a:latin typeface="Arial" pitchFamily="34" charset="0"/>
              </a:rPr>
              <a:t>--  discuss and follow with next slide for questions and exercise…</a:t>
            </a:r>
          </a:p>
          <a:p>
            <a:endParaRPr lang="en-US">
              <a:latin typeface="Arial" pitchFamily="34" charset="0"/>
            </a:endParaRPr>
          </a:p>
          <a:p>
            <a:r>
              <a:rPr lang="en-US" sz="800" b="1">
                <a:latin typeface="Arial" pitchFamily="34" charset="0"/>
              </a:rPr>
              <a:t>Ask your chosen ‘Dream’ question</a:t>
            </a:r>
          </a:p>
          <a:p>
            <a:endParaRPr lang="en-US" sz="800" b="1">
              <a:latin typeface="Arial" pitchFamily="34" charset="0"/>
            </a:endParaRPr>
          </a:p>
          <a:p>
            <a:r>
              <a:rPr lang="en-US" sz="800" b="1">
                <a:latin typeface="Arial" pitchFamily="34" charset="0"/>
              </a:rPr>
              <a:t>Community members draw a picture together answering the ‘Dream’ question</a:t>
            </a:r>
            <a:endParaRPr lang="en-US" sz="700">
              <a:latin typeface="Arial" pitchFamily="34" charset="0"/>
            </a:endParaRPr>
          </a:p>
          <a:p>
            <a:endParaRPr lang="en-US">
              <a:latin typeface="Arial"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38" name="Rectangle 2"/>
          <p:cNvSpPr>
            <a:spLocks noChangeArrowheads="1" noTextEdit="1"/>
          </p:cNvSpPr>
          <p:nvPr>
            <p:ph type="sldImg"/>
          </p:nvPr>
        </p:nvSpPr>
        <p:spPr bwMode="auto">
          <a:xfrm>
            <a:off x="2846388" y="514350"/>
            <a:ext cx="3429000" cy="2571750"/>
          </a:xfrm>
          <a:prstGeom prst="rect">
            <a:avLst/>
          </a:prstGeom>
          <a:solidFill>
            <a:srgbClr val="FFFFFF"/>
          </a:solidFill>
          <a:ln>
            <a:solidFill>
              <a:srgbClr val="000000"/>
            </a:solidFill>
            <a:miter lim="800000"/>
            <a:headEnd/>
            <a:tailEnd/>
          </a:ln>
        </p:spPr>
      </p:sp>
      <p:sp>
        <p:nvSpPr>
          <p:cNvPr id="1089539" name="Rectangle 3"/>
          <p:cNvSpPr>
            <a:spLocks noChangeArrowheads="1"/>
          </p:cNvSpPr>
          <p:nvPr>
            <p:ph type="body" idx="1"/>
          </p:nvPr>
        </p:nvSpPr>
        <p:spPr bwMode="auto">
          <a:xfrm>
            <a:off x="914400" y="3257550"/>
            <a:ext cx="7291388" cy="3086100"/>
          </a:xfrm>
          <a:prstGeom prst="rect">
            <a:avLst/>
          </a:prstGeom>
          <a:solidFill>
            <a:srgbClr val="FFFFFF"/>
          </a:solidFill>
          <a:ln>
            <a:solidFill>
              <a:srgbClr val="000000"/>
            </a:solidFill>
            <a:miter lim="800000"/>
            <a:headEnd/>
            <a:tailEnd/>
          </a:ln>
        </p:spPr>
        <p:txBody>
          <a:bodyPr/>
          <a:lstStyle/>
          <a:p>
            <a:r>
              <a:rPr lang="en-US">
                <a:latin typeface="Arial" pitchFamily="34" charset="0"/>
              </a:rPr>
              <a:t>3:40					</a:t>
            </a:r>
          </a:p>
          <a:p>
            <a:r>
              <a:rPr lang="en-US">
                <a:latin typeface="Arial" pitchFamily="34" charset="0"/>
              </a:rPr>
              <a:t>5 min.</a:t>
            </a:r>
          </a:p>
          <a:p>
            <a:r>
              <a:rPr lang="en-US">
                <a:latin typeface="Arial" pitchFamily="34" charset="0"/>
              </a:rPr>
              <a:t>TALKING POINTS</a:t>
            </a:r>
          </a:p>
          <a:p>
            <a:r>
              <a:rPr lang="en-US">
                <a:latin typeface="Arial" pitchFamily="34" charset="0"/>
              </a:rPr>
              <a:t>STEP 3: DESIGN --- A PLAN, A STRATEGY FOR ACHIEVING THE DREAM FOR EMPOWERING COMMUNITY MOBILIZATION, FOR STAKEHOLDER FACILITATION</a:t>
            </a:r>
          </a:p>
          <a:p>
            <a:endParaRPr lang="en-US">
              <a:latin typeface="Arial" pitchFamily="34" charset="0"/>
            </a:endParaRPr>
          </a:p>
          <a:p>
            <a:r>
              <a:rPr lang="en-US">
                <a:latin typeface="Arial" pitchFamily="34" charset="0"/>
              </a:rPr>
              <a:t>EMPHASIZE THAT WE’RE PLANNING AROUND WHAT THOSE OF US HERE IN THIS ROOM CAN DO, NOT ABOUT WHAT OTHERS MIGHT DO… </a:t>
            </a:r>
          </a:p>
          <a:p>
            <a:r>
              <a:rPr lang="en-US">
                <a:latin typeface="Arial" pitchFamily="34" charset="0"/>
              </a:rPr>
              <a:t>REMINDER: THIS IS FOR REAL!!</a:t>
            </a:r>
          </a:p>
          <a:p>
            <a:r>
              <a:rPr lang="en-US">
                <a:latin typeface="Arial" pitchFamily="34" charset="0"/>
              </a:rPr>
              <a:t>THIS IS ABOUT US… NOT ABOUT OTHERS… </a:t>
            </a:r>
          </a:p>
          <a:p>
            <a:r>
              <a:rPr lang="en-US">
                <a:latin typeface="Arial" pitchFamily="34" charset="0"/>
              </a:rPr>
              <a:t>	YOUR STRATEGY, GENERAL PLAN FOR SUCCESSFUL STAKEHOLDER FACILIATION</a:t>
            </a:r>
          </a:p>
          <a:p>
            <a:endParaRPr lang="en-US">
              <a:latin typeface="Arial" pitchFamily="34" charset="0"/>
            </a:endParaRPr>
          </a:p>
          <a:p>
            <a:r>
              <a:rPr lang="en-US">
                <a:latin typeface="Arial" pitchFamily="34" charset="0"/>
              </a:rPr>
              <a:t>NOTE: DESIGN AND DELIVERY STEPS CAN BE COMBINED INTO ONE STEP: </a:t>
            </a:r>
          </a:p>
          <a:p>
            <a:r>
              <a:rPr lang="en-US">
                <a:latin typeface="Arial" pitchFamily="34" charset="0"/>
              </a:rPr>
              <a:t>	CREATING A ACTION PLAN FOR MOVING FORWARD</a:t>
            </a:r>
          </a:p>
          <a:p>
            <a:endParaRPr lang="en-US">
              <a:latin typeface="Arial" pitchFamily="34" charset="0"/>
            </a:endParaRPr>
          </a:p>
          <a:p>
            <a:r>
              <a:rPr lang="en-US">
                <a:latin typeface="Arial" pitchFamily="34" charset="0"/>
              </a:rPr>
              <a:t>“Dream Teams” – decide </a:t>
            </a:r>
          </a:p>
          <a:p>
            <a:r>
              <a:rPr lang="en-US">
                <a:latin typeface="Arial" pitchFamily="34" charset="0"/>
              </a:rPr>
              <a:t>What </a:t>
            </a:r>
            <a:r>
              <a:rPr lang="en-US" i="1">
                <a:latin typeface="Arial" pitchFamily="34" charset="0"/>
              </a:rPr>
              <a:t>you can do -- </a:t>
            </a:r>
            <a:r>
              <a:rPr lang="en-US" b="1" i="1">
                <a:latin typeface="Arial" pitchFamily="34" charset="0"/>
              </a:rPr>
              <a:t>this month, or this year</a:t>
            </a:r>
            <a:r>
              <a:rPr lang="en-US" i="1">
                <a:latin typeface="Arial" pitchFamily="34" charset="0"/>
              </a:rPr>
              <a:t> -- to begin to move toward creating your dreams for empowering community mobilization</a:t>
            </a:r>
          </a:p>
          <a:p>
            <a:r>
              <a:rPr lang="en-US" b="1" i="1">
                <a:latin typeface="Arial" pitchFamily="34" charset="0"/>
              </a:rPr>
              <a:t>How would you do it?</a:t>
            </a:r>
            <a:endParaRPr lang="en-US" i="1">
              <a:latin typeface="Arial" pitchFamily="34" charset="0"/>
            </a:endParaRPr>
          </a:p>
          <a:p>
            <a:pPr lvl="1"/>
            <a:r>
              <a:rPr lang="en-US" b="1">
                <a:latin typeface="Arial" pitchFamily="34" charset="0"/>
              </a:rPr>
              <a:t>Jot these ideas down on your picture in 2-3 bullet points</a:t>
            </a:r>
          </a:p>
          <a:p>
            <a:pPr lvl="1"/>
            <a:endParaRPr lang="en-US" b="1">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pPr lvl="1"/>
            <a:endParaRPr lang="en-US" b="1">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Rectangle 2"/>
          <p:cNvSpPr>
            <a:spLocks noRot="1" noChangeArrowheads="1" noTextEdit="1"/>
          </p:cNvSpPr>
          <p:nvPr>
            <p:ph type="sldImg"/>
          </p:nvPr>
        </p:nvSpPr>
        <p:spPr>
          <a:ln/>
        </p:spPr>
      </p:sp>
      <p:sp>
        <p:nvSpPr>
          <p:cNvPr id="995331" name="Rectangle 3"/>
          <p:cNvSpPr>
            <a:spLocks noGrp="1" noChangeArrowheads="1"/>
          </p:cNvSpPr>
          <p:nvPr>
            <p:ph type="body" idx="1"/>
          </p:nvPr>
        </p:nvSpPr>
        <p:spPr/>
        <p:txBody>
          <a:bodyPr/>
          <a:lstStyle/>
          <a:p>
            <a:r>
              <a:rPr lang="en-US">
                <a:latin typeface="Arial" pitchFamily="34" charset="0"/>
              </a:rPr>
              <a:t>8:55 am						</a:t>
            </a:r>
          </a:p>
          <a:p>
            <a:r>
              <a:rPr lang="en-US">
                <a:latin typeface="Arial" pitchFamily="34" charset="0"/>
              </a:rPr>
              <a:t>3 min.</a:t>
            </a:r>
          </a:p>
          <a:p>
            <a:endParaRPr lang="en-US">
              <a:latin typeface="Arial" pitchFamily="34" charset="0"/>
            </a:endParaRPr>
          </a:p>
          <a:p>
            <a:r>
              <a:rPr lang="en-US">
                <a:latin typeface="Arial" pitchFamily="34" charset="0"/>
              </a:rPr>
              <a:t>DISCUSSION QUESTION:</a:t>
            </a:r>
          </a:p>
          <a:p>
            <a:pPr lvl="1">
              <a:buFontTx/>
              <a:buChar char="•"/>
            </a:pPr>
            <a:r>
              <a:rPr lang="en-US">
                <a:latin typeface="Arial" pitchFamily="34" charset="0"/>
              </a:rPr>
              <a:t>“WHAT DO YOU THINK ARE SOME GOOD RULES FOR US ALL TO FOLLOW DURING THIS WORKSHOP?”</a:t>
            </a:r>
          </a:p>
          <a:p>
            <a:pPr lvl="1">
              <a:buFontTx/>
              <a:buChar char="•"/>
            </a:pPr>
            <a:endParaRPr lang="en-US">
              <a:latin typeface="Arial" pitchFamily="34" charset="0"/>
            </a:endParaRPr>
          </a:p>
          <a:p>
            <a:r>
              <a:rPr lang="en-US">
                <a:latin typeface="Arial" pitchFamily="34" charset="0"/>
              </a:rPr>
              <a:t>EXAMPLES</a:t>
            </a:r>
          </a:p>
          <a:p>
            <a:pPr lvl="1">
              <a:buFontTx/>
              <a:buChar char="•"/>
            </a:pPr>
            <a:r>
              <a:rPr lang="en-US">
                <a:latin typeface="Arial" pitchFamily="34" charset="0"/>
              </a:rPr>
              <a:t>Switch off our cell phones</a:t>
            </a:r>
          </a:p>
          <a:p>
            <a:pPr lvl="1">
              <a:buFontTx/>
              <a:buChar char="•"/>
            </a:pPr>
            <a:r>
              <a:rPr lang="en-US">
                <a:latin typeface="Arial" pitchFamily="34" charset="0"/>
              </a:rPr>
              <a:t>Keep time</a:t>
            </a:r>
          </a:p>
          <a:p>
            <a:pPr lvl="1">
              <a:buFontTx/>
              <a:buChar char="•"/>
            </a:pPr>
            <a:r>
              <a:rPr lang="en-US">
                <a:latin typeface="Arial" pitchFamily="34" charset="0"/>
              </a:rPr>
              <a:t>Avoid Side talk</a:t>
            </a:r>
          </a:p>
          <a:p>
            <a:pPr lvl="1">
              <a:buFontTx/>
              <a:buChar char="•"/>
            </a:pPr>
            <a:r>
              <a:rPr lang="en-US">
                <a:latin typeface="Arial" pitchFamily="34" charset="0"/>
              </a:rPr>
              <a:t>Yield to others</a:t>
            </a:r>
          </a:p>
          <a:p>
            <a:pPr lvl="1">
              <a:buFontTx/>
              <a:buChar char="•"/>
            </a:pPr>
            <a:r>
              <a:rPr lang="en-US">
                <a:latin typeface="Arial" pitchFamily="34" charset="0"/>
              </a:rPr>
              <a:t>Show respect when others are talking</a:t>
            </a:r>
          </a:p>
          <a:p>
            <a:pPr lvl="1">
              <a:buFontTx/>
              <a:buChar char="•"/>
            </a:pPr>
            <a:r>
              <a:rPr lang="en-US">
                <a:latin typeface="Arial" pitchFamily="34" charset="0"/>
              </a:rPr>
              <a:t>Be a good listener</a:t>
            </a:r>
          </a:p>
          <a:p>
            <a:pPr lvl="1">
              <a:buFontTx/>
              <a:buChar char="•"/>
            </a:pPr>
            <a:r>
              <a:rPr lang="en-US">
                <a:latin typeface="Arial" pitchFamily="34" charset="0"/>
              </a:rPr>
              <a:t>Participate actively and constructively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02"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228803"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a:lnSpc>
                <a:spcPct val="90000"/>
              </a:lnSpc>
            </a:pPr>
            <a:r>
              <a:rPr lang="en-US">
                <a:latin typeface="Arial" pitchFamily="34" charset="0"/>
              </a:rPr>
              <a:t>3:45								</a:t>
            </a:r>
          </a:p>
          <a:p>
            <a:pPr>
              <a:lnSpc>
                <a:spcPct val="90000"/>
              </a:lnSpc>
            </a:pPr>
            <a:r>
              <a:rPr lang="en-US">
                <a:latin typeface="Arial" pitchFamily="34" charset="0"/>
              </a:rPr>
              <a:t>5 min. 			 </a:t>
            </a:r>
          </a:p>
          <a:p>
            <a:pPr>
              <a:lnSpc>
                <a:spcPct val="90000"/>
              </a:lnSpc>
            </a:pPr>
            <a:endParaRPr lang="en-US">
              <a:latin typeface="Arial" pitchFamily="34" charset="0"/>
            </a:endParaRPr>
          </a:p>
          <a:p>
            <a:pPr>
              <a:lnSpc>
                <a:spcPct val="90000"/>
              </a:lnSpc>
            </a:pPr>
            <a:r>
              <a:rPr lang="en-US">
                <a:latin typeface="Arial" pitchFamily="34" charset="0"/>
              </a:rPr>
              <a:t>TALKING POINTS</a:t>
            </a:r>
          </a:p>
          <a:p>
            <a:pPr>
              <a:lnSpc>
                <a:spcPct val="90000"/>
              </a:lnSpc>
            </a:pPr>
            <a:r>
              <a:rPr lang="en-US">
                <a:latin typeface="Arial" pitchFamily="34" charset="0"/>
              </a:rPr>
              <a:t>CHOOSE OR WRITE AN ‘EVEN BETTER’ DELIVERY QUESTION… </a:t>
            </a:r>
          </a:p>
          <a:p>
            <a:pPr>
              <a:lnSpc>
                <a:spcPct val="90000"/>
              </a:lnSpc>
            </a:pPr>
            <a:endParaRPr lang="en-US">
              <a:latin typeface="Arial" pitchFamily="34" charset="0"/>
            </a:endParaRPr>
          </a:p>
          <a:p>
            <a:pPr>
              <a:lnSpc>
                <a:spcPct val="90000"/>
              </a:lnSpc>
            </a:pPr>
            <a:r>
              <a:rPr lang="en-US">
                <a:latin typeface="Arial" pitchFamily="34" charset="0"/>
              </a:rPr>
              <a:t>STEP 4: DELIVERY:  AN ACTION PLAN (AND COMMITMENTS) TO GET STARTED</a:t>
            </a:r>
          </a:p>
          <a:p>
            <a:pPr>
              <a:lnSpc>
                <a:spcPct val="90000"/>
              </a:lnSpc>
            </a:pPr>
            <a:endParaRPr lang="en-US">
              <a:latin typeface="Arial" pitchFamily="34" charset="0"/>
            </a:endParaRPr>
          </a:p>
          <a:p>
            <a:pPr>
              <a:lnSpc>
                <a:spcPct val="90000"/>
              </a:lnSpc>
            </a:pPr>
            <a:r>
              <a:rPr lang="en-US">
                <a:latin typeface="Arial" pitchFamily="34" charset="0"/>
              </a:rPr>
              <a:t>BE SURE THAT EVERYONE MAKES A PERSONAL COMMITMENT IN FRONT OF THE WHOLE GROUP</a:t>
            </a:r>
          </a:p>
          <a:p>
            <a:pPr>
              <a:lnSpc>
                <a:spcPct val="90000"/>
              </a:lnSpc>
            </a:pPr>
            <a:r>
              <a:rPr lang="en-US">
                <a:latin typeface="Arial" pitchFamily="34" charset="0"/>
              </a:rPr>
              <a:t>DISCUSS: THE POWER OF COMMITMENTS</a:t>
            </a:r>
          </a:p>
          <a:p>
            <a:pPr lvl="2">
              <a:lnSpc>
                <a:spcPct val="90000"/>
              </a:lnSpc>
              <a:spcBef>
                <a:spcPct val="0"/>
              </a:spcBef>
            </a:pPr>
            <a:r>
              <a:rPr lang="en-US" sz="2000" b="1" i="1">
                <a:latin typeface="Jazz Poster ICG" pitchFamily="2" charset="0"/>
              </a:rPr>
              <a:t>“The power of commitments is contagious”</a:t>
            </a:r>
          </a:p>
          <a:p>
            <a:pPr>
              <a:lnSpc>
                <a:spcPct val="90000"/>
              </a:lnSpc>
              <a:spcBef>
                <a:spcPct val="0"/>
              </a:spcBef>
            </a:pPr>
            <a:r>
              <a:rPr lang="en-US" sz="2000" b="1" i="1">
                <a:latin typeface="Jazz Poster ICG" pitchFamily="2" charset="0"/>
              </a:rPr>
              <a:t>REMEMBER:</a:t>
            </a:r>
          </a:p>
          <a:p>
            <a:pPr lvl="2">
              <a:lnSpc>
                <a:spcPct val="90000"/>
              </a:lnSpc>
              <a:spcBef>
                <a:spcPct val="0"/>
              </a:spcBef>
            </a:pPr>
            <a:r>
              <a:rPr lang="en-US" sz="2000" b="1" i="1">
                <a:latin typeface="Jazz Poster ICG" pitchFamily="2" charset="0"/>
              </a:rPr>
              <a:t> </a:t>
            </a:r>
            <a:r>
              <a:rPr lang="en-US" sz="1600" b="1">
                <a:latin typeface="Arial" pitchFamily="34" charset="0"/>
              </a:rPr>
              <a:t>“All the knowledge we need is in this village”</a:t>
            </a:r>
            <a:endParaRPr lang="en-US">
              <a:latin typeface="Arial" pitchFamily="34" charset="0"/>
            </a:endParaRPr>
          </a:p>
          <a:p>
            <a:pPr>
              <a:lnSpc>
                <a:spcPct val="90000"/>
              </a:lnSpc>
            </a:pPr>
            <a:endParaRPr lang="en-US">
              <a:latin typeface="Arial" pitchFamily="34" charset="0"/>
            </a:endParaRPr>
          </a:p>
          <a:p>
            <a:pPr>
              <a:lnSpc>
                <a:spcPct val="90000"/>
              </a:lnSpc>
            </a:pPr>
            <a:r>
              <a:rPr lang="en-US">
                <a:latin typeface="Arial" pitchFamily="34" charset="0"/>
              </a:rPr>
              <a:t>NOTICE USE OF “I,” ‘WE,’ AND “OUR”  COMPARED TO ‘YOU,’ ‘YOUR’ -- WHAT DIFFERENCE DOES IT MAKE?</a:t>
            </a:r>
          </a:p>
          <a:p>
            <a:pPr>
              <a:lnSpc>
                <a:spcPct val="90000"/>
              </a:lnSpc>
            </a:pPr>
            <a:endParaRPr lang="en-US">
              <a:latin typeface="Arial" pitchFamily="34" charset="0"/>
            </a:endParaRPr>
          </a:p>
          <a:p>
            <a:pPr>
              <a:lnSpc>
                <a:spcPct val="90000"/>
              </a:lnSpc>
            </a:pPr>
            <a:r>
              <a:rPr lang="en-US">
                <a:latin typeface="Arial" pitchFamily="34" charset="0"/>
              </a:rPr>
              <a:t>NOTE: DESIGN AND DELIVERY STEPS CAN BE COMBINED INTO ONE STEP: </a:t>
            </a:r>
          </a:p>
          <a:p>
            <a:pPr>
              <a:lnSpc>
                <a:spcPct val="90000"/>
              </a:lnSpc>
            </a:pPr>
            <a:r>
              <a:rPr lang="en-US">
                <a:latin typeface="Arial" pitchFamily="34" charset="0"/>
              </a:rPr>
              <a:t>	CREATING A ACTION PLAN FOR MOVING FORWARD</a:t>
            </a:r>
          </a:p>
          <a:p>
            <a:pPr>
              <a:lnSpc>
                <a:spcPct val="90000"/>
              </a:lnSpc>
            </a:pPr>
            <a:endParaRPr lang="en-US">
              <a:latin typeface="Arial" pitchFamily="34" charset="0"/>
            </a:endParaRPr>
          </a:p>
          <a:p>
            <a:pPr>
              <a:lnSpc>
                <a:spcPct val="80000"/>
              </a:lnSpc>
            </a:pPr>
            <a:r>
              <a:rPr lang="en-US" sz="800" b="1">
                <a:latin typeface="Arial" pitchFamily="34" charset="0"/>
              </a:rPr>
              <a:t>DISCUSSION QUESTIONS/INSTRUCTIONS:</a:t>
            </a:r>
          </a:p>
          <a:p>
            <a:pPr>
              <a:lnSpc>
                <a:spcPct val="90000"/>
              </a:lnSpc>
            </a:pPr>
            <a:endParaRPr lang="en-US" sz="1600" b="1">
              <a:latin typeface="Arial" pitchFamily="34" charset="0"/>
            </a:endParaRPr>
          </a:p>
          <a:p>
            <a:pPr>
              <a:lnSpc>
                <a:spcPct val="90000"/>
              </a:lnSpc>
            </a:pPr>
            <a:r>
              <a:rPr lang="en-US" sz="1600" b="1">
                <a:latin typeface="Arial" pitchFamily="34" charset="0"/>
              </a:rPr>
              <a:t>		MORE… MORE… MORE… </a:t>
            </a:r>
            <a:endParaRPr lang="en-US" sz="1600">
              <a:latin typeface="Arial" pitchFamily="34" charset="0"/>
            </a:endParaRPr>
          </a:p>
          <a:p>
            <a:pPr>
              <a:lnSpc>
                <a:spcPct val="80000"/>
              </a:lnSpc>
            </a:pPr>
            <a:r>
              <a:rPr lang="en-US" sz="900" b="1">
                <a:latin typeface="Arial" pitchFamily="34" charset="0"/>
              </a:rPr>
              <a:t>Making Commitments:</a:t>
            </a:r>
          </a:p>
          <a:p>
            <a:pPr>
              <a:lnSpc>
                <a:spcPct val="80000"/>
              </a:lnSpc>
            </a:pPr>
            <a:endParaRPr lang="en-US" sz="800" b="1">
              <a:latin typeface="Arial" pitchFamily="34" charset="0"/>
            </a:endParaRPr>
          </a:p>
          <a:p>
            <a:pPr>
              <a:lnSpc>
                <a:spcPct val="80000"/>
              </a:lnSpc>
            </a:pPr>
            <a:r>
              <a:rPr lang="en-US" sz="800" b="1">
                <a:latin typeface="Arial" pitchFamily="34" charset="0"/>
              </a:rPr>
              <a:t>“What will I do during the coming week (month) as my part for helping implement our plan?”</a:t>
            </a:r>
            <a:endParaRPr lang="en-US" sz="700" b="1">
              <a:latin typeface="Arial" pitchFamily="34" charset="0"/>
            </a:endParaRPr>
          </a:p>
          <a:p>
            <a:pPr>
              <a:lnSpc>
                <a:spcPct val="80000"/>
              </a:lnSpc>
            </a:pPr>
            <a:endParaRPr lang="en-US" sz="300">
              <a:latin typeface="Arial" pitchFamily="34" charset="0"/>
            </a:endParaRPr>
          </a:p>
          <a:p>
            <a:pPr>
              <a:lnSpc>
                <a:spcPct val="80000"/>
              </a:lnSpc>
            </a:pPr>
            <a:r>
              <a:rPr lang="en-US" sz="700" b="1" i="1">
                <a:latin typeface="Arial" pitchFamily="34" charset="0"/>
              </a:rPr>
              <a:t>(Or is there a better question?)</a:t>
            </a:r>
          </a:p>
          <a:p>
            <a:pPr>
              <a:lnSpc>
                <a:spcPct val="80000"/>
              </a:lnSpc>
            </a:pPr>
            <a:endParaRPr lang="en-US" sz="300">
              <a:latin typeface="Arial" pitchFamily="34" charset="0"/>
            </a:endParaRPr>
          </a:p>
          <a:p>
            <a:pPr>
              <a:lnSpc>
                <a:spcPct val="80000"/>
              </a:lnSpc>
            </a:pPr>
            <a:r>
              <a:rPr lang="en-US" sz="700" b="1">
                <a:latin typeface="Arial" pitchFamily="34" charset="0"/>
              </a:rPr>
              <a:t>Each person takes one simple task from the action plan that they will work on personally</a:t>
            </a:r>
          </a:p>
          <a:p>
            <a:pPr>
              <a:lnSpc>
                <a:spcPct val="80000"/>
              </a:lnSpc>
            </a:pPr>
            <a:endParaRPr lang="en-US" sz="700" b="1">
              <a:latin typeface="Arial" pitchFamily="34" charset="0"/>
            </a:endParaRPr>
          </a:p>
          <a:p>
            <a:pPr>
              <a:lnSpc>
                <a:spcPct val="80000"/>
              </a:lnSpc>
            </a:pPr>
            <a:r>
              <a:rPr lang="en-US" sz="700" b="1">
                <a:latin typeface="Arial" pitchFamily="34" charset="0"/>
              </a:rPr>
              <a:t>Each person writes their commitment on their plan</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850" name="Rectangle 2"/>
          <p:cNvSpPr>
            <a:spLocks noChangeArrowheads="1" noTextEdit="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1230851" name="Rectangle 3"/>
          <p:cNvSpPr>
            <a:spLocks noChangeArrowheads="1"/>
          </p:cNvSpPr>
          <p:nvPr>
            <p:ph type="body" idx="1"/>
          </p:nvPr>
        </p:nvSpPr>
        <p:spPr bwMode="auto">
          <a:xfrm>
            <a:off x="914400" y="3259138"/>
            <a:ext cx="728821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3:50					</a:t>
            </a:r>
          </a:p>
          <a:p>
            <a:r>
              <a:rPr lang="en-US">
                <a:latin typeface="Arial" pitchFamily="34" charset="0"/>
              </a:rPr>
              <a:t>5 min.</a:t>
            </a:r>
          </a:p>
          <a:p>
            <a:endParaRPr lang="en-US">
              <a:latin typeface="Arial" pitchFamily="34" charset="0"/>
            </a:endParaRPr>
          </a:p>
          <a:p>
            <a:r>
              <a:rPr lang="en-US" b="1" i="1">
                <a:latin typeface="Arial" pitchFamily="34" charset="0"/>
              </a:rPr>
              <a:t>TALKING POINTS</a:t>
            </a:r>
          </a:p>
          <a:p>
            <a:endParaRPr lang="en-US" b="1" i="1">
              <a:latin typeface="Arial" pitchFamily="34" charset="0"/>
            </a:endParaRPr>
          </a:p>
          <a:p>
            <a:r>
              <a:rPr lang="en-US" b="1" i="1">
                <a:latin typeface="Arial" pitchFamily="34" charset="0"/>
              </a:rPr>
              <a:t>THE POWER OF PESONAL COMMITMENT:</a:t>
            </a:r>
          </a:p>
          <a:p>
            <a:r>
              <a:rPr lang="en-US" b="1" i="1">
                <a:latin typeface="Arial" pitchFamily="34" charset="0"/>
              </a:rPr>
              <a:t>DON’T FORGET THOSE PERSONAL COMMITMENTS !!</a:t>
            </a:r>
            <a:endParaRPr lang="en-US" sz="1400" b="1" i="1">
              <a:latin typeface="Arial" pitchFamily="34" charset="0"/>
            </a:endParaRPr>
          </a:p>
          <a:p>
            <a:pPr lvl="1"/>
            <a:r>
              <a:rPr lang="en-US" b="1">
                <a:latin typeface="Arial" pitchFamily="34" charset="0"/>
              </a:rPr>
              <a:t>“The Power of Personal Commitment is Contagious!” </a:t>
            </a:r>
          </a:p>
          <a:p>
            <a:pPr lvl="1"/>
            <a:r>
              <a:rPr lang="en-US" b="1">
                <a:latin typeface="Arial" pitchFamily="34" charset="0"/>
              </a:rPr>
              <a:t>Those that may not have had an opportunity to state their commitment often feel they missed something important</a:t>
            </a:r>
          </a:p>
          <a:p>
            <a:endParaRPr lang="en-US" b="1" i="1">
              <a:latin typeface="Arial" pitchFamily="34" charset="0"/>
            </a:endParaRPr>
          </a:p>
          <a:p>
            <a:r>
              <a:rPr lang="en-US" b="1" i="1">
                <a:latin typeface="Arial" pitchFamily="34" charset="0"/>
              </a:rPr>
              <a:t>REMEMBER:</a:t>
            </a:r>
          </a:p>
          <a:p>
            <a:pPr lvl="2"/>
            <a:r>
              <a:rPr lang="en-US" sz="1600" b="1" i="1">
                <a:latin typeface="Arial" pitchFamily="34" charset="0"/>
              </a:rPr>
              <a:t>“All the knowledge we need is in this village….”</a:t>
            </a:r>
          </a:p>
          <a:p>
            <a:pPr lvl="2"/>
            <a:endParaRPr lang="en-US" sz="1600" b="1" i="1">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pPr lvl="2"/>
            <a:endParaRPr lang="en-US" sz="1600" b="1" i="1">
              <a:latin typeface="Arial" pitchFamily="34" charset="0"/>
            </a:endParaRPr>
          </a:p>
          <a:p>
            <a:pPr lvl="2"/>
            <a:r>
              <a:rPr lang="en-US" sz="1600" b="1" i="1">
                <a:latin typeface="Arial" pitchFamily="34" charset="0"/>
              </a:rPr>
              <a:t>WHAT ARE YOUR OWN EXAMPLES OF THE POWER OF COMMITMENTS?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2898"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232899"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pPr>
              <a:lnSpc>
                <a:spcPct val="90000"/>
              </a:lnSpc>
            </a:pPr>
            <a:r>
              <a:rPr lang="en-US">
                <a:latin typeface="Arial" pitchFamily="34" charset="0"/>
              </a:rPr>
              <a:t>3:55				</a:t>
            </a:r>
          </a:p>
          <a:p>
            <a:pPr>
              <a:lnSpc>
                <a:spcPct val="90000"/>
              </a:lnSpc>
            </a:pPr>
            <a:r>
              <a:rPr lang="en-US">
                <a:latin typeface="Arial" pitchFamily="34" charset="0"/>
              </a:rPr>
              <a:t>10 min.		Included in above 5 min.</a:t>
            </a:r>
          </a:p>
          <a:p>
            <a:pPr>
              <a:lnSpc>
                <a:spcPct val="90000"/>
              </a:lnSpc>
            </a:pPr>
            <a:r>
              <a:rPr lang="en-US">
                <a:latin typeface="Arial" pitchFamily="34" charset="0"/>
              </a:rPr>
              <a:t>			 Choose or write an ‘even better’ “Do it Now” Question</a:t>
            </a:r>
          </a:p>
          <a:p>
            <a:pPr>
              <a:lnSpc>
                <a:spcPct val="90000"/>
              </a:lnSpc>
            </a:pPr>
            <a:endParaRPr lang="en-US">
              <a:latin typeface="Arial" pitchFamily="34" charset="0"/>
            </a:endParaRPr>
          </a:p>
          <a:p>
            <a:pPr>
              <a:lnSpc>
                <a:spcPct val="90000"/>
              </a:lnSpc>
            </a:pPr>
            <a:r>
              <a:rPr lang="en-US">
                <a:latin typeface="Arial" pitchFamily="34" charset="0"/>
              </a:rPr>
              <a:t>TALKING POINTS</a:t>
            </a:r>
          </a:p>
          <a:p>
            <a:pPr>
              <a:lnSpc>
                <a:spcPct val="90000"/>
              </a:lnSpc>
            </a:pPr>
            <a:r>
              <a:rPr lang="en-US">
                <a:latin typeface="Arial" pitchFamily="34" charset="0"/>
              </a:rPr>
              <a:t>NOTICE USE OF “I,” ‘WE,’ AND “OUR”  COMPARED TO ‘YOU,’ ‘YOUR’ -- WHAT DIFFERENCE DOES IT MAKE?</a:t>
            </a:r>
          </a:p>
          <a:p>
            <a:pPr>
              <a:lnSpc>
                <a:spcPct val="90000"/>
              </a:lnSpc>
            </a:pPr>
            <a:endParaRPr lang="en-US">
              <a:latin typeface="Arial" pitchFamily="34" charset="0"/>
            </a:endParaRPr>
          </a:p>
          <a:p>
            <a:pPr>
              <a:lnSpc>
                <a:spcPct val="90000"/>
              </a:lnSpc>
            </a:pPr>
            <a:r>
              <a:rPr lang="en-US">
                <a:latin typeface="Arial" pitchFamily="34" charset="0"/>
              </a:rPr>
              <a:t>STEP 5: ‘DO IT NOW!’</a:t>
            </a:r>
          </a:p>
          <a:p>
            <a:pPr>
              <a:lnSpc>
                <a:spcPct val="90000"/>
              </a:lnSpc>
            </a:pPr>
            <a:r>
              <a:rPr lang="en-US">
                <a:latin typeface="Arial" pitchFamily="34" charset="0"/>
              </a:rPr>
              <a:t>A good Design question for CDC formation: “What sort of mechanism do you want to put in place to see that this plan is achieved?”</a:t>
            </a:r>
          </a:p>
          <a:p>
            <a:pPr>
              <a:lnSpc>
                <a:spcPct val="90000"/>
              </a:lnSpc>
            </a:pPr>
            <a:endParaRPr lang="en-US">
              <a:latin typeface="Arial" pitchFamily="34" charset="0"/>
            </a:endParaRPr>
          </a:p>
          <a:p>
            <a:pPr>
              <a:lnSpc>
                <a:spcPct val="90000"/>
              </a:lnSpc>
            </a:pPr>
            <a:r>
              <a:rPr lang="en-US" sz="700" b="1">
                <a:latin typeface="Arial" pitchFamily="34" charset="0"/>
              </a:rPr>
              <a:t>Frame your </a:t>
            </a:r>
            <a:r>
              <a:rPr lang="en-US" sz="700" b="1" i="1">
                <a:latin typeface="Arial" pitchFamily="34" charset="0"/>
              </a:rPr>
              <a:t>“Do it Now!”</a:t>
            </a:r>
            <a:r>
              <a:rPr lang="en-US" sz="700" b="1">
                <a:latin typeface="Arial" pitchFamily="34" charset="0"/>
              </a:rPr>
              <a:t> question to encourage villagers to find something they can do right away to start implementing their plan</a:t>
            </a:r>
            <a:endParaRPr lang="en-US" sz="900" b="1" i="1">
              <a:latin typeface="Arial" pitchFamily="34" charset="0"/>
            </a:endParaRPr>
          </a:p>
          <a:p>
            <a:pPr lvl="2">
              <a:lnSpc>
                <a:spcPct val="80000"/>
              </a:lnSpc>
            </a:pPr>
            <a:r>
              <a:rPr lang="en-US" sz="900" b="1">
                <a:latin typeface="Arial" pitchFamily="34" charset="0"/>
              </a:rPr>
              <a:t>-- Brainstorm questions</a:t>
            </a:r>
          </a:p>
          <a:p>
            <a:pPr lvl="2">
              <a:lnSpc>
                <a:spcPct val="80000"/>
              </a:lnSpc>
            </a:pPr>
            <a:r>
              <a:rPr lang="en-US" sz="900" b="1">
                <a:latin typeface="Arial" pitchFamily="34" charset="0"/>
              </a:rPr>
              <a:t>-- Choose most powerful question</a:t>
            </a:r>
          </a:p>
          <a:p>
            <a:pPr lvl="2">
              <a:lnSpc>
                <a:spcPct val="80000"/>
              </a:lnSpc>
            </a:pPr>
            <a:r>
              <a:rPr lang="en-US" sz="900" b="1">
                <a:latin typeface="Arial" pitchFamily="34" charset="0"/>
              </a:rPr>
              <a:t>-- Practice asking questions to each other</a:t>
            </a:r>
          </a:p>
          <a:p>
            <a:pPr>
              <a:lnSpc>
                <a:spcPct val="80000"/>
              </a:lnSpc>
            </a:pPr>
            <a:endParaRPr lang="en-US" sz="700" b="1">
              <a:latin typeface="Arial" pitchFamily="34" charset="0"/>
            </a:endParaRPr>
          </a:p>
          <a:p>
            <a:pPr>
              <a:lnSpc>
                <a:spcPct val="80000"/>
              </a:lnSpc>
            </a:pPr>
            <a:r>
              <a:rPr lang="en-US" sz="700" b="1">
                <a:latin typeface="Arial" pitchFamily="34" charset="0"/>
              </a:rPr>
              <a:t>Possible questions</a:t>
            </a:r>
          </a:p>
          <a:p>
            <a:pPr>
              <a:lnSpc>
                <a:spcPct val="80000"/>
              </a:lnSpc>
            </a:pPr>
            <a:r>
              <a:rPr lang="en-US" sz="700" b="1">
                <a:latin typeface="Arial" pitchFamily="34" charset="0"/>
              </a:rPr>
              <a:t>“What can we do right now to get started?”</a:t>
            </a:r>
          </a:p>
          <a:p>
            <a:pPr>
              <a:lnSpc>
                <a:spcPct val="80000"/>
              </a:lnSpc>
            </a:pPr>
            <a:r>
              <a:rPr lang="en-US" sz="700" b="1">
                <a:latin typeface="Arial" pitchFamily="34" charset="0"/>
              </a:rPr>
              <a:t>“What is the ‘first step’ in our plan that we could begin immediately?</a:t>
            </a:r>
          </a:p>
          <a:p>
            <a:pPr>
              <a:lnSpc>
                <a:spcPct val="80000"/>
              </a:lnSpc>
            </a:pPr>
            <a:r>
              <a:rPr lang="en-US" sz="700" b="1">
                <a:latin typeface="Arial" pitchFamily="34" charset="0"/>
              </a:rPr>
              <a:t>“How can we begin to implement our action plan right away, right now in the next 10-15 minutes, before we end our meeting?”</a:t>
            </a:r>
          </a:p>
          <a:p>
            <a:pPr>
              <a:lnSpc>
                <a:spcPct val="80000"/>
              </a:lnSpc>
            </a:pPr>
            <a:r>
              <a:rPr lang="en-US" sz="700" b="1">
                <a:latin typeface="Arial" pitchFamily="34" charset="0"/>
              </a:rPr>
              <a:t>“What can we do together right now, before the tea comes?”</a:t>
            </a:r>
          </a:p>
          <a:p>
            <a:pPr>
              <a:lnSpc>
                <a:spcPct val="80000"/>
              </a:lnSpc>
            </a:pPr>
            <a:endParaRPr lang="en-US" sz="700" b="1">
              <a:latin typeface="Arial" pitchFamily="34" charset="0"/>
            </a:endParaRPr>
          </a:p>
          <a:p>
            <a:pPr>
              <a:lnSpc>
                <a:spcPct val="80000"/>
              </a:lnSpc>
            </a:pPr>
            <a:r>
              <a:rPr lang="en-US" sz="700" b="1">
                <a:latin typeface="Arial" pitchFamily="34" charset="0"/>
              </a:rPr>
              <a:t>REMEMBER: </a:t>
            </a:r>
          </a:p>
          <a:p>
            <a:pPr>
              <a:lnSpc>
                <a:spcPct val="80000"/>
              </a:lnSpc>
            </a:pPr>
            <a:r>
              <a:rPr lang="en-US" sz="700" b="1">
                <a:latin typeface="Arial" pitchFamily="34" charset="0"/>
              </a:rPr>
              <a:t>			</a:t>
            </a:r>
            <a:r>
              <a:rPr lang="en-US" sz="1600" b="1" i="1">
                <a:latin typeface="Arial" pitchFamily="34" charset="0"/>
              </a:rPr>
              <a:t>“All the knowledge we need is in this village….”</a:t>
            </a:r>
          </a:p>
          <a:p>
            <a:pPr>
              <a:lnSpc>
                <a:spcPct val="80000"/>
              </a:lnSpc>
            </a:pPr>
            <a:r>
              <a:rPr lang="en-US" sz="800" b="1">
                <a:latin typeface="Arial" pitchFamily="34" charset="0"/>
              </a:rPr>
              <a:t>DISCUSSION QUESTIONS/INSTRUCTIONS:</a:t>
            </a:r>
          </a:p>
          <a:p>
            <a:pPr>
              <a:lnSpc>
                <a:spcPct val="90000"/>
              </a:lnSpc>
            </a:pPr>
            <a:endParaRPr lang="en-US" sz="1600" b="1">
              <a:latin typeface="Arial" pitchFamily="34" charset="0"/>
            </a:endParaRPr>
          </a:p>
          <a:p>
            <a:pPr>
              <a:lnSpc>
                <a:spcPct val="90000"/>
              </a:lnSpc>
            </a:pPr>
            <a:r>
              <a:rPr lang="en-US" sz="1600" b="1">
                <a:latin typeface="Arial" pitchFamily="34" charset="0"/>
              </a:rPr>
              <a:t>		MORE… MORE… MORE… </a:t>
            </a:r>
            <a:endParaRPr lang="en-US" sz="1600">
              <a:latin typeface="Arial" pitchFamily="34" charset="0"/>
            </a:endParaRPr>
          </a:p>
          <a:p>
            <a:pPr>
              <a:lnSpc>
                <a:spcPct val="80000"/>
              </a:lnSpc>
            </a:pPr>
            <a:endParaRPr lang="en-US" sz="1600" b="1" i="1">
              <a:latin typeface="Arial"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9650" name="Rectangle 2"/>
          <p:cNvSpPr>
            <a:spLocks noChangeArrowheads="1" noTextEdit="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79651"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4:45</a:t>
            </a:r>
          </a:p>
          <a:p>
            <a:r>
              <a:rPr lang="en-US">
                <a:latin typeface="Arial" pitchFamily="34" charset="0"/>
              </a:rPr>
              <a:t>20 min. included above</a:t>
            </a:r>
          </a:p>
          <a:p>
            <a:endParaRPr lang="en-US">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endParaRPr lang="en-US">
              <a:latin typeface="Arial" pitchFamily="34" charset="0"/>
            </a:endParaRPr>
          </a:p>
          <a:p>
            <a:r>
              <a:rPr lang="en-US">
                <a:latin typeface="Arial" pitchFamily="34" charset="0"/>
              </a:rPr>
              <a:t>PLANNING TOMORROW’S APA/CDC MEETING</a:t>
            </a:r>
          </a:p>
          <a:p>
            <a:r>
              <a:rPr lang="en-US">
                <a:latin typeface="Arial" pitchFamily="34" charset="0"/>
              </a:rPr>
              <a:t>	“DO IT NOW!”</a:t>
            </a:r>
          </a:p>
          <a:p>
            <a:endParaRPr lang="en-US">
              <a:latin typeface="Arial" pitchFamily="34" charset="0"/>
            </a:endParaRPr>
          </a:p>
          <a:p>
            <a:r>
              <a:rPr lang="en-US">
                <a:latin typeface="Arial" pitchFamily="34" charset="0"/>
              </a:rPr>
              <a:t>Meet again with plans for meeting, for week, and Dance &amp; Drum at 5:20 pm</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ChangeArrowheads="1" noTextEdit="1"/>
          </p:cNvSpPr>
          <p:nvPr>
            <p:ph type="sldImg"/>
          </p:nvPr>
        </p:nvSpPr>
        <p:spPr bwMode="auto">
          <a:xfrm>
            <a:off x="2847975" y="514350"/>
            <a:ext cx="3429000" cy="2571750"/>
          </a:xfrm>
          <a:prstGeom prst="rect">
            <a:avLst/>
          </a:prstGeom>
          <a:solidFill>
            <a:srgbClr val="FFFFFF"/>
          </a:solidFill>
          <a:ln>
            <a:solidFill>
              <a:srgbClr val="000000"/>
            </a:solidFill>
            <a:miter lim="800000"/>
            <a:headEnd/>
            <a:tailEnd/>
          </a:ln>
        </p:spPr>
      </p:sp>
      <p:sp>
        <p:nvSpPr>
          <p:cNvPr id="1097731"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4:50 pm								5 min… (or all night… )</a:t>
            </a:r>
          </a:p>
          <a:p>
            <a:r>
              <a:rPr lang="en-US">
                <a:latin typeface="Arial" pitchFamily="34" charset="0"/>
              </a:rPr>
              <a:t>GOOD TIME FOR DRINKS, SNACKS</a:t>
            </a:r>
          </a:p>
          <a:p>
            <a:r>
              <a:rPr lang="en-US">
                <a:latin typeface="Arial" pitchFamily="34" charset="0"/>
              </a:rPr>
              <a:t>---------------------------------</a:t>
            </a:r>
          </a:p>
          <a:p>
            <a:r>
              <a:rPr lang="en-US">
                <a:latin typeface="Arial" pitchFamily="34" charset="0"/>
              </a:rPr>
              <a:t>DANCE AND DRUM</a:t>
            </a:r>
          </a:p>
          <a:p>
            <a:r>
              <a:rPr lang="en-US" sz="1600" b="1" i="1">
                <a:latin typeface="Arial" pitchFamily="34" charset="0"/>
              </a:rPr>
              <a:t>Presentation &amp; Celebration !!!</a:t>
            </a:r>
            <a:endParaRPr lang="en-US" sz="400" b="1">
              <a:latin typeface="Arial" pitchFamily="34" charset="0"/>
            </a:endParaRPr>
          </a:p>
          <a:p>
            <a:r>
              <a:rPr lang="en-US" b="1">
                <a:latin typeface="Arial" pitchFamily="34" charset="0"/>
              </a:rPr>
              <a:t>	Get out the drums!! </a:t>
            </a:r>
          </a:p>
          <a:p>
            <a:r>
              <a:rPr lang="en-US" b="1">
                <a:latin typeface="Arial" pitchFamily="34" charset="0"/>
              </a:rPr>
              <a:t>Who has…. </a:t>
            </a:r>
          </a:p>
          <a:p>
            <a:r>
              <a:rPr lang="en-US" b="1">
                <a:latin typeface="Arial" pitchFamily="34" charset="0"/>
              </a:rPr>
              <a:t>….a song…?</a:t>
            </a:r>
          </a:p>
          <a:p>
            <a:r>
              <a:rPr lang="en-US" b="1">
                <a:latin typeface="Arial" pitchFamily="34" charset="0"/>
              </a:rPr>
              <a:t>….a dance…?</a:t>
            </a:r>
          </a:p>
          <a:p>
            <a:r>
              <a:rPr lang="en-US" b="1">
                <a:latin typeface="Arial" pitchFamily="34" charset="0"/>
              </a:rPr>
              <a:t>….a poem…? </a:t>
            </a:r>
          </a:p>
          <a:p>
            <a:r>
              <a:rPr lang="en-US" b="1">
                <a:latin typeface="Arial" pitchFamily="34" charset="0"/>
              </a:rPr>
              <a:t>….a reading…?</a:t>
            </a:r>
          </a:p>
          <a:p>
            <a:r>
              <a:rPr lang="en-US" b="1">
                <a:latin typeface="Arial" pitchFamily="34" charset="0"/>
              </a:rPr>
              <a:t>….a mime or skit…?</a:t>
            </a:r>
          </a:p>
          <a:p>
            <a:r>
              <a:rPr lang="en-US" b="1">
                <a:latin typeface="Arial" pitchFamily="34" charset="0"/>
              </a:rPr>
              <a:t>Sharing &amp; celebrating..</a:t>
            </a:r>
            <a:endParaRPr lang="en-US" sz="900" b="1">
              <a:latin typeface="Arial" pitchFamily="34" charset="0"/>
            </a:endParaRPr>
          </a:p>
          <a:p>
            <a:r>
              <a:rPr lang="en-US" b="1">
                <a:latin typeface="Arial" pitchFamily="34" charset="0"/>
              </a:rPr>
              <a:t> Empowered Community Consensus-building</a:t>
            </a:r>
            <a:endParaRPr lang="en-US">
              <a:latin typeface="Arial" pitchFamily="34" charset="0"/>
            </a:endParaRPr>
          </a:p>
          <a:p>
            <a:endParaRPr lang="en-US">
              <a:latin typeface="Arial" pitchFamily="34" charset="0"/>
            </a:endParaRPr>
          </a:p>
          <a:p>
            <a:endParaRPr lang="en-US">
              <a:latin typeface="Arial"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Rot="1" noChangeArrowheads="1" noTextEdit="1"/>
          </p:cNvSpPr>
          <p:nvPr>
            <p:ph type="sldImg"/>
          </p:nvPr>
        </p:nvSpPr>
        <p:spPr>
          <a:ln/>
        </p:spPr>
      </p:sp>
      <p:sp>
        <p:nvSpPr>
          <p:cNvPr id="841731" name="Rectangle 3"/>
          <p:cNvSpPr>
            <a:spLocks noGrp="1" noChangeArrowheads="1"/>
          </p:cNvSpPr>
          <p:nvPr>
            <p:ph type="body" idx="1"/>
          </p:nvPr>
        </p:nvSpPr>
        <p:spPr>
          <a:xfrm>
            <a:off x="911225" y="3257550"/>
            <a:ext cx="7294563" cy="3086100"/>
          </a:xfrm>
        </p:spPr>
        <p:txBody>
          <a:bodyPr/>
          <a:lstStyle/>
          <a:p>
            <a:r>
              <a:rPr lang="en-US">
                <a:latin typeface="Arial" pitchFamily="34" charset="0"/>
              </a:rPr>
              <a:t>5 pm		</a:t>
            </a:r>
          </a:p>
          <a:p>
            <a:r>
              <a:rPr lang="en-US">
                <a:latin typeface="Arial" pitchFamily="34" charset="0"/>
              </a:rPr>
              <a:t>2 min.</a:t>
            </a:r>
          </a:p>
          <a:p>
            <a:endParaRPr lang="en-US">
              <a:latin typeface="Arial" pitchFamily="34" charset="0"/>
            </a:endParaRPr>
          </a:p>
          <a:p>
            <a:r>
              <a:rPr lang="en-US">
                <a:latin typeface="Arial" pitchFamily="34" charset="0"/>
              </a:rPr>
              <a:t>TALKING POINTS</a:t>
            </a:r>
          </a:p>
          <a:p>
            <a:r>
              <a:rPr lang="en-US">
                <a:latin typeface="Arial" pitchFamily="34" charset="0"/>
              </a:rPr>
              <a:t>Participants will conduct a brief evaluation of the day’s activities, learning the basics of APA for evaluation – Appreciative Evaluation, or “A-Valuation”</a:t>
            </a:r>
          </a:p>
          <a:p>
            <a:endParaRPr lang="en-US">
              <a:latin typeface="Arial" pitchFamily="34" charset="0"/>
            </a:endParaRPr>
          </a:p>
          <a:p>
            <a:r>
              <a:rPr lang="en-US">
                <a:latin typeface="Arial" pitchFamily="34" charset="0"/>
              </a:rPr>
              <a:t>“A-VALUATION”</a:t>
            </a:r>
          </a:p>
          <a:p>
            <a:r>
              <a:rPr lang="en-US" sz="1400" b="1">
                <a:latin typeface="Arial" pitchFamily="34" charset="0"/>
              </a:rPr>
              <a:t>“The Best” and “Even Better”</a:t>
            </a:r>
          </a:p>
          <a:p>
            <a:r>
              <a:rPr lang="en-US" sz="1400" b="1" i="1">
                <a:latin typeface="Arial" pitchFamily="34" charset="0"/>
              </a:rPr>
              <a:t>APA</a:t>
            </a:r>
            <a:r>
              <a:rPr lang="en-US" sz="1400" b="1">
                <a:latin typeface="Arial" pitchFamily="34" charset="0"/>
              </a:rPr>
              <a:t> for Evaluation</a:t>
            </a:r>
          </a:p>
          <a:p>
            <a:endParaRPr lang="en-US">
              <a:latin typeface="Arial"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82" name="Rectangle 2"/>
          <p:cNvSpPr>
            <a:spLocks noChangeArrowheads="1" noTextEdit="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993283" name="Rectangle 3"/>
          <p:cNvSpPr>
            <a:spLocks noChangeArrowheads="1"/>
          </p:cNvSpPr>
          <p:nvPr>
            <p:ph type="body" idx="1"/>
          </p:nvPr>
        </p:nvSpPr>
        <p:spPr bwMode="auto">
          <a:xfrm>
            <a:off x="914400" y="3257550"/>
            <a:ext cx="7288213" cy="3086100"/>
          </a:xfrm>
          <a:prstGeom prst="rect">
            <a:avLst/>
          </a:prstGeom>
          <a:solidFill>
            <a:srgbClr val="FFFFFF"/>
          </a:solidFill>
          <a:ln>
            <a:solidFill>
              <a:srgbClr val="000000"/>
            </a:solidFill>
            <a:miter lim="800000"/>
            <a:headEnd/>
            <a:tailEnd/>
          </a:ln>
        </p:spPr>
        <p:txBody>
          <a:bodyPr/>
          <a:lstStyle/>
          <a:p>
            <a:r>
              <a:rPr lang="en-US">
                <a:latin typeface="Arial" pitchFamily="34" charset="0"/>
              </a:rPr>
              <a:t>5:05 pm									</a:t>
            </a:r>
          </a:p>
          <a:p>
            <a:r>
              <a:rPr lang="en-US">
                <a:latin typeface="Arial" pitchFamily="34" charset="0"/>
              </a:rPr>
              <a:t>1 min.</a:t>
            </a:r>
          </a:p>
          <a:p>
            <a:endParaRPr lang="en-US">
              <a:latin typeface="Arial" pitchFamily="34" charset="0"/>
            </a:endParaRPr>
          </a:p>
          <a:p>
            <a:r>
              <a:rPr lang="en-US">
                <a:latin typeface="Arial" pitchFamily="34" charset="0"/>
              </a:rPr>
              <a:t>TALKING POINTS</a:t>
            </a:r>
          </a:p>
          <a:p>
            <a:endParaRPr lang="en-US">
              <a:latin typeface="Arial" pitchFamily="34" charset="0"/>
            </a:endParaRPr>
          </a:p>
          <a:p>
            <a:r>
              <a:rPr lang="en-US">
                <a:latin typeface="Arial" pitchFamily="34" charset="0"/>
              </a:rPr>
              <a:t>APA FOR EVALUATION</a:t>
            </a:r>
          </a:p>
          <a:p>
            <a:r>
              <a:rPr lang="en-US" b="1">
                <a:latin typeface="Arial" pitchFamily="34" charset="0"/>
              </a:rPr>
              <a:t>The Three Simple Questions of </a:t>
            </a:r>
            <a:br>
              <a:rPr lang="en-US" b="1">
                <a:latin typeface="Arial" pitchFamily="34" charset="0"/>
              </a:rPr>
            </a:br>
            <a:r>
              <a:rPr lang="en-US" b="1">
                <a:latin typeface="Arial" pitchFamily="34" charset="0"/>
              </a:rPr>
              <a:t>“A-Valuation” </a:t>
            </a:r>
          </a:p>
          <a:p>
            <a:r>
              <a:rPr lang="en-US" b="1">
                <a:latin typeface="Arial" pitchFamily="34" charset="0"/>
              </a:rPr>
              <a:t>	</a:t>
            </a:r>
          </a:p>
          <a:p>
            <a:r>
              <a:rPr lang="en-US" b="1" i="1">
                <a:latin typeface="Arial" pitchFamily="34" charset="0"/>
              </a:rPr>
              <a:t>What’s “The Best?” </a:t>
            </a:r>
          </a:p>
          <a:p>
            <a:endParaRPr lang="en-US" b="1" i="1">
              <a:latin typeface="Arial" pitchFamily="34" charset="0"/>
            </a:endParaRPr>
          </a:p>
          <a:p>
            <a:r>
              <a:rPr lang="en-US" b="1" i="1">
                <a:latin typeface="Arial" pitchFamily="34" charset="0"/>
              </a:rPr>
              <a:t>What does “Even Better” look like?</a:t>
            </a:r>
          </a:p>
          <a:p>
            <a:endParaRPr lang="en-US" b="1" i="1">
              <a:latin typeface="Arial" pitchFamily="34" charset="0"/>
            </a:endParaRPr>
          </a:p>
          <a:p>
            <a:r>
              <a:rPr lang="en-US" b="1" i="1">
                <a:latin typeface="Arial" pitchFamily="34" charset="0"/>
              </a:rPr>
              <a:t>How are we going to get there?</a:t>
            </a:r>
          </a:p>
          <a:p>
            <a:endParaRPr lang="en-US" b="1" i="1">
              <a:latin typeface="Arial" pitchFamily="34" charset="0"/>
            </a:endParaRPr>
          </a:p>
          <a:p>
            <a:pPr>
              <a:lnSpc>
                <a:spcPct val="80000"/>
              </a:lnSpc>
            </a:pPr>
            <a:r>
              <a:rPr lang="en-US" sz="800" b="1">
                <a:latin typeface="Arial" pitchFamily="34" charset="0"/>
              </a:rPr>
              <a:t>DISCUSSION QUESTIONS/INSTRUCTIONS:</a:t>
            </a:r>
          </a:p>
          <a:p>
            <a:endParaRPr lang="en-US" sz="1600" b="1">
              <a:latin typeface="Arial" pitchFamily="34" charset="0"/>
            </a:endParaRPr>
          </a:p>
          <a:p>
            <a:r>
              <a:rPr lang="en-US" sz="1600" b="1">
                <a:latin typeface="Arial" pitchFamily="34" charset="0"/>
              </a:rPr>
              <a:t>		MORE… MORE… MORE… </a:t>
            </a:r>
            <a:endParaRPr lang="en-US" sz="1600">
              <a:latin typeface="Arial" pitchFamily="34" charset="0"/>
            </a:endParaRPr>
          </a:p>
          <a:p>
            <a:endParaRPr lang="en-US" b="1" i="1">
              <a:latin typeface="Arial"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Rot="1" noChangeArrowheads="1" noTextEdit="1"/>
          </p:cNvSpPr>
          <p:nvPr>
            <p:ph type="sldImg"/>
          </p:nvPr>
        </p:nvSpPr>
        <p:spPr>
          <a:ln/>
        </p:spPr>
      </p:sp>
      <p:sp>
        <p:nvSpPr>
          <p:cNvPr id="843779" name="Rectangle 3"/>
          <p:cNvSpPr>
            <a:spLocks noGrp="1" noChangeArrowheads="1"/>
          </p:cNvSpPr>
          <p:nvPr>
            <p:ph type="body" idx="1"/>
          </p:nvPr>
        </p:nvSpPr>
        <p:spPr>
          <a:xfrm>
            <a:off x="911225" y="3257550"/>
            <a:ext cx="7294563" cy="3086100"/>
          </a:xfrm>
        </p:spPr>
        <p:txBody>
          <a:bodyPr/>
          <a:lstStyle/>
          <a:p>
            <a:pPr>
              <a:lnSpc>
                <a:spcPct val="90000"/>
              </a:lnSpc>
            </a:pPr>
            <a:r>
              <a:rPr lang="en-US">
                <a:latin typeface="Arial" pitchFamily="34" charset="0"/>
              </a:rPr>
              <a:t>5:10							</a:t>
            </a:r>
          </a:p>
          <a:p>
            <a:pPr>
              <a:lnSpc>
                <a:spcPct val="90000"/>
              </a:lnSpc>
            </a:pPr>
            <a:r>
              <a:rPr lang="en-US">
                <a:latin typeface="Arial" pitchFamily="34" charset="0"/>
              </a:rPr>
              <a:t>10 min.</a:t>
            </a:r>
          </a:p>
          <a:p>
            <a:pPr>
              <a:lnSpc>
                <a:spcPct val="90000"/>
              </a:lnSpc>
            </a:pPr>
            <a:r>
              <a:rPr lang="en-US">
                <a:latin typeface="Arial" pitchFamily="34" charset="0"/>
              </a:rPr>
              <a:t>DAY ONE - “A-VALUATION”</a:t>
            </a:r>
          </a:p>
          <a:p>
            <a:pPr>
              <a:lnSpc>
                <a:spcPct val="90000"/>
              </a:lnSpc>
            </a:pPr>
            <a:endParaRPr lang="en-US">
              <a:latin typeface="Arial" pitchFamily="34" charset="0"/>
            </a:endParaRPr>
          </a:p>
          <a:p>
            <a:pPr>
              <a:lnSpc>
                <a:spcPct val="90000"/>
              </a:lnSpc>
            </a:pPr>
            <a:r>
              <a:rPr lang="en-US">
                <a:latin typeface="Arial" pitchFamily="34" charset="0"/>
              </a:rPr>
              <a:t>TALKING POINTS</a:t>
            </a:r>
          </a:p>
          <a:p>
            <a:pPr>
              <a:lnSpc>
                <a:spcPct val="90000"/>
              </a:lnSpc>
            </a:pPr>
            <a:r>
              <a:rPr lang="en-US">
                <a:latin typeface="Arial" pitchFamily="34" charset="0"/>
              </a:rPr>
              <a:t>Ask participants to share, openly as for Brainstorming, their favorite moments today</a:t>
            </a:r>
          </a:p>
          <a:p>
            <a:pPr>
              <a:lnSpc>
                <a:spcPct val="90000"/>
              </a:lnSpc>
            </a:pPr>
            <a:r>
              <a:rPr lang="en-US">
                <a:latin typeface="Arial" pitchFamily="34" charset="0"/>
              </a:rPr>
              <a:t>Then ask them if they were running their own Community Mobilization training like this, how could we make it ‘even better’? </a:t>
            </a:r>
          </a:p>
          <a:p>
            <a:pPr>
              <a:lnSpc>
                <a:spcPct val="90000"/>
              </a:lnSpc>
            </a:pPr>
            <a:endParaRPr lang="en-US">
              <a:latin typeface="Arial" pitchFamily="34" charset="0"/>
            </a:endParaRPr>
          </a:p>
          <a:p>
            <a:pPr>
              <a:lnSpc>
                <a:spcPct val="80000"/>
              </a:lnSpc>
            </a:pPr>
            <a:r>
              <a:rPr lang="en-US" sz="1000" b="1">
                <a:latin typeface="Arial" pitchFamily="34" charset="0"/>
              </a:rPr>
              <a:t>‘The Best’</a:t>
            </a:r>
            <a:r>
              <a:rPr lang="en-US" b="1">
                <a:latin typeface="Arial" pitchFamily="34" charset="0"/>
              </a:rPr>
              <a:t> </a:t>
            </a:r>
          </a:p>
          <a:p>
            <a:pPr>
              <a:lnSpc>
                <a:spcPct val="80000"/>
              </a:lnSpc>
            </a:pPr>
            <a:r>
              <a:rPr lang="en-US" sz="900" b="1">
                <a:latin typeface="Arial" pitchFamily="34" charset="0"/>
              </a:rPr>
              <a:t>Your favorite moments today, what you enjoyed most, what was most valuable</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endParaRPr lang="en-US" sz="800">
              <a:latin typeface="Arial" pitchFamily="34" charset="0"/>
            </a:endParaRPr>
          </a:p>
          <a:p>
            <a:pPr>
              <a:lnSpc>
                <a:spcPct val="80000"/>
              </a:lnSpc>
            </a:pPr>
            <a:r>
              <a:rPr lang="en-US" sz="1000" b="1">
                <a:latin typeface="Arial" pitchFamily="34" charset="0"/>
              </a:rPr>
              <a:t>“Do it Now”</a:t>
            </a:r>
          </a:p>
          <a:p>
            <a:pPr>
              <a:lnSpc>
                <a:spcPct val="80000"/>
              </a:lnSpc>
            </a:pPr>
            <a:r>
              <a:rPr lang="en-US" sz="900" b="1">
                <a:latin typeface="Arial" pitchFamily="34" charset="0"/>
              </a:rPr>
              <a:t>What to do 	“Daily News”</a:t>
            </a:r>
          </a:p>
          <a:p>
            <a:pPr>
              <a:lnSpc>
                <a:spcPct val="80000"/>
              </a:lnSpc>
            </a:pPr>
            <a:r>
              <a:rPr lang="en-US" sz="900" b="1">
                <a:latin typeface="Arial" pitchFamily="34" charset="0"/>
              </a:rPr>
              <a:t>tomorrow? 	“Energizers”</a:t>
            </a:r>
          </a:p>
          <a:p>
            <a:pPr>
              <a:lnSpc>
                <a:spcPct val="80000"/>
              </a:lnSpc>
            </a:pPr>
            <a:r>
              <a:rPr lang="en-US" sz="900" b="1">
                <a:latin typeface="Arial" pitchFamily="34" charset="0"/>
              </a:rPr>
              <a:t>			“More music”</a:t>
            </a:r>
          </a:p>
          <a:p>
            <a:pPr>
              <a:lnSpc>
                <a:spcPct val="80000"/>
              </a:lnSpc>
            </a:pPr>
            <a:endParaRPr lang="en-US" sz="900" b="1">
              <a:latin typeface="Arial" pitchFamily="34" charset="0"/>
            </a:endParaRPr>
          </a:p>
          <a:p>
            <a:pPr>
              <a:lnSpc>
                <a:spcPct val="80000"/>
              </a:lnSpc>
            </a:pPr>
            <a:r>
              <a:rPr lang="en-US" sz="1000" b="1">
                <a:latin typeface="Arial" pitchFamily="34" charset="0"/>
              </a:rPr>
              <a:t>‘Even Better’</a:t>
            </a:r>
          </a:p>
          <a:p>
            <a:pPr>
              <a:lnSpc>
                <a:spcPct val="80000"/>
              </a:lnSpc>
            </a:pPr>
            <a:r>
              <a:rPr lang="en-US" sz="800" b="1">
                <a:latin typeface="Arial" pitchFamily="34" charset="0"/>
              </a:rPr>
              <a:t>	</a:t>
            </a:r>
          </a:p>
          <a:p>
            <a:pPr>
              <a:lnSpc>
                <a:spcPct val="80000"/>
              </a:lnSpc>
            </a:pPr>
            <a:r>
              <a:rPr lang="en-US" sz="900" b="1">
                <a:latin typeface="Arial" pitchFamily="34" charset="0"/>
              </a:rPr>
              <a:t>If we were running a training together like this, how could we make it ‘even better’</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lvl="1">
              <a:lnSpc>
                <a:spcPct val="80000"/>
              </a:lnSpc>
            </a:pPr>
            <a:r>
              <a:rPr lang="en-US" sz="800">
                <a:latin typeface="Arial" pitchFamily="34" charset="0"/>
              </a:rPr>
              <a:t>--</a:t>
            </a:r>
          </a:p>
          <a:p>
            <a:pPr>
              <a:lnSpc>
                <a:spcPct val="80000"/>
              </a:lnSpc>
            </a:pPr>
            <a:r>
              <a:rPr lang="en-US" sz="1000" b="1">
                <a:latin typeface="Arial" pitchFamily="34" charset="0"/>
              </a:rPr>
              <a:t>“Do it Now”</a:t>
            </a:r>
          </a:p>
          <a:p>
            <a:pPr>
              <a:lnSpc>
                <a:spcPct val="80000"/>
              </a:lnSpc>
            </a:pPr>
            <a:r>
              <a:rPr lang="en-US" sz="900" b="1">
                <a:latin typeface="Arial" pitchFamily="34" charset="0"/>
              </a:rPr>
              <a:t>What to do 	“Daily News”</a:t>
            </a:r>
          </a:p>
          <a:p>
            <a:pPr>
              <a:lnSpc>
                <a:spcPct val="80000"/>
              </a:lnSpc>
            </a:pPr>
            <a:r>
              <a:rPr lang="en-US" sz="900" b="1">
                <a:latin typeface="Arial" pitchFamily="34" charset="0"/>
              </a:rPr>
              <a:t>tomorrow? 	“Energizers”</a:t>
            </a:r>
          </a:p>
          <a:p>
            <a:pPr>
              <a:lnSpc>
                <a:spcPct val="80000"/>
              </a:lnSpc>
            </a:pPr>
            <a:r>
              <a:rPr lang="en-US" sz="900" b="1">
                <a:latin typeface="Arial" pitchFamily="34" charset="0"/>
              </a:rPr>
              <a:t>			“More music”</a:t>
            </a:r>
          </a:p>
          <a:p>
            <a:pPr>
              <a:lnSpc>
                <a:spcPct val="80000"/>
              </a:lnSpc>
            </a:pPr>
            <a:endParaRPr lang="en-US" b="1">
              <a:latin typeface="Arial" pitchFamily="34" charset="0"/>
            </a:endParaRPr>
          </a:p>
          <a:p>
            <a:pPr lvl="1">
              <a:lnSpc>
                <a:spcPct val="80000"/>
              </a:lnSpc>
            </a:pPr>
            <a:r>
              <a:rPr lang="en-US" b="1">
                <a:latin typeface="Arial" pitchFamily="34" charset="0"/>
              </a:rPr>
              <a:t>Who will do it?</a:t>
            </a:r>
            <a:r>
              <a:rPr lang="en-US" sz="1000" b="1">
                <a:latin typeface="Arial" pitchFamily="34" charset="0"/>
              </a:rPr>
              <a:t> </a:t>
            </a:r>
          </a:p>
          <a:p>
            <a:pPr>
              <a:lnSpc>
                <a:spcPct val="80000"/>
              </a:lnSpc>
            </a:pPr>
            <a:r>
              <a:rPr lang="en-US" sz="900" b="1">
                <a:latin typeface="Arial" pitchFamily="34" charset="0"/>
              </a:rPr>
              <a:t>--</a:t>
            </a:r>
          </a:p>
          <a:p>
            <a:pPr>
              <a:lnSpc>
                <a:spcPct val="80000"/>
              </a:lnSpc>
            </a:pPr>
            <a:r>
              <a:rPr lang="en-US" sz="900" b="1">
                <a:latin typeface="Arial" pitchFamily="34" charset="0"/>
              </a:rPr>
              <a:t>--</a:t>
            </a:r>
          </a:p>
          <a:p>
            <a:pPr>
              <a:lnSpc>
                <a:spcPct val="80000"/>
              </a:lnSpc>
            </a:pPr>
            <a:r>
              <a:rPr lang="en-US" sz="900" b="1">
                <a:latin typeface="Arial" pitchFamily="34" charset="0"/>
              </a:rPr>
              <a:t>--</a:t>
            </a:r>
          </a:p>
          <a:p>
            <a:pPr>
              <a:lnSpc>
                <a:spcPct val="80000"/>
              </a:lnSpc>
            </a:pPr>
            <a:r>
              <a:rPr lang="en-US" sz="900" b="1">
                <a:latin typeface="Arial" pitchFamily="34" charset="0"/>
              </a:rPr>
              <a:t>--</a:t>
            </a:r>
            <a:endParaRPr lang="en-US">
              <a:latin typeface="Arial" pitchFamily="34" charset="0"/>
            </a:endParaRPr>
          </a:p>
          <a:p>
            <a:pPr>
              <a:lnSpc>
                <a:spcPct val="90000"/>
              </a:lnSpc>
            </a:pPr>
            <a:r>
              <a:rPr lang="en-US">
                <a:latin typeface="Arial" pitchFamily="34" charset="0"/>
              </a:rPr>
              <a:t>PERSONAL COMMITMENTS</a:t>
            </a:r>
          </a:p>
          <a:p>
            <a:pPr>
              <a:lnSpc>
                <a:spcPct val="80000"/>
              </a:lnSpc>
            </a:pPr>
            <a:endParaRPr lang="en-US" sz="700" b="1">
              <a:latin typeface="Arial" pitchFamily="34" charset="0"/>
            </a:endParaRPr>
          </a:p>
          <a:p>
            <a:pPr>
              <a:lnSpc>
                <a:spcPct val="80000"/>
              </a:lnSpc>
            </a:pPr>
            <a:r>
              <a:rPr lang="en-US" sz="700" b="1">
                <a:latin typeface="Arial" pitchFamily="34" charset="0"/>
              </a:rPr>
              <a:t>DISCUSSION QUESTIONS/INSTRUCTIONS:</a:t>
            </a:r>
          </a:p>
          <a:p>
            <a:pPr>
              <a:lnSpc>
                <a:spcPct val="90000"/>
              </a:lnSpc>
            </a:pPr>
            <a:endParaRPr lang="en-US" sz="1400" b="1">
              <a:latin typeface="Arial" pitchFamily="34" charset="0"/>
            </a:endParaRPr>
          </a:p>
          <a:p>
            <a:pPr>
              <a:lnSpc>
                <a:spcPct val="90000"/>
              </a:lnSpc>
            </a:pPr>
            <a:r>
              <a:rPr lang="en-US" sz="1400" b="1">
                <a:latin typeface="Arial" pitchFamily="34" charset="0"/>
              </a:rPr>
              <a:t>		MORE… MORE… MORE… </a:t>
            </a:r>
            <a:endParaRPr lang="en-US" sz="1400">
              <a:latin typeface="Arial" pitchFamily="34" charset="0"/>
            </a:endParaRPr>
          </a:p>
          <a:p>
            <a:pPr>
              <a:lnSpc>
                <a:spcPct val="90000"/>
              </a:lnSpc>
            </a:pPr>
            <a:endParaRPr lang="en-US" sz="1400">
              <a:latin typeface="Arial" pitchFamily="34" charset="0"/>
            </a:endParaRPr>
          </a:p>
          <a:p>
            <a:pPr>
              <a:lnSpc>
                <a:spcPct val="90000"/>
              </a:lnSpc>
            </a:pPr>
            <a:r>
              <a:rPr lang="en-US" sz="1400">
                <a:latin typeface="Arial" pitchFamily="34" charset="0"/>
              </a:rPr>
              <a:t>DO NOT FORGET TO PREPARE AND DISTRIBUTE WRITTEN ‘A-VALUATION’ FORMS EARLY.. WELL BEFORE END OF LAST SESSION… AND COLLECT THEM BEFORE FINAL SESSION IS OVER!!! </a:t>
            </a:r>
            <a:endParaRPr lang="en-US">
              <a:latin typeface="Arial"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6" name="Rectangle 2"/>
          <p:cNvSpPr>
            <a:spLocks noRot="1" noChangeArrowheads="1" noTextEdit="1"/>
          </p:cNvSpPr>
          <p:nvPr>
            <p:ph type="sldImg"/>
          </p:nvPr>
        </p:nvSpPr>
        <p:spPr>
          <a:ln/>
        </p:spPr>
      </p:sp>
      <p:sp>
        <p:nvSpPr>
          <p:cNvPr id="845827" name="Rectangle 3"/>
          <p:cNvSpPr>
            <a:spLocks noGrp="1" noChangeArrowheads="1"/>
          </p:cNvSpPr>
          <p:nvPr>
            <p:ph type="body" idx="1"/>
          </p:nvPr>
        </p:nvSpPr>
        <p:spPr>
          <a:xfrm>
            <a:off x="911225" y="3257550"/>
            <a:ext cx="7294563" cy="3086100"/>
          </a:xfrm>
        </p:spPr>
        <p:txBody>
          <a:bodyPr/>
          <a:lstStyle/>
          <a:p>
            <a:r>
              <a:rPr lang="en-US">
                <a:latin typeface="Arial" pitchFamily="34" charset="0"/>
              </a:rPr>
              <a:t>5:20  pm adjourn							</a:t>
            </a:r>
          </a:p>
          <a:p>
            <a:r>
              <a:rPr lang="en-US">
                <a:latin typeface="Arial" pitchFamily="34" charset="0"/>
              </a:rPr>
              <a:t>Participants were asked to volunteer to serve as reporters for The Morning News for future workshops… summarizing the highlights of today… news format… entertaining…humorous…</a:t>
            </a:r>
          </a:p>
          <a:p>
            <a:r>
              <a:rPr lang="en-US">
                <a:latin typeface="Arial" pitchFamily="34" charset="0"/>
              </a:rPr>
              <a:t>Volunteers were also asked for leading energizers and entertainment – for tea breaks and/or end of the day, or evening fun. </a:t>
            </a:r>
          </a:p>
          <a:p>
            <a:r>
              <a:rPr lang="en-US">
                <a:latin typeface="Arial" pitchFamily="34" charset="0"/>
              </a:rPr>
              <a:t>Resource Material:  “The ‘Do It Now’ Tool Kit of Appreciative Exercises </a:t>
            </a:r>
          </a:p>
          <a:p>
            <a:endParaRPr lang="en-US">
              <a:latin typeface="Arial" pitchFamily="34" charset="0"/>
            </a:endParaRPr>
          </a:p>
          <a:p>
            <a:endParaRPr lang="en-US">
              <a:latin typeface="Arial" pitchFamily="34" charset="0"/>
            </a:endParaRPr>
          </a:p>
          <a:p>
            <a:r>
              <a:rPr lang="en-US">
                <a:latin typeface="Arial" pitchFamily="34" charset="0"/>
              </a:rPr>
              <a:t>See previous slide - “To Do” coming from A-Valuation</a:t>
            </a:r>
          </a:p>
          <a:p>
            <a:r>
              <a:rPr lang="en-US">
                <a:latin typeface="Arial" pitchFamily="34" charset="0"/>
              </a:rPr>
              <a:t>Morning News		 -- Who will report?</a:t>
            </a:r>
          </a:p>
          <a:p>
            <a:r>
              <a:rPr lang="en-US">
                <a:latin typeface="Arial" pitchFamily="34" charset="0"/>
              </a:rPr>
              <a:t>Activities/Energizers --Who will lead?</a:t>
            </a:r>
          </a:p>
          <a:p>
            <a:pPr>
              <a:buFontTx/>
              <a:buChar char="•"/>
            </a:pPr>
            <a:endParaRPr lang="en-US">
              <a:latin typeface="Arial"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02" name="Rectangle 2"/>
          <p:cNvSpPr>
            <a:spLocks noChangeArrowheads="1"/>
          </p:cNvSpPr>
          <p:nvPr>
            <p:ph type="sldImg"/>
          </p:nvPr>
        </p:nvSpPr>
        <p:spPr bwMode="auto">
          <a:xfrm>
            <a:off x="2843213" y="514350"/>
            <a:ext cx="3429000" cy="2571750"/>
          </a:xfrm>
          <a:prstGeom prst="rect">
            <a:avLst/>
          </a:prstGeom>
          <a:solidFill>
            <a:srgbClr val="FFFFFF"/>
          </a:solidFill>
          <a:ln>
            <a:solidFill>
              <a:srgbClr val="000000"/>
            </a:solidFill>
            <a:miter lim="800000"/>
            <a:headEnd/>
            <a:tailEnd/>
          </a:ln>
        </p:spPr>
      </p:sp>
      <p:sp>
        <p:nvSpPr>
          <p:cNvPr id="1177603" name="Rectangle 3"/>
          <p:cNvSpPr>
            <a:spLocks noChangeArrowheads="1"/>
          </p:cNvSpPr>
          <p:nvPr>
            <p:ph type="body" idx="1"/>
          </p:nvPr>
        </p:nvSpPr>
        <p:spPr bwMode="auto">
          <a:xfrm>
            <a:off x="911225" y="3259138"/>
            <a:ext cx="7294563" cy="3084512"/>
          </a:xfrm>
          <a:prstGeom prst="rect">
            <a:avLst/>
          </a:prstGeom>
          <a:solidFill>
            <a:srgbClr val="FFFFFF"/>
          </a:solidFill>
          <a:ln>
            <a:solidFill>
              <a:srgbClr val="000000"/>
            </a:solidFill>
            <a:miter lim="800000"/>
            <a:headEnd/>
            <a:tailEnd/>
          </a:ln>
        </p:spPr>
        <p:txBody>
          <a:bodyPr/>
          <a:lstStyle/>
          <a:p>
            <a:r>
              <a:rPr lang="en-US">
                <a:latin typeface="Arial" pitchFamily="34" charset="0"/>
              </a:rPr>
              <a:t>QUOTABLE QUOTES</a:t>
            </a:r>
          </a:p>
          <a:p>
            <a:r>
              <a:rPr lang="en-US">
                <a:latin typeface="Arial" pitchFamily="34" charset="0"/>
              </a:rPr>
              <a:t>…. CAPTURING THE ESSENCE OF APA</a:t>
            </a:r>
          </a:p>
          <a:p>
            <a:endParaRPr lang="en-US">
              <a:latin typeface="Arial" pitchFamily="34" charset="0"/>
            </a:endParaRPr>
          </a:p>
          <a:p>
            <a:r>
              <a:rPr lang="en-US" b="1">
                <a:latin typeface="Times New Roman" pitchFamily="18" charset="0"/>
              </a:rPr>
              <a:t>“All the knowledge we need is in this room”</a:t>
            </a:r>
          </a:p>
          <a:p>
            <a:r>
              <a:rPr lang="en-US" b="1">
                <a:latin typeface="Times New Roman" pitchFamily="18" charset="0"/>
              </a:rPr>
              <a:t>“Whoever is here are the right people”</a:t>
            </a:r>
          </a:p>
          <a:p>
            <a:r>
              <a:rPr lang="en-US" b="1">
                <a:latin typeface="Times New Roman" pitchFamily="18" charset="0"/>
              </a:rPr>
              <a:t>“Use your own best judgment at all times”</a:t>
            </a:r>
          </a:p>
          <a:p>
            <a:r>
              <a:rPr lang="en-US" b="1">
                <a:latin typeface="Times New Roman" pitchFamily="18" charset="0"/>
              </a:rPr>
              <a:t>“Perfection is the enemy of getting the job done”</a:t>
            </a:r>
          </a:p>
          <a:p>
            <a:r>
              <a:rPr lang="en-US" b="1">
                <a:latin typeface="Times New Roman" pitchFamily="18" charset="0"/>
              </a:rPr>
              <a:t>KISSS-”Keep it short, sweet, simple”</a:t>
            </a:r>
            <a:r>
              <a:rPr lang="en-US">
                <a:latin typeface="Arial" pitchFamily="34" charset="0"/>
              </a:rPr>
              <a:t> </a:t>
            </a:r>
          </a:p>
          <a:p>
            <a:pPr>
              <a:lnSpc>
                <a:spcPct val="90000"/>
              </a:lnSpc>
            </a:pPr>
            <a:r>
              <a:rPr lang="en-US" sz="1000" b="1">
                <a:latin typeface="Times New Roman" pitchFamily="18" charset="0"/>
              </a:rPr>
              <a:t>“Do it Now!”</a:t>
            </a:r>
          </a:p>
          <a:p>
            <a:pPr>
              <a:lnSpc>
                <a:spcPct val="90000"/>
              </a:lnSpc>
            </a:pPr>
            <a:r>
              <a:rPr lang="en-US" sz="1000" b="1">
                <a:latin typeface="Times New Roman" pitchFamily="18" charset="0"/>
              </a:rPr>
              <a:t>“The helping hand strikes again”</a:t>
            </a:r>
          </a:p>
          <a:p>
            <a:pPr>
              <a:lnSpc>
                <a:spcPct val="90000"/>
              </a:lnSpc>
            </a:pPr>
            <a:r>
              <a:rPr lang="en-US" sz="1000" b="1">
                <a:latin typeface="Times New Roman" pitchFamily="18" charset="0"/>
              </a:rPr>
              <a:t>“Don’t punish those who come on time”</a:t>
            </a:r>
          </a:p>
          <a:p>
            <a:pPr>
              <a:lnSpc>
                <a:spcPct val="90000"/>
              </a:lnSpc>
            </a:pPr>
            <a:r>
              <a:rPr lang="en-US" sz="1000" b="1">
                <a:latin typeface="Times New Roman" pitchFamily="18" charset="0"/>
              </a:rPr>
              <a:t>“Find, create: Joy In Work!”</a:t>
            </a:r>
          </a:p>
          <a:p>
            <a:pPr>
              <a:lnSpc>
                <a:spcPct val="90000"/>
              </a:lnSpc>
            </a:pPr>
            <a:r>
              <a:rPr lang="en-US" sz="1000" b="1">
                <a:latin typeface="Times New Roman" pitchFamily="18" charset="0"/>
              </a:rPr>
              <a:t>“Work shrinks to fit the time available”</a:t>
            </a:r>
          </a:p>
          <a:p>
            <a:pPr>
              <a:lnSpc>
                <a:spcPct val="90000"/>
              </a:lnSpc>
            </a:pPr>
            <a:r>
              <a:rPr lang="en-US" sz="1000" b="1">
                <a:latin typeface="Times New Roman" pitchFamily="18" charset="0"/>
              </a:rPr>
              <a:t>“Don’t get it right, get it written”</a:t>
            </a:r>
          </a:p>
          <a:p>
            <a:pPr>
              <a:lnSpc>
                <a:spcPct val="90000"/>
              </a:lnSpc>
            </a:pPr>
            <a:r>
              <a:rPr lang="en-US" sz="1000" b="1">
                <a:latin typeface="Times New Roman" pitchFamily="18" charset="0"/>
              </a:rPr>
              <a:t>“Simple is not easy”</a:t>
            </a:r>
          </a:p>
          <a:p>
            <a:pPr>
              <a:lnSpc>
                <a:spcPct val="90000"/>
              </a:lnSpc>
            </a:pPr>
            <a:endParaRPr lang="en-US">
              <a:latin typeface="Arial" pitchFamily="34" charset="0"/>
            </a:endParaRPr>
          </a:p>
          <a:p>
            <a:r>
              <a:rPr lang="en-US">
                <a:latin typeface="Arial" pitchFamily="34" charset="0"/>
              </a:rPr>
              <a:t>Add more that come along</a:t>
            </a:r>
          </a:p>
          <a:p>
            <a:endParaRPr lang="en-US">
              <a:latin typeface="Arial" pitchFamily="34" charset="0"/>
            </a:endParaRPr>
          </a:p>
          <a:p>
            <a:endParaRPr lang="en-US">
              <a:latin typeface="Arial" pitchFamily="34" charset="0"/>
            </a:endParaRPr>
          </a:p>
          <a:p>
            <a:endParaRPr lang="en-US">
              <a:solidFill>
                <a:srgbClr val="000000"/>
              </a:solidFill>
              <a:latin typeface="Helvetica" pitchFamily="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5186" name="Rectangle 2"/>
          <p:cNvSpPr>
            <a:spLocks noChangeArrowheads="1"/>
          </p:cNvSpPr>
          <p:nvPr>
            <p:ph type="sldImg"/>
          </p:nvPr>
        </p:nvSpPr>
        <p:spPr bwMode="auto">
          <a:xfrm>
            <a:off x="2844800" y="514350"/>
            <a:ext cx="3429000" cy="2571750"/>
          </a:xfrm>
          <a:prstGeom prst="rect">
            <a:avLst/>
          </a:prstGeom>
          <a:solidFill>
            <a:srgbClr val="FFFFFF"/>
          </a:solidFill>
          <a:ln>
            <a:solidFill>
              <a:srgbClr val="000000"/>
            </a:solidFill>
            <a:miter lim="800000"/>
            <a:headEnd/>
            <a:tailEnd/>
          </a:ln>
        </p:spPr>
      </p:sp>
      <p:sp>
        <p:nvSpPr>
          <p:cNvPr id="1245187" name="Rectangle 3"/>
          <p:cNvSpPr>
            <a:spLocks noChangeArrowheads="1"/>
          </p:cNvSpPr>
          <p:nvPr>
            <p:ph type="body" idx="1"/>
          </p:nvPr>
        </p:nvSpPr>
        <p:spPr bwMode="auto">
          <a:xfrm>
            <a:off x="911225" y="3257550"/>
            <a:ext cx="7294563" cy="3086100"/>
          </a:xfrm>
          <a:prstGeom prst="rect">
            <a:avLst/>
          </a:prstGeom>
          <a:solidFill>
            <a:srgbClr val="FFFFFF"/>
          </a:solidFill>
          <a:ln>
            <a:solidFill>
              <a:srgbClr val="000000"/>
            </a:solidFill>
            <a:miter lim="800000"/>
            <a:headEnd/>
            <a:tailEnd/>
          </a:ln>
        </p:spPr>
        <p:txBody>
          <a:bodyPr/>
          <a:lstStyle/>
          <a:p>
            <a:r>
              <a:rPr lang="en-US">
                <a:latin typeface="Arial" pitchFamily="34" charset="0"/>
              </a:rPr>
              <a:t>1:25 pm					</a:t>
            </a:r>
          </a:p>
          <a:p>
            <a:r>
              <a:rPr lang="en-US">
                <a:latin typeface="Arial" pitchFamily="34" charset="0"/>
              </a:rPr>
              <a:t>1 min.</a:t>
            </a:r>
          </a:p>
          <a:p>
            <a:endParaRPr lang="en-US">
              <a:latin typeface="Arial" pitchFamily="34" charset="0"/>
            </a:endParaRPr>
          </a:p>
          <a:p>
            <a:r>
              <a:rPr lang="en-US">
                <a:latin typeface="Arial" pitchFamily="34" charset="0"/>
              </a:rPr>
              <a:t>REVIEW THE ESSENTIAL ELEMENTS OF ‘APA’</a:t>
            </a:r>
          </a:p>
          <a:p>
            <a:r>
              <a:rPr lang="en-US">
                <a:latin typeface="Arial" pitchFamily="34" charset="0"/>
              </a:rPr>
              <a:t>THE BASIC</a:t>
            </a:r>
          </a:p>
          <a:p>
            <a:r>
              <a:rPr lang="en-US">
                <a:latin typeface="Arial" pitchFamily="34" charset="0"/>
              </a:rPr>
              <a:t>	‘3 QUESTIONS’ </a:t>
            </a:r>
          </a:p>
          <a:p>
            <a:r>
              <a:rPr lang="en-US">
                <a:latin typeface="Arial" pitchFamily="34" charset="0"/>
              </a:rPr>
              <a:t>APPLICABLE TO ALL PURPOSES, TO ALL ASPECTS OF COMMUNITY MOBILIZATION AND DEVELOPMENT</a:t>
            </a:r>
          </a:p>
          <a:p>
            <a:endParaRPr lang="en-US">
              <a:latin typeface="Arial" pitchFamily="34" charset="0"/>
            </a:endParaRPr>
          </a:p>
          <a:p>
            <a:r>
              <a:rPr lang="en-US" b="1">
                <a:latin typeface="Arial" pitchFamily="34" charset="0"/>
              </a:rPr>
              <a:t>The ‘Essence’ of APA</a:t>
            </a:r>
            <a:r>
              <a:rPr lang="en-US">
                <a:latin typeface="Arial" pitchFamily="34" charset="0"/>
              </a:rPr>
              <a:t/>
            </a:r>
            <a:br>
              <a:rPr lang="en-US">
                <a:latin typeface="Arial" pitchFamily="34" charset="0"/>
              </a:rPr>
            </a:br>
            <a:r>
              <a:rPr lang="en-US" sz="800" i="1">
                <a:latin typeface="Arial" pitchFamily="34" charset="0"/>
              </a:rPr>
              <a:t>Asking Empowering Questions</a:t>
            </a:r>
            <a:br>
              <a:rPr lang="en-US" sz="800" i="1">
                <a:latin typeface="Arial" pitchFamily="34" charset="0"/>
              </a:rPr>
            </a:br>
            <a:r>
              <a:rPr lang="en-US" sz="800" i="1">
                <a:latin typeface="Arial" pitchFamily="34" charset="0"/>
              </a:rPr>
              <a:t>Finding the answers in the community</a:t>
            </a:r>
            <a:br>
              <a:rPr lang="en-US" sz="800" i="1">
                <a:latin typeface="Arial" pitchFamily="34" charset="0"/>
              </a:rPr>
            </a:br>
            <a:endParaRPr lang="en-US" sz="800" i="1">
              <a:latin typeface="Arial" pitchFamily="34" charset="0"/>
            </a:endParaRPr>
          </a:p>
          <a:p>
            <a:pPr lvl="1"/>
            <a:r>
              <a:rPr lang="en-US" sz="1000" b="1">
                <a:latin typeface="Arial" pitchFamily="34" charset="0"/>
              </a:rPr>
              <a:t>The Three Basic ‘All-Purpose’ Questions of APA:</a:t>
            </a:r>
            <a:endParaRPr lang="en-US">
              <a:latin typeface="Arial" pitchFamily="34" charset="0"/>
            </a:endParaRPr>
          </a:p>
          <a:p>
            <a:pPr lvl="1"/>
            <a:r>
              <a:rPr lang="en-US">
                <a:latin typeface="Arial" pitchFamily="34" charset="0"/>
              </a:rPr>
              <a:t>“What’s the best? </a:t>
            </a:r>
          </a:p>
          <a:p>
            <a:pPr lvl="3"/>
            <a:r>
              <a:rPr lang="en-US">
                <a:latin typeface="Arial" pitchFamily="34" charset="0"/>
              </a:rPr>
              <a:t>What is most successful, empowering?”</a:t>
            </a:r>
          </a:p>
          <a:p>
            <a:pPr lvl="1"/>
            <a:r>
              <a:rPr lang="en-US">
                <a:latin typeface="Arial" pitchFamily="34" charset="0"/>
              </a:rPr>
              <a:t>“What’s “even better” look like?”</a:t>
            </a:r>
          </a:p>
          <a:p>
            <a:pPr lvl="3"/>
            <a:r>
              <a:rPr lang="en-US">
                <a:latin typeface="Arial" pitchFamily="34" charset="0"/>
              </a:rPr>
              <a:t>What are our dreams for our children, grandchildren?</a:t>
            </a:r>
          </a:p>
          <a:p>
            <a:pPr lvl="1"/>
            <a:r>
              <a:rPr lang="en-US">
                <a:latin typeface="Arial" pitchFamily="34" charset="0"/>
              </a:rPr>
              <a:t>“How do we get there together?”</a:t>
            </a:r>
          </a:p>
          <a:p>
            <a:pPr lvl="3"/>
            <a:r>
              <a:rPr lang="en-US">
                <a:latin typeface="Arial" pitchFamily="34" charset="0"/>
              </a:rPr>
              <a:t>What can we do now to get started? </a:t>
            </a:r>
          </a:p>
          <a:p>
            <a:endParaRPr lang="en-US" sz="800" i="1">
              <a:latin typeface="Arial" pitchFamily="34" charset="0"/>
            </a:endParaRPr>
          </a:p>
          <a:p>
            <a:endParaRPr lang="en-US" sz="800" i="1">
              <a:latin typeface="Arial" pitchFamily="34" charset="0"/>
            </a:endParaRPr>
          </a:p>
          <a:p>
            <a:endParaRPr lang="en-US" sz="800" i="1">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Rot="1" noChangeArrowheads="1" noTextEdit="1"/>
          </p:cNvSpPr>
          <p:nvPr>
            <p:ph type="sldImg"/>
          </p:nvPr>
        </p:nvSpPr>
        <p:spPr>
          <a:ln/>
        </p:spPr>
      </p:sp>
      <p:sp>
        <p:nvSpPr>
          <p:cNvPr id="784387" name="Rectangle 3"/>
          <p:cNvSpPr>
            <a:spLocks noGrp="1" noChangeArrowheads="1"/>
          </p:cNvSpPr>
          <p:nvPr>
            <p:ph type="body" idx="1"/>
          </p:nvPr>
        </p:nvSpPr>
        <p:spPr/>
        <p:txBody>
          <a:bodyPr/>
          <a:lstStyle/>
          <a:p>
            <a:r>
              <a:rPr lang="en-US">
                <a:latin typeface="Arial" pitchFamily="34" charset="0"/>
              </a:rPr>
              <a:t>9:35</a:t>
            </a:r>
          </a:p>
          <a:p>
            <a:r>
              <a:rPr lang="en-US">
                <a:latin typeface="Arial" pitchFamily="34" charset="0"/>
              </a:rPr>
              <a:t>5 min.</a:t>
            </a:r>
          </a:p>
          <a:p>
            <a:r>
              <a:rPr lang="en-US">
                <a:latin typeface="Arial" pitchFamily="34" charset="0"/>
              </a:rPr>
              <a:t>QUICK REVIEW OF THE ‘SEVEN ‘Ds’ of APPRECIATIVE PLANNING AND ACTION’</a:t>
            </a:r>
          </a:p>
          <a:p>
            <a:r>
              <a:rPr lang="en-US">
                <a:latin typeface="Arial" pitchFamily="34" charset="0"/>
              </a:rPr>
              <a:t>DO NOT SPEND MUCH TIME ON THESE NOW, THAT CAN COME LATER.</a:t>
            </a:r>
          </a:p>
          <a:p>
            <a:r>
              <a:rPr lang="en-US">
                <a:latin typeface="Arial" pitchFamily="34" charset="0"/>
              </a:rPr>
              <a:t>MOVE ON QUICKLY TO THE</a:t>
            </a:r>
          </a:p>
          <a:p>
            <a:r>
              <a:rPr lang="en-US">
                <a:latin typeface="Arial" pitchFamily="34" charset="0"/>
              </a:rPr>
              <a:t>	SIMPLIFED ‘3Ds’</a:t>
            </a:r>
          </a:p>
          <a:p>
            <a:endParaRPr lang="en-US">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434" name="Rectangle 2"/>
          <p:cNvSpPr>
            <a:spLocks noRot="1" noChangeArrowheads="1" noTextEdit="1"/>
          </p:cNvSpPr>
          <p:nvPr>
            <p:ph type="sldImg"/>
          </p:nvPr>
        </p:nvSpPr>
        <p:spPr>
          <a:ln/>
        </p:spPr>
      </p:sp>
      <p:sp>
        <p:nvSpPr>
          <p:cNvPr id="786435" name="Rectangle 3"/>
          <p:cNvSpPr>
            <a:spLocks noGrp="1" noChangeArrowheads="1"/>
          </p:cNvSpPr>
          <p:nvPr>
            <p:ph type="body" idx="1"/>
          </p:nvPr>
        </p:nvSpPr>
        <p:spPr/>
        <p:txBody>
          <a:bodyPr/>
          <a:lstStyle/>
          <a:p>
            <a:r>
              <a:rPr lang="en-US">
                <a:latin typeface="Arial" pitchFamily="34" charset="0"/>
              </a:rPr>
              <a:t>9:40					</a:t>
            </a:r>
          </a:p>
          <a:p>
            <a:r>
              <a:rPr lang="en-US">
                <a:latin typeface="Arial" pitchFamily="34" charset="0"/>
              </a:rPr>
              <a:t>1 min.</a:t>
            </a:r>
          </a:p>
          <a:p>
            <a:r>
              <a:rPr lang="en-US">
                <a:latin typeface="Arial" pitchFamily="34" charset="0"/>
              </a:rPr>
              <a:t>NOW WE WILL GO THROUGH A VERY QUICK ‘APA’ PROCESS TO TURN PROBLEMS INTO OPPORTUNITIES FOR SUCCESS</a:t>
            </a:r>
          </a:p>
          <a:p>
            <a:r>
              <a:rPr lang="en-US">
                <a:latin typeface="Arial" pitchFamily="34" charset="0"/>
              </a:rPr>
              <a:t>REMIND PARTICIPANTS THAT THIS WILL BE A SHORT, RAPID EXERCISE TO SHOW THE POWER OF APA… IT WILL NOT GO DEEPLY INTO THE PROCESS, BUT INSTEAD WILL DEMONSTRATE HOW THE PROCESS WORKS AND HOW MUCH PROGRESS WE CAN MAKE IN SOLVING A BIG, SERIOUS PROBLEM, USING THE APA METHOD.</a:t>
            </a:r>
          </a:p>
          <a:p>
            <a:r>
              <a:rPr lang="en-US">
                <a:latin typeface="Arial" pitchFamily="34" charset="0"/>
              </a:rPr>
              <a:t>-----------------------</a:t>
            </a:r>
          </a:p>
          <a:p>
            <a:r>
              <a:rPr lang="en-US" sz="800" b="1" i="1">
                <a:latin typeface="Arial" pitchFamily="34" charset="0"/>
              </a:rPr>
              <a:t>Appreciative Planning &amp; Action</a:t>
            </a:r>
            <a:r>
              <a:rPr lang="en-US" sz="800">
                <a:latin typeface="Arial" pitchFamily="34" charset="0"/>
              </a:rPr>
              <a:t/>
            </a:r>
            <a:br>
              <a:rPr lang="en-US" sz="800">
                <a:latin typeface="Arial" pitchFamily="34" charset="0"/>
              </a:rPr>
            </a:br>
            <a:r>
              <a:rPr lang="en-US" sz="900">
                <a:latin typeface="Arial" pitchFamily="34" charset="0"/>
              </a:rPr>
              <a:t>“</a:t>
            </a:r>
            <a:r>
              <a:rPr lang="en-US" sz="900" b="1">
                <a:latin typeface="Arial" pitchFamily="34" charset="0"/>
              </a:rPr>
              <a:t>Problem to Opportunity</a:t>
            </a:r>
            <a:r>
              <a:rPr lang="en-US" sz="900">
                <a:latin typeface="Arial" pitchFamily="34" charset="0"/>
              </a:rPr>
              <a:t>”</a:t>
            </a:r>
            <a:r>
              <a:rPr lang="en-US" b="1">
                <a:latin typeface="Arial" pitchFamily="34" charset="0"/>
              </a:rPr>
              <a:t> </a:t>
            </a:r>
          </a:p>
          <a:p>
            <a:r>
              <a:rPr lang="en-US" b="1">
                <a:latin typeface="Arial" pitchFamily="34" charset="0"/>
              </a:rPr>
              <a:t>An exercise in the appreciative approach to problem solving</a:t>
            </a:r>
          </a:p>
          <a:p>
            <a:pPr lvl="1"/>
            <a:endParaRPr lang="en-US" b="1">
              <a:latin typeface="Arial" pitchFamily="34" charset="0"/>
            </a:endParaRPr>
          </a:p>
          <a:p>
            <a:pPr lvl="1"/>
            <a:r>
              <a:rPr lang="en-US" b="1">
                <a:latin typeface="Arial" pitchFamily="34" charset="0"/>
              </a:rPr>
              <a:t>Problems are either:</a:t>
            </a:r>
          </a:p>
          <a:p>
            <a:pPr lvl="2"/>
            <a:r>
              <a:rPr lang="en-US" b="1">
                <a:latin typeface="Arial" pitchFamily="34" charset="0"/>
              </a:rPr>
              <a:t>Things that discourage us and drag us down…   or</a:t>
            </a:r>
          </a:p>
          <a:p>
            <a:pPr lvl="2"/>
            <a:r>
              <a:rPr lang="en-US" b="1">
                <a:latin typeface="Arial" pitchFamily="34" charset="0"/>
              </a:rPr>
              <a:t>Opportunities for achieving great things…</a:t>
            </a:r>
          </a:p>
          <a:p>
            <a:pPr lvl="3"/>
            <a:r>
              <a:rPr lang="en-US" sz="1800" b="1">
                <a:latin typeface="Arial" pitchFamily="34" charset="0"/>
              </a:rPr>
              <a:t>It’s our choice….!</a:t>
            </a:r>
          </a:p>
          <a:p>
            <a:pPr lvl="1"/>
            <a:endParaRPr lang="en-US" b="1">
              <a:latin typeface="Arial" pitchFamily="34" charset="0"/>
            </a:endParaRPr>
          </a:p>
          <a:p>
            <a:pPr lvl="1"/>
            <a:r>
              <a:rPr lang="en-US" b="1">
                <a:latin typeface="Arial" pitchFamily="34" charset="0"/>
              </a:rPr>
              <a:t>Now, choose the </a:t>
            </a:r>
            <a:r>
              <a:rPr lang="en-US" b="1" i="1">
                <a:latin typeface="Arial" pitchFamily="34" charset="0"/>
              </a:rPr>
              <a:t>worst</a:t>
            </a:r>
            <a:r>
              <a:rPr lang="en-US" b="1">
                <a:latin typeface="Arial" pitchFamily="34" charset="0"/>
              </a:rPr>
              <a:t> problem you can think of !!</a:t>
            </a:r>
          </a:p>
          <a:p>
            <a:pPr lvl="2"/>
            <a:r>
              <a:rPr lang="en-US" b="1">
                <a:latin typeface="Arial" pitchFamily="34" charset="0"/>
              </a:rPr>
              <a:t>Let’s see if we can turn it into an opportunity in just an hour or two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82" name="Rectangle 2"/>
          <p:cNvSpPr>
            <a:spLocks noRot="1" noChangeArrowheads="1" noTextEdit="1"/>
          </p:cNvSpPr>
          <p:nvPr>
            <p:ph type="sldImg"/>
          </p:nvPr>
        </p:nvSpPr>
        <p:spPr>
          <a:ln/>
        </p:spPr>
      </p:sp>
      <p:sp>
        <p:nvSpPr>
          <p:cNvPr id="788483" name="Rectangle 3"/>
          <p:cNvSpPr>
            <a:spLocks noGrp="1" noChangeArrowheads="1"/>
          </p:cNvSpPr>
          <p:nvPr>
            <p:ph type="body" idx="1"/>
          </p:nvPr>
        </p:nvSpPr>
        <p:spPr>
          <a:xfrm>
            <a:off x="911225" y="3257550"/>
            <a:ext cx="7294563" cy="3086100"/>
          </a:xfrm>
        </p:spPr>
        <p:txBody>
          <a:bodyPr/>
          <a:lstStyle/>
          <a:p>
            <a:r>
              <a:rPr lang="en-US">
                <a:latin typeface="Arial" pitchFamily="34" charset="0"/>
              </a:rPr>
              <a:t>9:45 am					</a:t>
            </a:r>
          </a:p>
          <a:p>
            <a:r>
              <a:rPr lang="en-US">
                <a:latin typeface="Arial" pitchFamily="34" charset="0"/>
              </a:rPr>
              <a:t>5 min.</a:t>
            </a:r>
          </a:p>
          <a:p>
            <a:endParaRPr lang="en-US">
              <a:latin typeface="Arial" pitchFamily="34" charset="0"/>
            </a:endParaRPr>
          </a:p>
          <a:p>
            <a:r>
              <a:rPr lang="en-US">
                <a:latin typeface="Arial" pitchFamily="34" charset="0"/>
              </a:rPr>
              <a:t>DISCUSSION QUESTIONS:</a:t>
            </a:r>
          </a:p>
          <a:p>
            <a:pPr lvl="1">
              <a:buFontTx/>
              <a:buChar char="•"/>
            </a:pPr>
            <a:r>
              <a:rPr lang="en-US">
                <a:latin typeface="Arial" pitchFamily="34" charset="0"/>
              </a:rPr>
              <a:t>ENCOURAGE THE PARTICIPANTS TO BRAINSTORM QUICKLY TO IDENTIFY SOME OF THE WORST PROBLEMS THEY CAN THINK OF… PROBLEMS THEY MIGHT THINK TOO DIFFICULT TO SOLVE</a:t>
            </a:r>
          </a:p>
          <a:p>
            <a:pPr lvl="1">
              <a:buFontTx/>
              <a:buChar char="•"/>
            </a:pPr>
            <a:r>
              <a:rPr lang="en-US">
                <a:latin typeface="Arial" pitchFamily="34" charset="0"/>
              </a:rPr>
              <a:t>GET AS MANY IDEAS OF WORST PROBLEMS AS YOU CAN FROM PARTICIPANTS.</a:t>
            </a:r>
          </a:p>
          <a:p>
            <a:pPr lvl="1">
              <a:buFontTx/>
              <a:buChar char="•"/>
            </a:pPr>
            <a:r>
              <a:rPr lang="en-US">
                <a:latin typeface="Arial" pitchFamily="34" charset="0"/>
              </a:rPr>
              <a:t>THEN SEEK CONSENSUS ON THE VERY WORST PROBLEM OF ALL.. PERHAPS A ‘WORST PROBLEM’ THAT COMBINES ELEMENTS OF SEVERAL BAD PROBLEMS</a:t>
            </a:r>
          </a:p>
          <a:p>
            <a:endParaRPr lang="en-US">
              <a:latin typeface="Arial" pitchFamily="34" charset="0"/>
            </a:endParaRPr>
          </a:p>
          <a:p>
            <a:endParaRPr lang="en-US">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530" name="Rectangle 2"/>
          <p:cNvSpPr>
            <a:spLocks noRot="1" noChangeArrowheads="1" noTextEdit="1"/>
          </p:cNvSpPr>
          <p:nvPr>
            <p:ph type="sldImg"/>
          </p:nvPr>
        </p:nvSpPr>
        <p:spPr>
          <a:ln/>
        </p:spPr>
      </p:sp>
      <p:sp>
        <p:nvSpPr>
          <p:cNvPr id="790531" name="Rectangle 3"/>
          <p:cNvSpPr>
            <a:spLocks noGrp="1" noChangeArrowheads="1"/>
          </p:cNvSpPr>
          <p:nvPr>
            <p:ph type="body" idx="1"/>
          </p:nvPr>
        </p:nvSpPr>
        <p:spPr>
          <a:xfrm>
            <a:off x="911225" y="3257550"/>
            <a:ext cx="7294563" cy="3086100"/>
          </a:xfrm>
        </p:spPr>
        <p:txBody>
          <a:bodyPr/>
          <a:lstStyle/>
          <a:p>
            <a:r>
              <a:rPr lang="en-US">
                <a:latin typeface="Arial" pitchFamily="34" charset="0"/>
              </a:rPr>
              <a:t>9:50	</a:t>
            </a:r>
          </a:p>
          <a:p>
            <a:r>
              <a:rPr lang="en-US">
                <a:latin typeface="Arial" pitchFamily="34" charset="0"/>
              </a:rPr>
              <a:t>10 min					</a:t>
            </a:r>
          </a:p>
          <a:p>
            <a:endParaRPr lang="en-US">
              <a:latin typeface="Arial" pitchFamily="34" charset="0"/>
            </a:endParaRPr>
          </a:p>
          <a:p>
            <a:r>
              <a:rPr lang="en-US">
                <a:latin typeface="Arial" pitchFamily="34" charset="0"/>
              </a:rPr>
              <a:t>DISCUSSION QUESTIONS:</a:t>
            </a:r>
          </a:p>
          <a:p>
            <a:pPr lvl="1">
              <a:buFontTx/>
              <a:buChar char="•"/>
            </a:pPr>
            <a:r>
              <a:rPr lang="en-US">
                <a:latin typeface="Arial" pitchFamily="34" charset="0"/>
              </a:rPr>
              <a:t>PARTICIPANTS REVIEW SOME EXAMPLES OF SERIOUS PROBLEMS.</a:t>
            </a:r>
          </a:p>
          <a:p>
            <a:pPr lvl="1">
              <a:buFontTx/>
              <a:buChar char="•"/>
            </a:pPr>
            <a:r>
              <a:rPr lang="en-US">
                <a:latin typeface="Arial" pitchFamily="34" charset="0"/>
              </a:rPr>
              <a:t>THEN THEY LOOK AT THE ‘POSITIVE OPPOSITE’ OF EACH OF THESE WORST PROBLEMS</a:t>
            </a:r>
          </a:p>
          <a:p>
            <a:pPr lvl="1">
              <a:buFontTx/>
              <a:buChar char="•"/>
            </a:pPr>
            <a:r>
              <a:rPr lang="en-US">
                <a:latin typeface="Arial" pitchFamily="34" charset="0"/>
              </a:rPr>
              <a:t>PARTICIPANTS OR TRAINER WRITES THEIR CONSENSUS CHOICE OF THE WORST PROBLEM THEY CAN THINK OF… </a:t>
            </a:r>
          </a:p>
          <a:p>
            <a:endParaRPr lang="en-US">
              <a:latin typeface="Arial" pitchFamily="34" charset="0"/>
            </a:endParaRPr>
          </a:p>
          <a:p>
            <a:r>
              <a:rPr lang="en-US">
                <a:latin typeface="Arial" pitchFamily="34" charset="0"/>
              </a:rPr>
              <a:t>-----------------</a:t>
            </a:r>
          </a:p>
          <a:p>
            <a:r>
              <a:rPr lang="en-US" sz="1000" i="1">
                <a:latin typeface="Arial" pitchFamily="34" charset="0"/>
              </a:rPr>
              <a:t>Problem to Opportunity</a:t>
            </a:r>
            <a:r>
              <a:rPr lang="en-US" sz="1000">
                <a:latin typeface="Arial" pitchFamily="34" charset="0"/>
              </a:rPr>
              <a:t/>
            </a:r>
            <a:br>
              <a:rPr lang="en-US" sz="1000">
                <a:latin typeface="Arial" pitchFamily="34" charset="0"/>
              </a:rPr>
            </a:br>
            <a:r>
              <a:rPr lang="en-US" sz="1000">
                <a:latin typeface="Arial" pitchFamily="34" charset="0"/>
              </a:rPr>
              <a:t> </a:t>
            </a:r>
            <a:r>
              <a:rPr lang="en-US" sz="800" b="1">
                <a:latin typeface="Arial" pitchFamily="34" charset="0"/>
              </a:rPr>
              <a:t>The ‘positive opposite’ of the ‘worst problem’</a:t>
            </a:r>
          </a:p>
          <a:p>
            <a:r>
              <a:rPr lang="en-US" b="1" i="1">
                <a:latin typeface="Arial" pitchFamily="34" charset="0"/>
              </a:rPr>
              <a:t>EXAMPLES</a:t>
            </a:r>
          </a:p>
          <a:p>
            <a:r>
              <a:rPr lang="en-US">
                <a:latin typeface="Arial" pitchFamily="34" charset="0"/>
              </a:rPr>
              <a:t>:   </a:t>
            </a:r>
            <a:r>
              <a:rPr lang="en-US" b="1" i="1">
                <a:latin typeface="Arial" pitchFamily="34" charset="0"/>
              </a:rPr>
              <a:t>Problem				Opportunities (Positive Opposite of Problems)</a:t>
            </a:r>
            <a:endParaRPr lang="en-US" b="1">
              <a:latin typeface="Arial" pitchFamily="34" charset="0"/>
            </a:endParaRPr>
          </a:p>
          <a:p>
            <a:pPr lvl="1">
              <a:buFontTx/>
              <a:buChar char="•"/>
            </a:pPr>
            <a:r>
              <a:rPr lang="en-US">
                <a:latin typeface="Arial" pitchFamily="34" charset="0"/>
              </a:rPr>
              <a:t>War							-  Peace</a:t>
            </a:r>
          </a:p>
          <a:p>
            <a:pPr lvl="1">
              <a:buFontTx/>
              <a:buChar char="•"/>
            </a:pPr>
            <a:r>
              <a:rPr lang="en-US">
                <a:latin typeface="Arial" pitchFamily="34" charset="0"/>
              </a:rPr>
              <a:t>Death, destruction				- Life, Creation</a:t>
            </a:r>
          </a:p>
          <a:p>
            <a:pPr lvl="1">
              <a:buFontTx/>
              <a:buChar char="•"/>
            </a:pPr>
            <a:r>
              <a:rPr lang="en-US">
                <a:latin typeface="Arial" pitchFamily="34" charset="0"/>
              </a:rPr>
              <a:t>Conflict, violence				- Harmony, caring</a:t>
            </a:r>
          </a:p>
          <a:p>
            <a:pPr lvl="1">
              <a:buFontTx/>
              <a:buChar char="•"/>
            </a:pPr>
            <a:r>
              <a:rPr lang="en-US">
                <a:latin typeface="Arial" pitchFamily="34" charset="0"/>
              </a:rPr>
              <a:t>HIV/AIDS						- Healthy, safe sex</a:t>
            </a:r>
          </a:p>
          <a:p>
            <a:pPr lvl="1">
              <a:buFontTx/>
              <a:buChar char="•"/>
            </a:pPr>
            <a:r>
              <a:rPr lang="en-US">
                <a:latin typeface="Arial" pitchFamily="34" charset="0"/>
              </a:rPr>
              <a:t>Back-biting						- Teamwork</a:t>
            </a:r>
          </a:p>
          <a:p>
            <a:pPr lvl="1">
              <a:buFontTx/>
              <a:buChar char="•"/>
            </a:pPr>
            <a:r>
              <a:rPr lang="en-US">
                <a:latin typeface="Arial" pitchFamily="34" charset="0"/>
              </a:rPr>
              <a:t>Illiteracy						- Literacy</a:t>
            </a:r>
          </a:p>
          <a:p>
            <a:pPr lvl="1">
              <a:buFontTx/>
              <a:buChar char="•"/>
            </a:pPr>
            <a:r>
              <a:rPr lang="en-US">
                <a:latin typeface="Arial" pitchFamily="34" charset="0"/>
              </a:rPr>
              <a:t>Vulnerable groups suffering		- Vulnerables are empowered</a:t>
            </a:r>
          </a:p>
          <a:p>
            <a:pPr lvl="1">
              <a:buFontTx/>
              <a:buChar char="•"/>
            </a:pPr>
            <a:r>
              <a:rPr lang="en-US">
                <a:latin typeface="Arial" pitchFamily="34" charset="0"/>
              </a:rPr>
              <a:t>Inequality, discrimination			- Equality, inclusiveness</a:t>
            </a:r>
          </a:p>
          <a:p>
            <a:pPr lvl="1">
              <a:buFontTx/>
              <a:buChar char="•"/>
            </a:pPr>
            <a:r>
              <a:rPr lang="en-US">
                <a:latin typeface="Arial" pitchFamily="34" charset="0"/>
              </a:rPr>
              <a:t>Greed &amp; corruption				- Generosity, &amp; honesty, integrity</a:t>
            </a:r>
          </a:p>
          <a:p>
            <a:pPr lvl="1">
              <a:buFontTx/>
              <a:buChar char="•"/>
            </a:pPr>
            <a:r>
              <a:rPr lang="en-US">
                <a:latin typeface="Arial" pitchFamily="34" charset="0"/>
              </a:rPr>
              <a:t>Disrespect						- Respect, consideration</a:t>
            </a:r>
          </a:p>
          <a:p>
            <a:pPr lvl="1">
              <a:buFontTx/>
              <a:buChar char="•"/>
            </a:pPr>
            <a:r>
              <a:rPr lang="en-US">
                <a:latin typeface="Arial" pitchFamily="34" charset="0"/>
              </a:rPr>
              <a:t>Girl/Child Early marriage			 -GirlChild allowed to grow and mature before marriage</a:t>
            </a:r>
          </a:p>
          <a:p>
            <a:pPr lvl="1">
              <a:buFontTx/>
              <a:buChar char="•"/>
            </a:pPr>
            <a:r>
              <a:rPr lang="en-US">
                <a:latin typeface="Arial" pitchFamily="34" charset="0"/>
              </a:rPr>
              <a:t>Gender inequity in access to resources - Gender equity in access to resources </a:t>
            </a:r>
          </a:p>
          <a:p>
            <a:pPr lvl="1">
              <a:buFontTx/>
              <a:buChar char="•"/>
            </a:pPr>
            <a:r>
              <a:rPr lang="en-US">
                <a:latin typeface="Arial" pitchFamily="34" charset="0"/>
              </a:rPr>
              <a:t>Power, decision-making concentrated in few hands	- Power, decision-making is shared among all stakeholders</a:t>
            </a:r>
          </a:p>
          <a:p>
            <a:pPr lvl="2"/>
            <a:endParaRPr lang="en-US">
              <a:latin typeface="Arial" pitchFamily="34" charset="0"/>
            </a:endParaRPr>
          </a:p>
          <a:p>
            <a:endParaRPr lang="en-US">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057400"/>
            <a:ext cx="3619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305300" y="2057400"/>
            <a:ext cx="36195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305300" y="4152900"/>
            <a:ext cx="36195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a:xfrm>
            <a:off x="7239000" y="6553200"/>
            <a:ext cx="1752600" cy="171450"/>
          </a:xfrm>
        </p:spPr>
        <p:txBody>
          <a:bodyPr/>
          <a:lstStyle>
            <a:lvl1pPr>
              <a:defRPr/>
            </a:lvl1pPr>
          </a:lstStyle>
          <a:p>
            <a:r>
              <a:rPr lang="en-US"/>
              <a:t>© Malcolm J. Odell, Jr.</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057400"/>
            <a:ext cx="3619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05300" y="2057400"/>
            <a:ext cx="3619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7239000" y="6553200"/>
            <a:ext cx="1752600" cy="171450"/>
          </a:xfrm>
        </p:spPr>
        <p:txBody>
          <a:bodyPr/>
          <a:lstStyle>
            <a:lvl1pPr>
              <a:defRPr/>
            </a:lvl1pPr>
          </a:lstStyle>
          <a:p>
            <a:r>
              <a:rPr lang="en-US"/>
              <a:t>© Malcolm J. Odell, Jr.</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057400"/>
            <a:ext cx="3619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305300" y="2057400"/>
            <a:ext cx="3619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7239000" y="6553200"/>
            <a:ext cx="1752600" cy="171450"/>
          </a:xfrm>
        </p:spPr>
        <p:txBody>
          <a:bodyPr/>
          <a:lstStyle>
            <a:lvl1pPr>
              <a:defRPr/>
            </a:lvl1pPr>
          </a:lstStyle>
          <a:p>
            <a:r>
              <a:rPr lang="en-US"/>
              <a:t>© Malcolm J. Odell, Jr.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057400"/>
            <a:ext cx="3619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05300" y="2057400"/>
            <a:ext cx="3619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 Malcolm J. Odell, Jr.</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bwMode="auto">
          <a:xfrm>
            <a:off x="457200" y="9144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291" name="Rectangle 3"/>
          <p:cNvSpPr>
            <a:spLocks noGrp="1" noChangeArrowheads="1"/>
          </p:cNvSpPr>
          <p:nvPr>
            <p:ph type="body" idx="1"/>
          </p:nvPr>
        </p:nvSpPr>
        <p:spPr bwMode="auto">
          <a:xfrm>
            <a:off x="533400" y="2057400"/>
            <a:ext cx="73914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293" name="Rectangle 5"/>
          <p:cNvSpPr>
            <a:spLocks noGrp="1" noChangeArrowheads="1"/>
          </p:cNvSpPr>
          <p:nvPr>
            <p:ph type="ftr" sz="quarter" idx="3"/>
          </p:nvPr>
        </p:nvSpPr>
        <p:spPr bwMode="auto">
          <a:xfrm>
            <a:off x="7239000" y="6553200"/>
            <a:ext cx="1752600" cy="1714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900" b="1">
                <a:latin typeface="+mn-lt"/>
              </a:defRPr>
            </a:lvl1pPr>
          </a:lstStyle>
          <a:p>
            <a:r>
              <a:rPr lang="en-US"/>
              <a:t>© Malcolm J. Odell, Jr.</a:t>
            </a:r>
          </a:p>
        </p:txBody>
      </p:sp>
      <p:sp>
        <p:nvSpPr>
          <p:cNvPr id="140297" name="Rectangle 9"/>
          <p:cNvSpPr>
            <a:spLocks noChangeArrowheads="1"/>
          </p:cNvSpPr>
          <p:nvPr/>
        </p:nvSpPr>
        <p:spPr bwMode="auto">
          <a:xfrm>
            <a:off x="228600" y="228600"/>
            <a:ext cx="1524000" cy="685800"/>
          </a:xfrm>
          <a:prstGeom prst="rect">
            <a:avLst/>
          </a:prstGeom>
          <a:noFill/>
          <a:ln w="9525">
            <a:noFill/>
            <a:miter lim="800000"/>
            <a:headEnd/>
            <a:tailEnd/>
          </a:ln>
          <a:effectLst/>
        </p:spPr>
        <p:txBody>
          <a:bodyPr/>
          <a:lstStyle/>
          <a:p>
            <a:pPr algn="ctr"/>
            <a:endParaRPr lang="en-US" sz="4000" i="0">
              <a:latin typeface="Arial" charset="0"/>
            </a:endParaRPr>
          </a:p>
        </p:txBody>
      </p:sp>
      <p:sp>
        <p:nvSpPr>
          <p:cNvPr id="140303" name="Rectangle 15"/>
          <p:cNvSpPr>
            <a:spLocks noChangeArrowheads="1"/>
          </p:cNvSpPr>
          <p:nvPr userDrawn="1"/>
        </p:nvSpPr>
        <p:spPr bwMode="auto">
          <a:xfrm>
            <a:off x="563563" y="5915025"/>
            <a:ext cx="184150" cy="762000"/>
          </a:xfrm>
          <a:prstGeom prst="rect">
            <a:avLst/>
          </a:prstGeom>
          <a:noFill/>
          <a:ln w="9525">
            <a:noFill/>
            <a:miter lim="800000"/>
            <a:headEnd/>
            <a:tailEnd/>
          </a:ln>
          <a:effectLst/>
        </p:spPr>
        <p:txBody>
          <a:bodyPr wrap="none">
            <a:spAutoFit/>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notesSlide" Target="../notesSlides/notesSlide44.xml"/><Relationship Id="rId1" Type="http://schemas.openxmlformats.org/officeDocument/2006/relationships/slideLayout" Target="../slideLayouts/slideLayout12.xml"/><Relationship Id="rId5" Type="http://schemas.openxmlformats.org/officeDocument/2006/relationships/image" Target="../media/image26.jpeg"/><Relationship Id="rId4" Type="http://schemas.openxmlformats.org/officeDocument/2006/relationships/image" Target="../media/image25.wmf"/></Relationships>
</file>

<file path=ppt/slides/_rels/slide45.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5"/>
          <p:cNvSpPr>
            <a:spLocks noGrp="1"/>
          </p:cNvSpPr>
          <p:nvPr>
            <p:ph type="ftr" sz="quarter" idx="10"/>
          </p:nvPr>
        </p:nvSpPr>
        <p:spPr/>
        <p:txBody>
          <a:bodyPr/>
          <a:lstStyle/>
          <a:p>
            <a:r>
              <a:rPr lang="en-US"/>
              <a:t>© Malcolm J. Odell, Jr.</a:t>
            </a:r>
          </a:p>
        </p:txBody>
      </p:sp>
      <p:sp>
        <p:nvSpPr>
          <p:cNvPr id="3074" name="Rectangle 2"/>
          <p:cNvSpPr>
            <a:spLocks noChangeArrowheads="1"/>
          </p:cNvSpPr>
          <p:nvPr>
            <p:ph type="title"/>
          </p:nvPr>
        </p:nvSpPr>
        <p:spPr>
          <a:xfrm>
            <a:off x="304800" y="381000"/>
            <a:ext cx="8458200" cy="1447800"/>
          </a:xfrm>
        </p:spPr>
        <p:txBody>
          <a:bodyPr/>
          <a:lstStyle/>
          <a:p>
            <a:pPr>
              <a:lnSpc>
                <a:spcPct val="75000"/>
              </a:lnSpc>
            </a:pPr>
            <a:r>
              <a:rPr lang="en-US" b="1" i="1">
                <a:solidFill>
                  <a:schemeClr val="accent2"/>
                </a:solidFill>
                <a:latin typeface="Arial Black" pitchFamily="34" charset="0"/>
              </a:rPr>
              <a:t>The Basics of </a:t>
            </a:r>
            <a:br>
              <a:rPr lang="en-US" b="1" i="1">
                <a:solidFill>
                  <a:schemeClr val="accent2"/>
                </a:solidFill>
                <a:latin typeface="Arial Black" pitchFamily="34" charset="0"/>
              </a:rPr>
            </a:br>
            <a:r>
              <a:rPr lang="en-US" b="1" i="1">
                <a:solidFill>
                  <a:schemeClr val="accent2"/>
                </a:solidFill>
                <a:latin typeface="Arial Black" pitchFamily="34" charset="0"/>
              </a:rPr>
              <a:t>Appreciative Planning &amp; Action (APA)</a:t>
            </a:r>
            <a:r>
              <a:rPr lang="en-US" b="1">
                <a:latin typeface="Arial" pitchFamily="34" charset="0"/>
              </a:rPr>
              <a:t>  </a:t>
            </a:r>
            <a:endParaRPr lang="en-US" sz="4000" b="1" i="1">
              <a:latin typeface="Arial" pitchFamily="34" charset="0"/>
            </a:endParaRPr>
          </a:p>
        </p:txBody>
      </p:sp>
      <p:sp>
        <p:nvSpPr>
          <p:cNvPr id="3075" name="Rectangle 3"/>
          <p:cNvSpPr>
            <a:spLocks noGrp="1" noChangeArrowheads="1"/>
          </p:cNvSpPr>
          <p:nvPr>
            <p:ph type="body" sz="half" idx="1"/>
          </p:nvPr>
        </p:nvSpPr>
        <p:spPr>
          <a:xfrm>
            <a:off x="381000" y="2057400"/>
            <a:ext cx="3429000" cy="4724400"/>
          </a:xfrm>
        </p:spPr>
        <p:txBody>
          <a:bodyPr/>
          <a:lstStyle/>
          <a:p>
            <a:pPr marL="0" indent="0" algn="ctr">
              <a:lnSpc>
                <a:spcPct val="90000"/>
              </a:lnSpc>
              <a:buFontTx/>
              <a:buNone/>
            </a:pPr>
            <a:r>
              <a:rPr lang="en-US" sz="2800" b="1">
                <a:latin typeface="Arial" pitchFamily="34" charset="0"/>
              </a:rPr>
              <a:t>Shifting the Development Paradigm for Sustainable  Community &amp; Women’s Empowerment</a:t>
            </a:r>
          </a:p>
          <a:p>
            <a:pPr marL="0" indent="0" algn="ctr">
              <a:lnSpc>
                <a:spcPct val="90000"/>
              </a:lnSpc>
              <a:buFontTx/>
              <a:buNone/>
            </a:pPr>
            <a:endParaRPr lang="en-US" sz="1800" b="1">
              <a:latin typeface="Arial" pitchFamily="34" charset="0"/>
            </a:endParaRPr>
          </a:p>
          <a:p>
            <a:pPr marL="0" indent="0" algn="ctr">
              <a:lnSpc>
                <a:spcPct val="90000"/>
              </a:lnSpc>
              <a:buFontTx/>
              <a:buNone/>
            </a:pPr>
            <a:r>
              <a:rPr lang="en-US" sz="1800" b="1">
                <a:latin typeface="Arial" pitchFamily="34" charset="0"/>
              </a:rPr>
              <a:t>Malcolm &amp; Marcia Odell</a:t>
            </a:r>
          </a:p>
          <a:p>
            <a:pPr marL="0" indent="0" algn="ctr">
              <a:lnSpc>
                <a:spcPct val="90000"/>
              </a:lnSpc>
              <a:buFontTx/>
              <a:buNone/>
            </a:pPr>
            <a:r>
              <a:rPr lang="en-US" sz="1800" b="1">
                <a:latin typeface="Arial" pitchFamily="34" charset="0"/>
              </a:rPr>
              <a:t>2009 World Appreciative Inquiry Conference</a:t>
            </a:r>
          </a:p>
          <a:p>
            <a:pPr marL="0" indent="0" algn="ctr">
              <a:lnSpc>
                <a:spcPct val="90000"/>
              </a:lnSpc>
              <a:buFontTx/>
              <a:buNone/>
            </a:pPr>
            <a:r>
              <a:rPr lang="en-US" sz="1800" b="1">
                <a:latin typeface="Arial" pitchFamily="34" charset="0"/>
              </a:rPr>
              <a:t>Kathmandu, Nepal</a:t>
            </a:r>
          </a:p>
          <a:p>
            <a:pPr marL="0" indent="0" algn="ctr">
              <a:lnSpc>
                <a:spcPct val="90000"/>
              </a:lnSpc>
              <a:buFontTx/>
              <a:buNone/>
            </a:pPr>
            <a:r>
              <a:rPr lang="en-US" sz="1800" b="1">
                <a:latin typeface="Arial" pitchFamily="34" charset="0"/>
              </a:rPr>
              <a:t>November 2009</a:t>
            </a:r>
            <a:endParaRPr lang="en-US" sz="900" b="1" i="1">
              <a:latin typeface="Arial" pitchFamily="34" charset="0"/>
            </a:endParaRPr>
          </a:p>
          <a:p>
            <a:pPr marL="0" indent="0">
              <a:lnSpc>
                <a:spcPct val="90000"/>
              </a:lnSpc>
              <a:buFontTx/>
              <a:buNone/>
            </a:pPr>
            <a:endParaRPr lang="en-US" sz="900" b="1" i="1">
              <a:latin typeface="Arial" pitchFamily="34" charset="0"/>
            </a:endParaRPr>
          </a:p>
        </p:txBody>
      </p:sp>
      <p:sp>
        <p:nvSpPr>
          <p:cNvPr id="3087" name="Text Box 15"/>
          <p:cNvSpPr txBox="1">
            <a:spLocks noChangeArrowheads="1"/>
          </p:cNvSpPr>
          <p:nvPr/>
        </p:nvSpPr>
        <p:spPr bwMode="auto">
          <a:xfrm>
            <a:off x="3886200" y="5943600"/>
            <a:ext cx="3581400" cy="762000"/>
          </a:xfrm>
          <a:prstGeom prst="rect">
            <a:avLst/>
          </a:prstGeom>
          <a:noFill/>
          <a:ln w="9525">
            <a:noFill/>
            <a:miter lim="800000"/>
            <a:headEnd/>
            <a:tailEnd/>
          </a:ln>
          <a:effectLst/>
        </p:spPr>
        <p:txBody>
          <a:bodyPr>
            <a:spAutoFit/>
          </a:bodyPr>
          <a:lstStyle/>
          <a:p>
            <a:pPr>
              <a:spcBef>
                <a:spcPct val="50000"/>
              </a:spcBef>
            </a:pPr>
            <a:endParaRPr lang="en-US" b="1"/>
          </a:p>
        </p:txBody>
      </p:sp>
      <p:sp>
        <p:nvSpPr>
          <p:cNvPr id="3091" name="Rectangle 19"/>
          <p:cNvSpPr>
            <a:spLocks noChangeArrowheads="1"/>
          </p:cNvSpPr>
          <p:nvPr/>
        </p:nvSpPr>
        <p:spPr bwMode="auto">
          <a:xfrm>
            <a:off x="322263" y="-144463"/>
            <a:ext cx="184150" cy="762001"/>
          </a:xfrm>
          <a:prstGeom prst="rect">
            <a:avLst/>
          </a:prstGeom>
          <a:noFill/>
          <a:ln w="9525">
            <a:noFill/>
            <a:miter lim="800000"/>
            <a:headEnd/>
            <a:tailEnd/>
          </a:ln>
          <a:effectLst/>
        </p:spPr>
        <p:txBody>
          <a:bodyPr wrap="none">
            <a:spAutoFit/>
          </a:bodyPr>
          <a:lstStyle/>
          <a:p>
            <a:endParaRPr lang="en-US" b="1"/>
          </a:p>
        </p:txBody>
      </p:sp>
      <p:sp>
        <p:nvSpPr>
          <p:cNvPr id="3095" name="Rectangle 23"/>
          <p:cNvSpPr>
            <a:spLocks noChangeArrowheads="1"/>
          </p:cNvSpPr>
          <p:nvPr/>
        </p:nvSpPr>
        <p:spPr bwMode="auto">
          <a:xfrm>
            <a:off x="531813" y="330200"/>
            <a:ext cx="184150" cy="762000"/>
          </a:xfrm>
          <a:prstGeom prst="rect">
            <a:avLst/>
          </a:prstGeom>
          <a:noFill/>
          <a:ln w="9525">
            <a:noFill/>
            <a:miter lim="800000"/>
            <a:headEnd/>
            <a:tailEnd/>
          </a:ln>
          <a:effectLst/>
        </p:spPr>
        <p:txBody>
          <a:bodyPr wrap="none">
            <a:spAutoFit/>
          </a:bodyPr>
          <a:lstStyle/>
          <a:p>
            <a:endParaRPr lang="en-US"/>
          </a:p>
        </p:txBody>
      </p:sp>
      <p:sp>
        <p:nvSpPr>
          <p:cNvPr id="3097" name="Rectangle 25"/>
          <p:cNvSpPr>
            <a:spLocks noChangeArrowheads="1"/>
          </p:cNvSpPr>
          <p:nvPr/>
        </p:nvSpPr>
        <p:spPr bwMode="auto">
          <a:xfrm>
            <a:off x="423863" y="1212850"/>
            <a:ext cx="184150" cy="762000"/>
          </a:xfrm>
          <a:prstGeom prst="rect">
            <a:avLst/>
          </a:prstGeom>
          <a:noFill/>
          <a:ln w="9525">
            <a:noFill/>
            <a:miter lim="800000"/>
            <a:headEnd/>
            <a:tailEnd/>
          </a:ln>
          <a:effectLst/>
        </p:spPr>
        <p:txBody>
          <a:bodyPr wrap="none">
            <a:spAutoFit/>
          </a:bodyPr>
          <a:lstStyle/>
          <a:p>
            <a:endParaRPr lang="en-US"/>
          </a:p>
        </p:txBody>
      </p:sp>
      <p:pic>
        <p:nvPicPr>
          <p:cNvPr id="3103" name="Picture 31"/>
          <p:cNvPicPr>
            <a:picLocks noChangeAspect="1" noChangeArrowheads="1"/>
          </p:cNvPicPr>
          <p:nvPr>
            <p:ph sz="quarter" idx="2"/>
          </p:nvPr>
        </p:nvPicPr>
        <p:blipFill>
          <a:blip r:embed="rId3"/>
          <a:srcRect/>
          <a:stretch>
            <a:fillRect/>
          </a:stretch>
        </p:blipFill>
        <p:spPr>
          <a:xfrm>
            <a:off x="3886200" y="2381250"/>
            <a:ext cx="4953000" cy="3714750"/>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1"/>
          <p:cNvSpPr>
            <a:spLocks noGrp="1"/>
          </p:cNvSpPr>
          <p:nvPr>
            <p:ph type="ftr" sz="quarter" idx="10"/>
          </p:nvPr>
        </p:nvSpPr>
        <p:spPr/>
        <p:txBody>
          <a:bodyPr/>
          <a:lstStyle/>
          <a:p>
            <a:r>
              <a:rPr lang="en-US"/>
              <a:t>© Malcolm J. Odell, Jr.</a:t>
            </a:r>
          </a:p>
        </p:txBody>
      </p:sp>
      <p:sp>
        <p:nvSpPr>
          <p:cNvPr id="791554" name="Oval 2"/>
          <p:cNvSpPr>
            <a:spLocks noChangeArrowheads="1"/>
          </p:cNvSpPr>
          <p:nvPr/>
        </p:nvSpPr>
        <p:spPr bwMode="auto">
          <a:xfrm>
            <a:off x="3505200" y="990600"/>
            <a:ext cx="1524000" cy="914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55" name="Oval 3"/>
          <p:cNvSpPr>
            <a:spLocks noChangeArrowheads="1"/>
          </p:cNvSpPr>
          <p:nvPr/>
        </p:nvSpPr>
        <p:spPr bwMode="auto">
          <a:xfrm>
            <a:off x="3810000" y="2895600"/>
            <a:ext cx="1066800" cy="3048000"/>
          </a:xfrm>
          <a:prstGeom prst="ellipse">
            <a:avLst/>
          </a:prstGeom>
          <a:solidFill>
            <a:schemeClr val="accent1"/>
          </a:solidFill>
          <a:ln w="9525">
            <a:solidFill>
              <a:schemeClr val="tx1"/>
            </a:solidFill>
            <a:round/>
            <a:headEnd/>
            <a:tailEnd/>
          </a:ln>
          <a:effectLst/>
        </p:spPr>
        <p:txBody>
          <a:bodyPr wrap="none" anchor="ctr"/>
          <a:lstStyle/>
          <a:p>
            <a:pPr algn="ctr"/>
            <a:endParaRPr lang="en-US" sz="1800" i="0">
              <a:solidFill>
                <a:schemeClr val="folHlink"/>
              </a:solidFill>
              <a:latin typeface="Arial" pitchFamily="34" charset="0"/>
            </a:endParaRPr>
          </a:p>
        </p:txBody>
      </p:sp>
      <p:sp>
        <p:nvSpPr>
          <p:cNvPr id="791556" name="Oval 4"/>
          <p:cNvSpPr>
            <a:spLocks noChangeArrowheads="1"/>
          </p:cNvSpPr>
          <p:nvPr/>
        </p:nvSpPr>
        <p:spPr bwMode="auto">
          <a:xfrm>
            <a:off x="1981200" y="1143000"/>
            <a:ext cx="1447800" cy="838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57" name="Oval 5"/>
          <p:cNvSpPr>
            <a:spLocks noChangeArrowheads="1"/>
          </p:cNvSpPr>
          <p:nvPr/>
        </p:nvSpPr>
        <p:spPr bwMode="auto">
          <a:xfrm>
            <a:off x="4953000" y="1066800"/>
            <a:ext cx="13716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58" name="Oval 6"/>
          <p:cNvSpPr>
            <a:spLocks noChangeArrowheads="1"/>
          </p:cNvSpPr>
          <p:nvPr/>
        </p:nvSpPr>
        <p:spPr bwMode="auto">
          <a:xfrm>
            <a:off x="5486400" y="1371600"/>
            <a:ext cx="1219200" cy="838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59" name="Oval 7"/>
          <p:cNvSpPr>
            <a:spLocks noChangeArrowheads="1"/>
          </p:cNvSpPr>
          <p:nvPr/>
        </p:nvSpPr>
        <p:spPr bwMode="auto">
          <a:xfrm>
            <a:off x="1752600" y="1752600"/>
            <a:ext cx="1219200" cy="685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0" name="Oval 8"/>
          <p:cNvSpPr>
            <a:spLocks noChangeArrowheads="1"/>
          </p:cNvSpPr>
          <p:nvPr/>
        </p:nvSpPr>
        <p:spPr bwMode="auto">
          <a:xfrm>
            <a:off x="1981200" y="22098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1" name="Oval 9"/>
          <p:cNvSpPr>
            <a:spLocks noChangeArrowheads="1"/>
          </p:cNvSpPr>
          <p:nvPr/>
        </p:nvSpPr>
        <p:spPr bwMode="auto">
          <a:xfrm>
            <a:off x="2514600" y="27432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2" name="Oval 10"/>
          <p:cNvSpPr>
            <a:spLocks noChangeArrowheads="1"/>
          </p:cNvSpPr>
          <p:nvPr/>
        </p:nvSpPr>
        <p:spPr bwMode="auto">
          <a:xfrm>
            <a:off x="3352800" y="22098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3" name="Oval 11"/>
          <p:cNvSpPr>
            <a:spLocks noChangeArrowheads="1"/>
          </p:cNvSpPr>
          <p:nvPr/>
        </p:nvSpPr>
        <p:spPr bwMode="auto">
          <a:xfrm>
            <a:off x="2895600" y="1676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4" name="Oval 12"/>
          <p:cNvSpPr>
            <a:spLocks noChangeArrowheads="1"/>
          </p:cNvSpPr>
          <p:nvPr/>
        </p:nvSpPr>
        <p:spPr bwMode="auto">
          <a:xfrm>
            <a:off x="3886200" y="1676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5" name="Oval 13"/>
          <p:cNvSpPr>
            <a:spLocks noChangeArrowheads="1"/>
          </p:cNvSpPr>
          <p:nvPr/>
        </p:nvSpPr>
        <p:spPr bwMode="auto">
          <a:xfrm>
            <a:off x="4419600" y="2819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6" name="Oval 14"/>
          <p:cNvSpPr>
            <a:spLocks noChangeArrowheads="1"/>
          </p:cNvSpPr>
          <p:nvPr/>
        </p:nvSpPr>
        <p:spPr bwMode="auto">
          <a:xfrm>
            <a:off x="5029200" y="2438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7" name="Oval 15"/>
          <p:cNvSpPr>
            <a:spLocks noChangeArrowheads="1"/>
          </p:cNvSpPr>
          <p:nvPr/>
        </p:nvSpPr>
        <p:spPr bwMode="auto">
          <a:xfrm>
            <a:off x="5257800" y="1905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8" name="Oval 16"/>
          <p:cNvSpPr>
            <a:spLocks noChangeArrowheads="1"/>
          </p:cNvSpPr>
          <p:nvPr/>
        </p:nvSpPr>
        <p:spPr bwMode="auto">
          <a:xfrm>
            <a:off x="3962400" y="2667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69" name="Oval 17"/>
          <p:cNvSpPr>
            <a:spLocks noChangeArrowheads="1"/>
          </p:cNvSpPr>
          <p:nvPr/>
        </p:nvSpPr>
        <p:spPr bwMode="auto">
          <a:xfrm>
            <a:off x="4648200" y="609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0" name="Oval 18"/>
          <p:cNvSpPr>
            <a:spLocks noChangeArrowheads="1"/>
          </p:cNvSpPr>
          <p:nvPr/>
        </p:nvSpPr>
        <p:spPr bwMode="auto">
          <a:xfrm>
            <a:off x="3429000" y="381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1" name="Oval 19"/>
          <p:cNvSpPr>
            <a:spLocks noChangeArrowheads="1"/>
          </p:cNvSpPr>
          <p:nvPr/>
        </p:nvSpPr>
        <p:spPr bwMode="auto">
          <a:xfrm>
            <a:off x="2667000" y="609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2" name="Oval 20"/>
          <p:cNvSpPr>
            <a:spLocks noChangeArrowheads="1"/>
          </p:cNvSpPr>
          <p:nvPr/>
        </p:nvSpPr>
        <p:spPr bwMode="auto">
          <a:xfrm>
            <a:off x="3657600" y="3048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3" name="Oval 21"/>
          <p:cNvSpPr>
            <a:spLocks noChangeArrowheads="1"/>
          </p:cNvSpPr>
          <p:nvPr/>
        </p:nvSpPr>
        <p:spPr bwMode="auto">
          <a:xfrm>
            <a:off x="3276600" y="2819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4" name="Oval 22"/>
          <p:cNvSpPr>
            <a:spLocks noChangeArrowheads="1"/>
          </p:cNvSpPr>
          <p:nvPr/>
        </p:nvSpPr>
        <p:spPr bwMode="auto">
          <a:xfrm>
            <a:off x="4343400" y="2133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5" name="Oval 23"/>
          <p:cNvSpPr>
            <a:spLocks noChangeArrowheads="1"/>
          </p:cNvSpPr>
          <p:nvPr/>
        </p:nvSpPr>
        <p:spPr bwMode="auto">
          <a:xfrm>
            <a:off x="4572000" y="1600200"/>
            <a:ext cx="1447800" cy="762000"/>
          </a:xfrm>
          <a:prstGeom prst="ellipse">
            <a:avLst/>
          </a:prstGeom>
          <a:solidFill>
            <a:schemeClr val="accent1"/>
          </a:solidFill>
          <a:ln w="9525">
            <a:solidFill>
              <a:schemeClr val="tx1"/>
            </a:solidFill>
            <a:round/>
            <a:headEnd/>
            <a:tailEnd/>
          </a:ln>
          <a:effectLst/>
        </p:spPr>
        <p:txBody>
          <a:bodyPr wrap="none" anchor="ctr"/>
          <a:lstStyle/>
          <a:p>
            <a:pPr algn="ctr"/>
            <a:endParaRPr lang="en-US" sz="1800" i="0">
              <a:solidFill>
                <a:schemeClr val="folHlink"/>
              </a:solidFill>
              <a:latin typeface="Arial" pitchFamily="34" charset="0"/>
            </a:endParaRPr>
          </a:p>
        </p:txBody>
      </p:sp>
      <p:sp>
        <p:nvSpPr>
          <p:cNvPr id="791576" name="Cloud"/>
          <p:cNvSpPr>
            <a:spLocks noChangeAspect="1" noEditPoints="1" noChangeArrowheads="1"/>
          </p:cNvSpPr>
          <p:nvPr/>
        </p:nvSpPr>
        <p:spPr bwMode="auto">
          <a:xfrm>
            <a:off x="1447800" y="5029200"/>
            <a:ext cx="5791200" cy="16764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91577" name="Oval 25"/>
          <p:cNvSpPr>
            <a:spLocks noChangeArrowheads="1"/>
          </p:cNvSpPr>
          <p:nvPr/>
        </p:nvSpPr>
        <p:spPr bwMode="auto">
          <a:xfrm>
            <a:off x="6934200" y="3200400"/>
            <a:ext cx="1371600" cy="1295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8" name="Oval 26"/>
          <p:cNvSpPr>
            <a:spLocks noChangeArrowheads="1"/>
          </p:cNvSpPr>
          <p:nvPr/>
        </p:nvSpPr>
        <p:spPr bwMode="auto">
          <a:xfrm>
            <a:off x="457200" y="3124200"/>
            <a:ext cx="1371600" cy="1295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1579" name="Rectangle 27"/>
          <p:cNvSpPr>
            <a:spLocks noChangeArrowheads="1"/>
          </p:cNvSpPr>
          <p:nvPr/>
        </p:nvSpPr>
        <p:spPr bwMode="auto">
          <a:xfrm>
            <a:off x="228600" y="4572000"/>
            <a:ext cx="1905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1580" name="Rectangle 28"/>
          <p:cNvSpPr>
            <a:spLocks noChangeArrowheads="1"/>
          </p:cNvSpPr>
          <p:nvPr/>
        </p:nvSpPr>
        <p:spPr bwMode="auto">
          <a:xfrm>
            <a:off x="6705600" y="4648200"/>
            <a:ext cx="1905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91581" name="Rectangle 29"/>
          <p:cNvSpPr>
            <a:spLocks noGrp="1" noChangeArrowheads="1"/>
          </p:cNvSpPr>
          <p:nvPr>
            <p:ph type="title" idx="4294967295"/>
          </p:nvPr>
        </p:nvSpPr>
        <p:spPr>
          <a:xfrm>
            <a:off x="6858000" y="381000"/>
            <a:ext cx="1676400" cy="1020763"/>
          </a:xfrm>
          <a:noFill/>
          <a:ln/>
        </p:spPr>
        <p:txBody>
          <a:bodyPr/>
          <a:lstStyle/>
          <a:p>
            <a:pPr algn="l"/>
            <a:r>
              <a:rPr lang="en-US" sz="2800" b="1" i="1">
                <a:latin typeface="Arial" pitchFamily="34" charset="0"/>
              </a:rPr>
              <a:t>Problem</a:t>
            </a:r>
            <a:br>
              <a:rPr lang="en-US" sz="2800" b="1" i="1">
                <a:latin typeface="Arial" pitchFamily="34" charset="0"/>
              </a:rPr>
            </a:br>
            <a:r>
              <a:rPr lang="en-US" sz="2800" b="1" i="1">
                <a:latin typeface="Arial" pitchFamily="34" charset="0"/>
              </a:rPr>
              <a:t>Tree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r>
              <a:rPr lang="en-US"/>
              <a:t>© Malcolm J. Odell, Jr.</a:t>
            </a:r>
          </a:p>
        </p:txBody>
      </p:sp>
      <p:sp>
        <p:nvSpPr>
          <p:cNvPr id="988162" name="Rectangle 2"/>
          <p:cNvSpPr>
            <a:spLocks noGrp="1" noChangeArrowheads="1"/>
          </p:cNvSpPr>
          <p:nvPr>
            <p:ph type="title"/>
          </p:nvPr>
        </p:nvSpPr>
        <p:spPr/>
        <p:txBody>
          <a:bodyPr/>
          <a:lstStyle/>
          <a:p>
            <a:r>
              <a:rPr lang="en-US" sz="4000" i="1">
                <a:latin typeface="Arial" pitchFamily="34" charset="0"/>
              </a:rPr>
              <a:t>Problem to Opportunity</a:t>
            </a:r>
            <a:r>
              <a:rPr lang="en-US" sz="4000">
                <a:latin typeface="Arial" pitchFamily="34" charset="0"/>
              </a:rPr>
              <a:t/>
            </a:r>
            <a:br>
              <a:rPr lang="en-US" sz="4000">
                <a:latin typeface="Arial" pitchFamily="34" charset="0"/>
              </a:rPr>
            </a:br>
            <a:r>
              <a:rPr lang="en-US" sz="4000">
                <a:latin typeface="Arial" pitchFamily="34" charset="0"/>
              </a:rPr>
              <a:t> </a:t>
            </a:r>
            <a:r>
              <a:rPr lang="en-US" sz="2800" b="1">
                <a:latin typeface="Arial" pitchFamily="34" charset="0"/>
              </a:rPr>
              <a:t>The ‘positive opposite’ of the ‘worst problem’</a:t>
            </a:r>
          </a:p>
        </p:txBody>
      </p:sp>
      <p:sp>
        <p:nvSpPr>
          <p:cNvPr id="988165" name="Rectangle 5"/>
          <p:cNvSpPr>
            <a:spLocks noChangeArrowheads="1"/>
          </p:cNvSpPr>
          <p:nvPr/>
        </p:nvSpPr>
        <p:spPr bwMode="auto">
          <a:xfrm>
            <a:off x="381000" y="2895600"/>
            <a:ext cx="1555750" cy="2014538"/>
          </a:xfrm>
          <a:prstGeom prst="rect">
            <a:avLst/>
          </a:prstGeom>
          <a:noFill/>
          <a:ln w="9525">
            <a:noFill/>
            <a:miter lim="800000"/>
            <a:headEnd/>
            <a:tailEnd/>
          </a:ln>
          <a:effectLst/>
        </p:spPr>
        <p:txBody>
          <a:bodyPr wrap="none">
            <a:spAutoFit/>
          </a:bodyPr>
          <a:lstStyle/>
          <a:p>
            <a:r>
              <a:rPr lang="en-US" sz="1800" b="1" i="0">
                <a:latin typeface="Arial" pitchFamily="34" charset="0"/>
              </a:rPr>
              <a:t>Our “worst” </a:t>
            </a:r>
          </a:p>
          <a:p>
            <a:r>
              <a:rPr lang="en-US" sz="1800" b="1" i="0">
                <a:latin typeface="Arial" pitchFamily="34" charset="0"/>
              </a:rPr>
              <a:t>Problem:</a:t>
            </a:r>
          </a:p>
          <a:p>
            <a:endParaRPr lang="en-US" sz="1800" b="1" i="0">
              <a:latin typeface="Arial" pitchFamily="34" charset="0"/>
            </a:endParaRPr>
          </a:p>
          <a:p>
            <a:endParaRPr lang="en-US" sz="1800" b="1" i="0">
              <a:latin typeface="Arial" pitchFamily="34" charset="0"/>
            </a:endParaRPr>
          </a:p>
          <a:p>
            <a:endParaRPr lang="en-US" sz="1800" b="1" i="0">
              <a:latin typeface="Arial" pitchFamily="34" charset="0"/>
            </a:endParaRPr>
          </a:p>
          <a:p>
            <a:r>
              <a:rPr lang="en-US" sz="1800" b="1" i="0">
                <a:latin typeface="Arial" pitchFamily="34" charset="0"/>
              </a:rPr>
              <a:t>Positive</a:t>
            </a:r>
          </a:p>
          <a:p>
            <a:r>
              <a:rPr lang="en-US" sz="1800" b="1" i="0">
                <a:latin typeface="Arial" pitchFamily="34" charset="0"/>
              </a:rPr>
              <a:t>Opposite:</a:t>
            </a:r>
          </a:p>
        </p:txBody>
      </p:sp>
      <p:sp>
        <p:nvSpPr>
          <p:cNvPr id="988166" name="Rectangle 6"/>
          <p:cNvSpPr>
            <a:spLocks noChangeArrowheads="1"/>
          </p:cNvSpPr>
          <p:nvPr/>
        </p:nvSpPr>
        <p:spPr bwMode="auto">
          <a:xfrm>
            <a:off x="1981200" y="2895600"/>
            <a:ext cx="53340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988167" name="Rectangle 7"/>
          <p:cNvSpPr>
            <a:spLocks noChangeArrowheads="1"/>
          </p:cNvSpPr>
          <p:nvPr/>
        </p:nvSpPr>
        <p:spPr bwMode="auto">
          <a:xfrm>
            <a:off x="1981200" y="4191000"/>
            <a:ext cx="5334000" cy="1066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988168" name="Text Box 8"/>
          <p:cNvSpPr txBox="1">
            <a:spLocks noChangeArrowheads="1"/>
          </p:cNvSpPr>
          <p:nvPr/>
        </p:nvSpPr>
        <p:spPr bwMode="auto">
          <a:xfrm>
            <a:off x="2057400" y="5410200"/>
            <a:ext cx="5257800" cy="396875"/>
          </a:xfrm>
          <a:prstGeom prst="rect">
            <a:avLst/>
          </a:prstGeom>
          <a:noFill/>
          <a:ln w="9525">
            <a:noFill/>
            <a:miter lim="800000"/>
            <a:headEnd/>
            <a:tailEnd/>
          </a:ln>
          <a:effectLst/>
        </p:spPr>
        <p:txBody>
          <a:bodyPr>
            <a:spAutoFit/>
          </a:bodyPr>
          <a:lstStyle/>
          <a:p>
            <a:r>
              <a:rPr lang="en-US" sz="2000" b="1">
                <a:latin typeface="Arial" pitchFamily="34" charset="0"/>
              </a:rPr>
              <a:t>This is our Affirmative, Positive Topic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793602" name="Rectangle 2"/>
          <p:cNvSpPr>
            <a:spLocks noGrp="1" noChangeArrowheads="1"/>
          </p:cNvSpPr>
          <p:nvPr>
            <p:ph type="title"/>
          </p:nvPr>
        </p:nvSpPr>
        <p:spPr>
          <a:xfrm>
            <a:off x="381000" y="381000"/>
            <a:ext cx="8229600" cy="1143000"/>
          </a:xfrm>
        </p:spPr>
        <p:txBody>
          <a:bodyPr/>
          <a:lstStyle/>
          <a:p>
            <a:r>
              <a:rPr lang="en-US" sz="3200" b="1">
                <a:latin typeface="Arial" pitchFamily="34" charset="0"/>
              </a:rPr>
              <a:t>Step 1:</a:t>
            </a:r>
            <a:r>
              <a:rPr lang="en-US" b="1">
                <a:latin typeface="Arial" pitchFamily="34" charset="0"/>
              </a:rPr>
              <a:t> Discovery</a:t>
            </a:r>
            <a:r>
              <a:rPr lang="en-US" sz="4000">
                <a:latin typeface="Arial" pitchFamily="34" charset="0"/>
              </a:rPr>
              <a:t/>
            </a:r>
            <a:br>
              <a:rPr lang="en-US" sz="4000">
                <a:latin typeface="Arial" pitchFamily="34" charset="0"/>
              </a:rPr>
            </a:br>
            <a:r>
              <a:rPr lang="en-US" sz="2800" i="1">
                <a:latin typeface="Arial" pitchFamily="34" charset="0"/>
              </a:rPr>
              <a:t>of the best, of success, of what works</a:t>
            </a:r>
            <a:endParaRPr lang="en-US" sz="4000" i="1">
              <a:latin typeface="Arial" pitchFamily="34" charset="0"/>
            </a:endParaRPr>
          </a:p>
        </p:txBody>
      </p:sp>
      <p:sp>
        <p:nvSpPr>
          <p:cNvPr id="793603" name="Rectangle 3"/>
          <p:cNvSpPr>
            <a:spLocks noGrp="1" noChangeArrowheads="1"/>
          </p:cNvSpPr>
          <p:nvPr>
            <p:ph type="body" idx="1"/>
          </p:nvPr>
        </p:nvSpPr>
        <p:spPr>
          <a:xfrm>
            <a:off x="381000" y="1828800"/>
            <a:ext cx="7924800" cy="4876800"/>
          </a:xfrm>
        </p:spPr>
        <p:txBody>
          <a:bodyPr/>
          <a:lstStyle/>
          <a:p>
            <a:pPr>
              <a:buFontTx/>
              <a:buNone/>
            </a:pPr>
            <a:r>
              <a:rPr lang="en-US" sz="2800">
                <a:latin typeface="Arial" pitchFamily="34" charset="0"/>
              </a:rPr>
              <a:t>Exercise -- Small Group Brainstorming:</a:t>
            </a:r>
          </a:p>
          <a:p>
            <a:pPr lvl="4">
              <a:buFontTx/>
              <a:buNone/>
            </a:pPr>
            <a:r>
              <a:rPr lang="en-US" b="1" i="1">
                <a:latin typeface="Arial" pitchFamily="34" charset="0"/>
              </a:rPr>
              <a:t>(Pairs form Teams of 4-6)</a:t>
            </a:r>
            <a:endParaRPr lang="en-US" sz="1800">
              <a:latin typeface="Arial" pitchFamily="34" charset="0"/>
            </a:endParaRPr>
          </a:p>
          <a:p>
            <a:r>
              <a:rPr lang="en-US" sz="2800">
                <a:latin typeface="Arial" pitchFamily="34" charset="0"/>
              </a:rPr>
              <a:t>The Search for ‘</a:t>
            </a:r>
            <a:r>
              <a:rPr lang="en-US" sz="2800" i="1">
                <a:latin typeface="Arial" pitchFamily="34" charset="0"/>
              </a:rPr>
              <a:t>the best</a:t>
            </a:r>
            <a:r>
              <a:rPr lang="en-US" sz="2800">
                <a:latin typeface="Arial" pitchFamily="34" charset="0"/>
              </a:rPr>
              <a:t>,’ ‘</a:t>
            </a:r>
            <a:r>
              <a:rPr lang="en-US" sz="2800" i="1">
                <a:latin typeface="Arial" pitchFamily="34" charset="0"/>
              </a:rPr>
              <a:t>what works</a:t>
            </a:r>
            <a:r>
              <a:rPr lang="en-US" sz="2800">
                <a:latin typeface="Arial" pitchFamily="34" charset="0"/>
              </a:rPr>
              <a:t>,’ </a:t>
            </a:r>
            <a:r>
              <a:rPr lang="en-US" sz="2800" i="1">
                <a:latin typeface="Arial" pitchFamily="34" charset="0"/>
              </a:rPr>
              <a:t>successes</a:t>
            </a:r>
            <a:r>
              <a:rPr lang="en-US" sz="2800">
                <a:latin typeface="Arial" pitchFamily="34" charset="0"/>
              </a:rPr>
              <a:t> concerning our </a:t>
            </a:r>
            <a:r>
              <a:rPr lang="en-US" sz="2800" i="1">
                <a:latin typeface="Arial" pitchFamily="34" charset="0"/>
              </a:rPr>
              <a:t>affirmative topic</a:t>
            </a:r>
            <a:endParaRPr lang="en-US" sz="2800">
              <a:latin typeface="Arial" pitchFamily="34" charset="0"/>
            </a:endParaRPr>
          </a:p>
          <a:p>
            <a:pPr algn="ctr">
              <a:spcBef>
                <a:spcPct val="0"/>
              </a:spcBef>
              <a:buFontTx/>
              <a:buNone/>
            </a:pPr>
            <a:endParaRPr lang="en-US" sz="900">
              <a:latin typeface="Arial" pitchFamily="34" charset="0"/>
            </a:endParaRPr>
          </a:p>
          <a:p>
            <a:pPr lvl="1"/>
            <a:r>
              <a:rPr lang="en-US" sz="2400">
                <a:latin typeface="Arial" pitchFamily="34" charset="0"/>
              </a:rPr>
              <a:t>Choose a name for your Team</a:t>
            </a:r>
          </a:p>
          <a:p>
            <a:pPr lvl="1"/>
            <a:r>
              <a:rPr lang="en-US" sz="2400">
                <a:latin typeface="Arial" pitchFamily="34" charset="0"/>
              </a:rPr>
              <a:t>Choose a motto</a:t>
            </a:r>
          </a:p>
          <a:p>
            <a:pPr lvl="1"/>
            <a:r>
              <a:rPr lang="en-US" sz="2400">
                <a:latin typeface="Arial" pitchFamily="34" charset="0"/>
              </a:rPr>
              <a:t>Share your own personal positive stories, experiences that illustrate personal experiences related to our </a:t>
            </a:r>
            <a:r>
              <a:rPr lang="en-US" sz="2400" i="1">
                <a:latin typeface="Arial" pitchFamily="34" charset="0"/>
              </a:rPr>
              <a:t>affirmative topic</a:t>
            </a:r>
            <a:r>
              <a:rPr lang="en-US" sz="2400">
                <a:latin typeface="Arial" pitchFamily="34" charset="0"/>
              </a:rPr>
              <a:t> </a:t>
            </a:r>
          </a:p>
          <a:p>
            <a:pPr lvl="4"/>
            <a:endParaRPr lang="en-US" sz="1400" b="1" i="1">
              <a:latin typeface="Arial" pitchFamily="34" charset="0"/>
            </a:endParaRPr>
          </a:p>
          <a:p>
            <a:pPr lvl="4">
              <a:buFontTx/>
              <a:buNone/>
            </a:pPr>
            <a:r>
              <a:rPr lang="en-US" sz="1400" b="1" i="1">
                <a:latin typeface="Arial" pitchFamily="34" charset="0"/>
              </a:rPr>
              <a:t>“All the knowledge we need is in this village….”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795650" name="Rectangle 2"/>
          <p:cNvSpPr>
            <a:spLocks noGrp="1" noChangeArrowheads="1"/>
          </p:cNvSpPr>
          <p:nvPr>
            <p:ph type="title"/>
          </p:nvPr>
        </p:nvSpPr>
        <p:spPr>
          <a:xfrm>
            <a:off x="381000" y="304800"/>
            <a:ext cx="8229600" cy="1143000"/>
          </a:xfrm>
        </p:spPr>
        <p:txBody>
          <a:bodyPr/>
          <a:lstStyle/>
          <a:p>
            <a:r>
              <a:rPr lang="en-US" sz="3200" b="1">
                <a:latin typeface="Arial" pitchFamily="34" charset="0"/>
              </a:rPr>
              <a:t>Step 2:</a:t>
            </a:r>
            <a:r>
              <a:rPr lang="en-US" b="1">
                <a:latin typeface="Arial" pitchFamily="34" charset="0"/>
              </a:rPr>
              <a:t> Dream</a:t>
            </a:r>
            <a:r>
              <a:rPr lang="en-US" sz="4000">
                <a:latin typeface="Arial" pitchFamily="34" charset="0"/>
              </a:rPr>
              <a:t/>
            </a:r>
            <a:br>
              <a:rPr lang="en-US" sz="4000">
                <a:latin typeface="Arial" pitchFamily="34" charset="0"/>
              </a:rPr>
            </a:br>
            <a:r>
              <a:rPr lang="en-US" sz="2400" i="1">
                <a:latin typeface="Arial" pitchFamily="34" charset="0"/>
              </a:rPr>
              <a:t>of even better, what we want more of…</a:t>
            </a:r>
          </a:p>
        </p:txBody>
      </p:sp>
      <p:sp>
        <p:nvSpPr>
          <p:cNvPr id="795651" name="Rectangle 3"/>
          <p:cNvSpPr>
            <a:spLocks noGrp="1" noChangeArrowheads="1"/>
          </p:cNvSpPr>
          <p:nvPr>
            <p:ph type="body" sz="half" idx="2"/>
          </p:nvPr>
        </p:nvSpPr>
        <p:spPr>
          <a:xfrm>
            <a:off x="5105400" y="1447800"/>
            <a:ext cx="3352800" cy="5181600"/>
          </a:xfrm>
        </p:spPr>
        <p:txBody>
          <a:bodyPr/>
          <a:lstStyle/>
          <a:p>
            <a:r>
              <a:rPr lang="en-US" sz="2000">
                <a:latin typeface="Arial" pitchFamily="34" charset="0"/>
              </a:rPr>
              <a:t>Share your personal dreams of life, your community, a world full of the best, of what you want more of related to our </a:t>
            </a:r>
            <a:r>
              <a:rPr lang="en-US" sz="2000" i="1">
                <a:latin typeface="Arial" pitchFamily="34" charset="0"/>
              </a:rPr>
              <a:t>affirmative topic</a:t>
            </a:r>
            <a:endParaRPr lang="en-US" sz="2000">
              <a:latin typeface="Arial" pitchFamily="34" charset="0"/>
            </a:endParaRPr>
          </a:p>
          <a:p>
            <a:r>
              <a:rPr lang="en-US" sz="2000">
                <a:latin typeface="Arial" pitchFamily="34" charset="0"/>
              </a:rPr>
              <a:t>Draw a picture together of the year 2020, of what this looks like for your children, your grandchildren – of a world full of the best</a:t>
            </a:r>
          </a:p>
        </p:txBody>
      </p:sp>
      <p:sp>
        <p:nvSpPr>
          <p:cNvPr id="795655" name="Rectangle 7"/>
          <p:cNvSpPr>
            <a:spLocks noChangeArrowheads="1"/>
          </p:cNvSpPr>
          <p:nvPr/>
        </p:nvSpPr>
        <p:spPr bwMode="auto">
          <a:xfrm>
            <a:off x="533400" y="6172200"/>
            <a:ext cx="4802188" cy="336550"/>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is in this village….”</a:t>
            </a:r>
            <a:endParaRPr lang="en-US" sz="2000" b="1">
              <a:latin typeface="Arial" pitchFamily="34" charset="0"/>
            </a:endParaRPr>
          </a:p>
        </p:txBody>
      </p:sp>
      <p:pic>
        <p:nvPicPr>
          <p:cNvPr id="795659" name="Picture 11"/>
          <p:cNvPicPr>
            <a:picLocks noChangeAspect="1" noChangeArrowheads="1"/>
          </p:cNvPicPr>
          <p:nvPr>
            <p:ph sz="half" idx="1"/>
          </p:nvPr>
        </p:nvPicPr>
        <p:blipFill>
          <a:blip r:embed="rId3"/>
          <a:srcRect/>
          <a:stretch>
            <a:fillRect/>
          </a:stretch>
        </p:blipFill>
        <p:spPr>
          <a:xfrm>
            <a:off x="828675" y="1447800"/>
            <a:ext cx="3486150" cy="4648200"/>
          </a:xfrm>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a:t>© Malcolm J. Odell, Jr.</a:t>
            </a:r>
          </a:p>
        </p:txBody>
      </p:sp>
      <p:sp>
        <p:nvSpPr>
          <p:cNvPr id="799746" name="Rectangle 2"/>
          <p:cNvSpPr>
            <a:spLocks noGrp="1" noChangeArrowheads="1"/>
          </p:cNvSpPr>
          <p:nvPr>
            <p:ph type="title"/>
          </p:nvPr>
        </p:nvSpPr>
        <p:spPr>
          <a:xfrm>
            <a:off x="457200" y="228600"/>
            <a:ext cx="8229600" cy="1143000"/>
          </a:xfrm>
        </p:spPr>
        <p:txBody>
          <a:bodyPr/>
          <a:lstStyle/>
          <a:p>
            <a:r>
              <a:rPr lang="en-US" sz="3200" b="1">
                <a:latin typeface="Arial" pitchFamily="34" charset="0"/>
              </a:rPr>
              <a:t>Step 3:</a:t>
            </a:r>
            <a:r>
              <a:rPr lang="en-US" b="1">
                <a:latin typeface="Arial" pitchFamily="34" charset="0"/>
              </a:rPr>
              <a:t> Design &amp; Delivery</a:t>
            </a:r>
            <a:r>
              <a:rPr lang="en-US" sz="4000">
                <a:latin typeface="Arial" pitchFamily="34" charset="0"/>
              </a:rPr>
              <a:t/>
            </a:r>
            <a:br>
              <a:rPr lang="en-US" sz="4000">
                <a:latin typeface="Arial" pitchFamily="34" charset="0"/>
              </a:rPr>
            </a:br>
            <a:r>
              <a:rPr lang="en-US" sz="3200" b="1" i="1">
                <a:latin typeface="Arial" pitchFamily="34" charset="0"/>
              </a:rPr>
              <a:t>Action Plan to Get Started</a:t>
            </a:r>
            <a:endParaRPr lang="en-US" sz="2400" i="1">
              <a:latin typeface="Arial" pitchFamily="34" charset="0"/>
            </a:endParaRPr>
          </a:p>
        </p:txBody>
      </p:sp>
      <p:sp>
        <p:nvSpPr>
          <p:cNvPr id="799747" name="Rectangle 3"/>
          <p:cNvSpPr>
            <a:spLocks noGrp="1" noChangeArrowheads="1"/>
          </p:cNvSpPr>
          <p:nvPr>
            <p:ph type="body" idx="1"/>
          </p:nvPr>
        </p:nvSpPr>
        <p:spPr>
          <a:xfrm>
            <a:off x="228600" y="1371600"/>
            <a:ext cx="3352800" cy="4038600"/>
          </a:xfrm>
        </p:spPr>
        <p:txBody>
          <a:bodyPr/>
          <a:lstStyle/>
          <a:p>
            <a:pPr>
              <a:lnSpc>
                <a:spcPct val="80000"/>
              </a:lnSpc>
            </a:pPr>
            <a:r>
              <a:rPr lang="en-US" sz="2400">
                <a:latin typeface="Arial" pitchFamily="34" charset="0"/>
              </a:rPr>
              <a:t>Group</a:t>
            </a:r>
          </a:p>
          <a:p>
            <a:pPr lvl="1">
              <a:lnSpc>
                <a:spcPct val="80000"/>
              </a:lnSpc>
            </a:pPr>
            <a:r>
              <a:rPr lang="en-US" sz="2000">
                <a:latin typeface="Arial" pitchFamily="34" charset="0"/>
              </a:rPr>
              <a:t>Write a short action plan – tasks for the coming week to get started on implementing, </a:t>
            </a:r>
            <a:r>
              <a:rPr lang="en-US" sz="2000" i="1">
                <a:latin typeface="Arial" pitchFamily="34" charset="0"/>
              </a:rPr>
              <a:t>Delivering</a:t>
            </a:r>
            <a:r>
              <a:rPr lang="en-US" sz="2000">
                <a:latin typeface="Arial" pitchFamily="34" charset="0"/>
              </a:rPr>
              <a:t> your </a:t>
            </a:r>
            <a:r>
              <a:rPr lang="en-US" sz="2000" i="1">
                <a:latin typeface="Arial" pitchFamily="34" charset="0"/>
              </a:rPr>
              <a:t>Design</a:t>
            </a:r>
            <a:r>
              <a:rPr lang="en-US" sz="2000">
                <a:latin typeface="Arial" pitchFamily="34" charset="0"/>
              </a:rPr>
              <a:t> for achieving your </a:t>
            </a:r>
            <a:r>
              <a:rPr lang="en-US" sz="2000" i="1">
                <a:latin typeface="Arial" pitchFamily="34" charset="0"/>
              </a:rPr>
              <a:t>Dream</a:t>
            </a:r>
          </a:p>
          <a:p>
            <a:pPr>
              <a:lnSpc>
                <a:spcPct val="80000"/>
              </a:lnSpc>
            </a:pPr>
            <a:endParaRPr lang="en-US" sz="2400">
              <a:latin typeface="Arial" pitchFamily="34" charset="0"/>
            </a:endParaRPr>
          </a:p>
          <a:p>
            <a:pPr>
              <a:lnSpc>
                <a:spcPct val="80000"/>
              </a:lnSpc>
            </a:pPr>
            <a:r>
              <a:rPr lang="en-US" sz="2400">
                <a:latin typeface="Arial" pitchFamily="34" charset="0"/>
              </a:rPr>
              <a:t>Each Person</a:t>
            </a:r>
          </a:p>
          <a:p>
            <a:pPr lvl="1">
              <a:lnSpc>
                <a:spcPct val="80000"/>
              </a:lnSpc>
            </a:pPr>
            <a:r>
              <a:rPr lang="en-US" sz="2000">
                <a:latin typeface="Arial" pitchFamily="34" charset="0"/>
              </a:rPr>
              <a:t>Take one simple task from the action plan that you want to work on personally</a:t>
            </a:r>
          </a:p>
          <a:p>
            <a:pPr lvl="1">
              <a:lnSpc>
                <a:spcPct val="80000"/>
              </a:lnSpc>
            </a:pPr>
            <a:r>
              <a:rPr lang="en-US" sz="2000">
                <a:latin typeface="Arial" pitchFamily="34" charset="0"/>
              </a:rPr>
              <a:t>Write your own personal commitment on your group plan</a:t>
            </a:r>
          </a:p>
        </p:txBody>
      </p:sp>
      <p:sp>
        <p:nvSpPr>
          <p:cNvPr id="799748" name="Rectangle 4"/>
          <p:cNvSpPr>
            <a:spLocks noChangeArrowheads="1"/>
          </p:cNvSpPr>
          <p:nvPr/>
        </p:nvSpPr>
        <p:spPr bwMode="auto">
          <a:xfrm>
            <a:off x="3886200" y="6096000"/>
            <a:ext cx="4802188" cy="336550"/>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is in this village….”</a:t>
            </a:r>
            <a:endParaRPr lang="en-US" sz="2000" b="1">
              <a:latin typeface="Arial" pitchFamily="34" charset="0"/>
            </a:endParaRPr>
          </a:p>
        </p:txBody>
      </p:sp>
      <p:pic>
        <p:nvPicPr>
          <p:cNvPr id="799749" name="Picture 5"/>
          <p:cNvPicPr>
            <a:picLocks noChangeAspect="1" noChangeArrowheads="1"/>
          </p:cNvPicPr>
          <p:nvPr/>
        </p:nvPicPr>
        <p:blipFill>
          <a:blip r:embed="rId3"/>
          <a:srcRect/>
          <a:stretch>
            <a:fillRect/>
          </a:stretch>
        </p:blipFill>
        <p:spPr bwMode="auto">
          <a:xfrm>
            <a:off x="3733800" y="1714500"/>
            <a:ext cx="5029200" cy="377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801794" name="Rectangle 2"/>
          <p:cNvSpPr>
            <a:spLocks noGrp="1" noChangeArrowheads="1"/>
          </p:cNvSpPr>
          <p:nvPr>
            <p:ph type="title"/>
          </p:nvPr>
        </p:nvSpPr>
        <p:spPr>
          <a:xfrm>
            <a:off x="381000" y="381000"/>
            <a:ext cx="8229600" cy="1143000"/>
          </a:xfrm>
        </p:spPr>
        <p:txBody>
          <a:bodyPr/>
          <a:lstStyle/>
          <a:p>
            <a:r>
              <a:rPr lang="en-US" sz="3600" b="1">
                <a:latin typeface="Arial" pitchFamily="34" charset="0"/>
              </a:rPr>
              <a:t>Step 4:</a:t>
            </a:r>
            <a:r>
              <a:rPr lang="en-US" b="1">
                <a:latin typeface="Arial" pitchFamily="34" charset="0"/>
              </a:rPr>
              <a:t>“Do It Now!”</a:t>
            </a:r>
          </a:p>
        </p:txBody>
      </p:sp>
      <p:sp>
        <p:nvSpPr>
          <p:cNvPr id="801795" name="Rectangle 3"/>
          <p:cNvSpPr>
            <a:spLocks noGrp="1" noChangeArrowheads="1"/>
          </p:cNvSpPr>
          <p:nvPr>
            <p:ph type="body" sz="half" idx="2"/>
          </p:nvPr>
        </p:nvSpPr>
        <p:spPr>
          <a:xfrm>
            <a:off x="5029200" y="1828800"/>
            <a:ext cx="3619500" cy="4038600"/>
          </a:xfrm>
        </p:spPr>
        <p:txBody>
          <a:bodyPr/>
          <a:lstStyle/>
          <a:p>
            <a:pPr>
              <a:lnSpc>
                <a:spcPct val="90000"/>
              </a:lnSpc>
              <a:buFontTx/>
              <a:buNone/>
            </a:pPr>
            <a:r>
              <a:rPr lang="en-US" b="1">
                <a:latin typeface="Arial" pitchFamily="34" charset="0"/>
              </a:rPr>
              <a:t>Participants</a:t>
            </a:r>
          </a:p>
          <a:p>
            <a:pPr>
              <a:lnSpc>
                <a:spcPct val="90000"/>
              </a:lnSpc>
            </a:pPr>
            <a:r>
              <a:rPr lang="en-US" b="1">
                <a:latin typeface="Arial" pitchFamily="34" charset="0"/>
              </a:rPr>
              <a:t>Choose</a:t>
            </a:r>
            <a:r>
              <a:rPr lang="en-US" sz="2400">
                <a:latin typeface="Arial" pitchFamily="34" charset="0"/>
              </a:rPr>
              <a:t> </a:t>
            </a:r>
            <a:r>
              <a:rPr lang="en-US" sz="2400" i="1">
                <a:latin typeface="Arial" pitchFamily="34" charset="0"/>
              </a:rPr>
              <a:t>one thing</a:t>
            </a:r>
            <a:r>
              <a:rPr lang="en-US" sz="2400">
                <a:latin typeface="Arial" pitchFamily="34" charset="0"/>
              </a:rPr>
              <a:t> from your tasks, one small thing you can do </a:t>
            </a:r>
            <a:r>
              <a:rPr lang="en-US" sz="2400" i="1">
                <a:latin typeface="Arial" pitchFamily="34" charset="0"/>
              </a:rPr>
              <a:t>right now</a:t>
            </a:r>
            <a:r>
              <a:rPr lang="en-US" sz="2400">
                <a:latin typeface="Arial" pitchFamily="34" charset="0"/>
              </a:rPr>
              <a:t> to get started… </a:t>
            </a:r>
            <a:r>
              <a:rPr lang="en-US" sz="2400" b="1">
                <a:latin typeface="Arial" pitchFamily="34" charset="0"/>
              </a:rPr>
              <a:t>a small first step</a:t>
            </a:r>
          </a:p>
          <a:p>
            <a:pPr>
              <a:lnSpc>
                <a:spcPct val="90000"/>
              </a:lnSpc>
            </a:pPr>
            <a:endParaRPr lang="en-US" sz="900">
              <a:latin typeface="Arial" pitchFamily="34" charset="0"/>
            </a:endParaRPr>
          </a:p>
          <a:p>
            <a:pPr>
              <a:lnSpc>
                <a:spcPct val="90000"/>
              </a:lnSpc>
            </a:pPr>
            <a:r>
              <a:rPr lang="en-US" b="1">
                <a:latin typeface="Arial" pitchFamily="34" charset="0"/>
              </a:rPr>
              <a:t>Do it now!</a:t>
            </a:r>
          </a:p>
          <a:p>
            <a:pPr>
              <a:lnSpc>
                <a:spcPct val="90000"/>
              </a:lnSpc>
              <a:buFontTx/>
              <a:buNone/>
            </a:pPr>
            <a:endParaRPr lang="en-US" b="1">
              <a:latin typeface="Arial" pitchFamily="34" charset="0"/>
            </a:endParaRPr>
          </a:p>
        </p:txBody>
      </p:sp>
      <p:sp>
        <p:nvSpPr>
          <p:cNvPr id="801800" name="Rectangle 8"/>
          <p:cNvSpPr>
            <a:spLocks noChangeArrowheads="1"/>
          </p:cNvSpPr>
          <p:nvPr/>
        </p:nvSpPr>
        <p:spPr bwMode="auto">
          <a:xfrm>
            <a:off x="685800" y="6172200"/>
            <a:ext cx="4678363" cy="336550"/>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is in this room….”</a:t>
            </a:r>
            <a:endParaRPr lang="en-US" sz="2000" b="1">
              <a:latin typeface="Arial" pitchFamily="34" charset="0"/>
            </a:endParaRPr>
          </a:p>
        </p:txBody>
      </p:sp>
      <p:pic>
        <p:nvPicPr>
          <p:cNvPr id="801804" name="Picture 12"/>
          <p:cNvPicPr>
            <a:picLocks noChangeAspect="1" noChangeArrowheads="1"/>
          </p:cNvPicPr>
          <p:nvPr>
            <p:ph sz="half" idx="1"/>
          </p:nvPr>
        </p:nvPicPr>
        <p:blipFill>
          <a:blip r:embed="rId3"/>
          <a:srcRect/>
          <a:stretch>
            <a:fillRect/>
          </a:stretch>
        </p:blipFill>
        <p:spPr>
          <a:xfrm>
            <a:off x="1066800" y="1828800"/>
            <a:ext cx="3200400" cy="4267200"/>
          </a:xfrm>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803842" name="Rectangle 2"/>
          <p:cNvSpPr>
            <a:spLocks noGrp="1" noChangeArrowheads="1"/>
          </p:cNvSpPr>
          <p:nvPr>
            <p:ph type="title"/>
          </p:nvPr>
        </p:nvSpPr>
        <p:spPr>
          <a:xfrm>
            <a:off x="457200" y="228600"/>
            <a:ext cx="8229600" cy="1447800"/>
          </a:xfrm>
        </p:spPr>
        <p:txBody>
          <a:bodyPr/>
          <a:lstStyle/>
          <a:p>
            <a:r>
              <a:rPr lang="en-US" sz="3600" b="1">
                <a:latin typeface="Arial" pitchFamily="34" charset="0"/>
              </a:rPr>
              <a:t>Step 5:</a:t>
            </a:r>
            <a:r>
              <a:rPr lang="en-US" sz="4800" b="1">
                <a:latin typeface="Arial" pitchFamily="34" charset="0"/>
              </a:rPr>
              <a:t> </a:t>
            </a:r>
            <a:r>
              <a:rPr lang="en-US" b="1">
                <a:latin typeface="Arial" pitchFamily="34" charset="0"/>
              </a:rPr>
              <a:t>Sharing Dreams and Designs</a:t>
            </a:r>
          </a:p>
        </p:txBody>
      </p:sp>
      <p:sp>
        <p:nvSpPr>
          <p:cNvPr id="803843" name="Rectangle 3"/>
          <p:cNvSpPr>
            <a:spLocks noGrp="1" noChangeArrowheads="1"/>
          </p:cNvSpPr>
          <p:nvPr>
            <p:ph type="body" sz="half" idx="1"/>
          </p:nvPr>
        </p:nvSpPr>
        <p:spPr>
          <a:xfrm>
            <a:off x="381000" y="1828800"/>
            <a:ext cx="4038600" cy="4648200"/>
          </a:xfrm>
        </p:spPr>
        <p:txBody>
          <a:bodyPr/>
          <a:lstStyle/>
          <a:p>
            <a:pPr>
              <a:lnSpc>
                <a:spcPct val="90000"/>
              </a:lnSpc>
            </a:pPr>
            <a:r>
              <a:rPr lang="en-US" sz="2400" b="1">
                <a:latin typeface="Arial" pitchFamily="34" charset="0"/>
              </a:rPr>
              <a:t>Each team makes a </a:t>
            </a:r>
            <a:r>
              <a:rPr lang="en-US" sz="2400" b="1" i="1">
                <a:latin typeface="Arial" pitchFamily="34" charset="0"/>
              </a:rPr>
              <a:t>one-minute</a:t>
            </a:r>
            <a:r>
              <a:rPr lang="en-US" sz="2400" b="1">
                <a:latin typeface="Arial" pitchFamily="34" charset="0"/>
              </a:rPr>
              <a:t> presentation summarizing your team’s</a:t>
            </a:r>
          </a:p>
          <a:p>
            <a:pPr lvl="1">
              <a:lnSpc>
                <a:spcPct val="90000"/>
              </a:lnSpc>
            </a:pPr>
            <a:r>
              <a:rPr lang="en-US" sz="2000" b="1">
                <a:latin typeface="Arial" pitchFamily="34" charset="0"/>
              </a:rPr>
              <a:t>Dream</a:t>
            </a:r>
          </a:p>
          <a:p>
            <a:pPr lvl="1">
              <a:lnSpc>
                <a:spcPct val="90000"/>
              </a:lnSpc>
            </a:pPr>
            <a:r>
              <a:rPr lang="en-US" sz="2000" b="1">
                <a:latin typeface="Arial" pitchFamily="34" charset="0"/>
              </a:rPr>
              <a:t>Design</a:t>
            </a:r>
          </a:p>
          <a:p>
            <a:pPr lvl="1">
              <a:lnSpc>
                <a:spcPct val="90000"/>
              </a:lnSpc>
            </a:pPr>
            <a:r>
              <a:rPr lang="en-US" sz="2000" b="1">
                <a:latin typeface="Arial" pitchFamily="34" charset="0"/>
              </a:rPr>
              <a:t>Delivery</a:t>
            </a:r>
          </a:p>
          <a:p>
            <a:pPr lvl="1">
              <a:lnSpc>
                <a:spcPct val="90000"/>
              </a:lnSpc>
            </a:pPr>
            <a:r>
              <a:rPr lang="en-US" sz="2000" b="1">
                <a:latin typeface="Arial" pitchFamily="34" charset="0"/>
              </a:rPr>
              <a:t>Do it now! </a:t>
            </a:r>
          </a:p>
          <a:p>
            <a:pPr lvl="1">
              <a:lnSpc>
                <a:spcPct val="90000"/>
              </a:lnSpc>
              <a:buFontTx/>
              <a:buNone/>
            </a:pPr>
            <a:endParaRPr lang="en-US" sz="800" b="1">
              <a:latin typeface="Arial" pitchFamily="34" charset="0"/>
            </a:endParaRPr>
          </a:p>
          <a:p>
            <a:pPr>
              <a:lnSpc>
                <a:spcPct val="90000"/>
              </a:lnSpc>
            </a:pPr>
            <a:r>
              <a:rPr lang="en-US" sz="2400" b="1">
                <a:latin typeface="Arial" pitchFamily="34" charset="0"/>
              </a:rPr>
              <a:t>Each person stands and shares his/her </a:t>
            </a:r>
          </a:p>
          <a:p>
            <a:pPr lvl="1">
              <a:lnSpc>
                <a:spcPct val="90000"/>
              </a:lnSpc>
            </a:pPr>
            <a:r>
              <a:rPr lang="en-US" sz="2000" b="1">
                <a:latin typeface="Arial" pitchFamily="34" charset="0"/>
              </a:rPr>
              <a:t>Personal commitment </a:t>
            </a:r>
          </a:p>
        </p:txBody>
      </p:sp>
      <p:pic>
        <p:nvPicPr>
          <p:cNvPr id="803850" name="Picture 10"/>
          <p:cNvPicPr>
            <a:picLocks noChangeAspect="1" noChangeArrowheads="1"/>
          </p:cNvPicPr>
          <p:nvPr>
            <p:ph sz="half" idx="2"/>
          </p:nvPr>
        </p:nvPicPr>
        <p:blipFill>
          <a:blip r:embed="rId3"/>
          <a:srcRect/>
          <a:stretch>
            <a:fillRect/>
          </a:stretch>
        </p:blipFill>
        <p:spPr>
          <a:xfrm>
            <a:off x="4267200" y="1947863"/>
            <a:ext cx="4648200" cy="3486150"/>
          </a:xfrm>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1"/>
          <p:cNvSpPr>
            <a:spLocks noGrp="1"/>
          </p:cNvSpPr>
          <p:nvPr>
            <p:ph type="ftr" sz="quarter" idx="10"/>
          </p:nvPr>
        </p:nvSpPr>
        <p:spPr/>
        <p:txBody>
          <a:bodyPr/>
          <a:lstStyle/>
          <a:p>
            <a:r>
              <a:rPr lang="en-US"/>
              <a:t>© Malcolm J. Odell, Jr.</a:t>
            </a:r>
          </a:p>
        </p:txBody>
      </p:sp>
      <p:sp>
        <p:nvSpPr>
          <p:cNvPr id="805890" name="Oval 2"/>
          <p:cNvSpPr>
            <a:spLocks noChangeArrowheads="1"/>
          </p:cNvSpPr>
          <p:nvPr/>
        </p:nvSpPr>
        <p:spPr bwMode="auto">
          <a:xfrm>
            <a:off x="3505200" y="990600"/>
            <a:ext cx="1524000" cy="914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1" name="Oval 3"/>
          <p:cNvSpPr>
            <a:spLocks noChangeArrowheads="1"/>
          </p:cNvSpPr>
          <p:nvPr/>
        </p:nvSpPr>
        <p:spPr bwMode="auto">
          <a:xfrm>
            <a:off x="3810000" y="2895600"/>
            <a:ext cx="1066800" cy="3048000"/>
          </a:xfrm>
          <a:prstGeom prst="ellipse">
            <a:avLst/>
          </a:prstGeom>
          <a:solidFill>
            <a:schemeClr val="accent1"/>
          </a:solidFill>
          <a:ln w="9525">
            <a:solidFill>
              <a:schemeClr val="tx1"/>
            </a:solidFill>
            <a:round/>
            <a:headEnd/>
            <a:tailEnd/>
          </a:ln>
          <a:effectLst/>
        </p:spPr>
        <p:txBody>
          <a:bodyPr wrap="none" anchor="ctr"/>
          <a:lstStyle/>
          <a:p>
            <a:pPr algn="ctr"/>
            <a:endParaRPr lang="en-US" sz="1800" i="0">
              <a:solidFill>
                <a:schemeClr val="folHlink"/>
              </a:solidFill>
              <a:latin typeface="Arial" pitchFamily="34" charset="0"/>
            </a:endParaRPr>
          </a:p>
        </p:txBody>
      </p:sp>
      <p:sp>
        <p:nvSpPr>
          <p:cNvPr id="805892" name="Oval 4"/>
          <p:cNvSpPr>
            <a:spLocks noChangeArrowheads="1"/>
          </p:cNvSpPr>
          <p:nvPr/>
        </p:nvSpPr>
        <p:spPr bwMode="auto">
          <a:xfrm>
            <a:off x="1981200" y="1143000"/>
            <a:ext cx="1447800" cy="838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3" name="Oval 5"/>
          <p:cNvSpPr>
            <a:spLocks noChangeArrowheads="1"/>
          </p:cNvSpPr>
          <p:nvPr/>
        </p:nvSpPr>
        <p:spPr bwMode="auto">
          <a:xfrm>
            <a:off x="4953000" y="1066800"/>
            <a:ext cx="13716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4" name="Oval 6"/>
          <p:cNvSpPr>
            <a:spLocks noChangeArrowheads="1"/>
          </p:cNvSpPr>
          <p:nvPr/>
        </p:nvSpPr>
        <p:spPr bwMode="auto">
          <a:xfrm>
            <a:off x="5486400" y="1371600"/>
            <a:ext cx="1219200" cy="838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5" name="Oval 7"/>
          <p:cNvSpPr>
            <a:spLocks noChangeArrowheads="1"/>
          </p:cNvSpPr>
          <p:nvPr/>
        </p:nvSpPr>
        <p:spPr bwMode="auto">
          <a:xfrm>
            <a:off x="1752600" y="1752600"/>
            <a:ext cx="1219200" cy="685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6" name="Oval 8"/>
          <p:cNvSpPr>
            <a:spLocks noChangeArrowheads="1"/>
          </p:cNvSpPr>
          <p:nvPr/>
        </p:nvSpPr>
        <p:spPr bwMode="auto">
          <a:xfrm>
            <a:off x="1981200" y="22098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7" name="Oval 9"/>
          <p:cNvSpPr>
            <a:spLocks noChangeArrowheads="1"/>
          </p:cNvSpPr>
          <p:nvPr/>
        </p:nvSpPr>
        <p:spPr bwMode="auto">
          <a:xfrm>
            <a:off x="2514600" y="27432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8" name="Oval 10"/>
          <p:cNvSpPr>
            <a:spLocks noChangeArrowheads="1"/>
          </p:cNvSpPr>
          <p:nvPr/>
        </p:nvSpPr>
        <p:spPr bwMode="auto">
          <a:xfrm>
            <a:off x="3352800" y="22098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899" name="Oval 11"/>
          <p:cNvSpPr>
            <a:spLocks noChangeArrowheads="1"/>
          </p:cNvSpPr>
          <p:nvPr/>
        </p:nvSpPr>
        <p:spPr bwMode="auto">
          <a:xfrm>
            <a:off x="2895600" y="1676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0" name="Oval 12"/>
          <p:cNvSpPr>
            <a:spLocks noChangeArrowheads="1"/>
          </p:cNvSpPr>
          <p:nvPr/>
        </p:nvSpPr>
        <p:spPr bwMode="auto">
          <a:xfrm>
            <a:off x="3886200" y="1676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1" name="Oval 13"/>
          <p:cNvSpPr>
            <a:spLocks noChangeArrowheads="1"/>
          </p:cNvSpPr>
          <p:nvPr/>
        </p:nvSpPr>
        <p:spPr bwMode="auto">
          <a:xfrm>
            <a:off x="4419600" y="2819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2" name="Oval 14"/>
          <p:cNvSpPr>
            <a:spLocks noChangeArrowheads="1"/>
          </p:cNvSpPr>
          <p:nvPr/>
        </p:nvSpPr>
        <p:spPr bwMode="auto">
          <a:xfrm>
            <a:off x="5029200" y="2438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3" name="Oval 15"/>
          <p:cNvSpPr>
            <a:spLocks noChangeArrowheads="1"/>
          </p:cNvSpPr>
          <p:nvPr/>
        </p:nvSpPr>
        <p:spPr bwMode="auto">
          <a:xfrm>
            <a:off x="5257800" y="1905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4" name="Oval 16"/>
          <p:cNvSpPr>
            <a:spLocks noChangeArrowheads="1"/>
          </p:cNvSpPr>
          <p:nvPr/>
        </p:nvSpPr>
        <p:spPr bwMode="auto">
          <a:xfrm>
            <a:off x="3962400" y="2667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5" name="Oval 17"/>
          <p:cNvSpPr>
            <a:spLocks noChangeArrowheads="1"/>
          </p:cNvSpPr>
          <p:nvPr/>
        </p:nvSpPr>
        <p:spPr bwMode="auto">
          <a:xfrm>
            <a:off x="4648200" y="609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6" name="Oval 18"/>
          <p:cNvSpPr>
            <a:spLocks noChangeArrowheads="1"/>
          </p:cNvSpPr>
          <p:nvPr/>
        </p:nvSpPr>
        <p:spPr bwMode="auto">
          <a:xfrm>
            <a:off x="3429000" y="381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7" name="Oval 19"/>
          <p:cNvSpPr>
            <a:spLocks noChangeArrowheads="1"/>
          </p:cNvSpPr>
          <p:nvPr/>
        </p:nvSpPr>
        <p:spPr bwMode="auto">
          <a:xfrm>
            <a:off x="2667000" y="609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8" name="Oval 20"/>
          <p:cNvSpPr>
            <a:spLocks noChangeArrowheads="1"/>
          </p:cNvSpPr>
          <p:nvPr/>
        </p:nvSpPr>
        <p:spPr bwMode="auto">
          <a:xfrm>
            <a:off x="3657600" y="30480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09" name="Oval 21"/>
          <p:cNvSpPr>
            <a:spLocks noChangeArrowheads="1"/>
          </p:cNvSpPr>
          <p:nvPr/>
        </p:nvSpPr>
        <p:spPr bwMode="auto">
          <a:xfrm>
            <a:off x="3276600" y="28194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10" name="Oval 22"/>
          <p:cNvSpPr>
            <a:spLocks noChangeArrowheads="1"/>
          </p:cNvSpPr>
          <p:nvPr/>
        </p:nvSpPr>
        <p:spPr bwMode="auto">
          <a:xfrm>
            <a:off x="4343400" y="2133600"/>
            <a:ext cx="1447800" cy="762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11" name="Oval 23"/>
          <p:cNvSpPr>
            <a:spLocks noChangeArrowheads="1"/>
          </p:cNvSpPr>
          <p:nvPr/>
        </p:nvSpPr>
        <p:spPr bwMode="auto">
          <a:xfrm>
            <a:off x="4572000" y="1600200"/>
            <a:ext cx="1447800" cy="762000"/>
          </a:xfrm>
          <a:prstGeom prst="ellipse">
            <a:avLst/>
          </a:prstGeom>
          <a:solidFill>
            <a:schemeClr val="accent1"/>
          </a:solidFill>
          <a:ln w="9525">
            <a:solidFill>
              <a:schemeClr val="tx1"/>
            </a:solidFill>
            <a:round/>
            <a:headEnd/>
            <a:tailEnd/>
          </a:ln>
          <a:effectLst/>
        </p:spPr>
        <p:txBody>
          <a:bodyPr wrap="none" anchor="ctr"/>
          <a:lstStyle/>
          <a:p>
            <a:pPr algn="ctr"/>
            <a:endParaRPr lang="en-US" sz="1800" i="0">
              <a:solidFill>
                <a:schemeClr val="folHlink"/>
              </a:solidFill>
              <a:latin typeface="Arial" pitchFamily="34" charset="0"/>
            </a:endParaRPr>
          </a:p>
        </p:txBody>
      </p:sp>
      <p:sp>
        <p:nvSpPr>
          <p:cNvPr id="805912" name="Cloud"/>
          <p:cNvSpPr>
            <a:spLocks noChangeAspect="1" noEditPoints="1" noChangeArrowheads="1"/>
          </p:cNvSpPr>
          <p:nvPr/>
        </p:nvSpPr>
        <p:spPr bwMode="auto">
          <a:xfrm>
            <a:off x="1447800" y="5029200"/>
            <a:ext cx="5791200" cy="16764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805913" name="Oval 25"/>
          <p:cNvSpPr>
            <a:spLocks noChangeArrowheads="1"/>
          </p:cNvSpPr>
          <p:nvPr/>
        </p:nvSpPr>
        <p:spPr bwMode="auto">
          <a:xfrm>
            <a:off x="6934200" y="3124200"/>
            <a:ext cx="1371600" cy="1295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14" name="Oval 26"/>
          <p:cNvSpPr>
            <a:spLocks noChangeArrowheads="1"/>
          </p:cNvSpPr>
          <p:nvPr/>
        </p:nvSpPr>
        <p:spPr bwMode="auto">
          <a:xfrm>
            <a:off x="533400" y="3048000"/>
            <a:ext cx="1371600" cy="1295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5915" name="Rectangle 27"/>
          <p:cNvSpPr>
            <a:spLocks noChangeArrowheads="1"/>
          </p:cNvSpPr>
          <p:nvPr/>
        </p:nvSpPr>
        <p:spPr bwMode="auto">
          <a:xfrm>
            <a:off x="304800" y="4572000"/>
            <a:ext cx="1905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05916" name="Rectangle 28"/>
          <p:cNvSpPr>
            <a:spLocks noChangeArrowheads="1"/>
          </p:cNvSpPr>
          <p:nvPr/>
        </p:nvSpPr>
        <p:spPr bwMode="auto">
          <a:xfrm>
            <a:off x="6705600" y="4648200"/>
            <a:ext cx="1905000" cy="457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805917" name="Rectangle 29"/>
          <p:cNvSpPr>
            <a:spLocks noGrp="1" noChangeArrowheads="1"/>
          </p:cNvSpPr>
          <p:nvPr>
            <p:ph type="title" idx="4294967295"/>
          </p:nvPr>
        </p:nvSpPr>
        <p:spPr>
          <a:xfrm>
            <a:off x="6858000" y="381000"/>
            <a:ext cx="1676400" cy="1020763"/>
          </a:xfrm>
          <a:noFill/>
          <a:ln/>
        </p:spPr>
        <p:txBody>
          <a:bodyPr/>
          <a:lstStyle/>
          <a:p>
            <a:pPr algn="l"/>
            <a:r>
              <a:rPr lang="en-US" sz="2800" b="1" i="1">
                <a:latin typeface="Arial" pitchFamily="34" charset="0"/>
              </a:rPr>
              <a:t>Success</a:t>
            </a:r>
            <a:br>
              <a:rPr lang="en-US" sz="2800" b="1" i="1">
                <a:latin typeface="Arial" pitchFamily="34" charset="0"/>
              </a:rPr>
            </a:br>
            <a:r>
              <a:rPr lang="en-US" sz="2800" b="1" i="1">
                <a:latin typeface="Arial" pitchFamily="34" charset="0"/>
              </a:rPr>
              <a:t>Tree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807938" name="Rectangle 2"/>
          <p:cNvSpPr>
            <a:spLocks noGrp="1" noChangeArrowheads="1"/>
          </p:cNvSpPr>
          <p:nvPr>
            <p:ph type="title"/>
          </p:nvPr>
        </p:nvSpPr>
        <p:spPr>
          <a:xfrm>
            <a:off x="457200" y="609600"/>
            <a:ext cx="8229600" cy="1143000"/>
          </a:xfrm>
        </p:spPr>
        <p:txBody>
          <a:bodyPr/>
          <a:lstStyle/>
          <a:p>
            <a:r>
              <a:rPr lang="en-US" b="1">
                <a:latin typeface="Arial" pitchFamily="34" charset="0"/>
              </a:rPr>
              <a:t>What Happened?</a:t>
            </a:r>
          </a:p>
        </p:txBody>
      </p:sp>
      <p:sp>
        <p:nvSpPr>
          <p:cNvPr id="807939" name="Rectangle 3"/>
          <p:cNvSpPr>
            <a:spLocks noGrp="1" noChangeArrowheads="1"/>
          </p:cNvSpPr>
          <p:nvPr>
            <p:ph type="body" sz="half" idx="2"/>
          </p:nvPr>
        </p:nvSpPr>
        <p:spPr>
          <a:xfrm>
            <a:off x="4343400" y="1752600"/>
            <a:ext cx="4076700" cy="4343400"/>
          </a:xfrm>
        </p:spPr>
        <p:txBody>
          <a:bodyPr/>
          <a:lstStyle/>
          <a:p>
            <a:pPr>
              <a:lnSpc>
                <a:spcPct val="80000"/>
              </a:lnSpc>
              <a:buFontTx/>
              <a:buNone/>
            </a:pPr>
            <a:r>
              <a:rPr lang="en-US" sz="2000" b="1">
                <a:latin typeface="Arial" pitchFamily="34" charset="0"/>
              </a:rPr>
              <a:t>Discussion</a:t>
            </a:r>
            <a:r>
              <a:rPr lang="en-US" sz="1800" b="1">
                <a:latin typeface="Arial" pitchFamily="34" charset="0"/>
              </a:rPr>
              <a:t>:</a:t>
            </a:r>
          </a:p>
          <a:p>
            <a:pPr>
              <a:lnSpc>
                <a:spcPct val="80000"/>
              </a:lnSpc>
            </a:pPr>
            <a:r>
              <a:rPr lang="en-US" sz="1800" b="1">
                <a:latin typeface="Arial" pitchFamily="34" charset="0"/>
              </a:rPr>
              <a:t>Only about an hour ago participants felt the problem was ‘hopeless’</a:t>
            </a:r>
          </a:p>
          <a:p>
            <a:pPr>
              <a:lnSpc>
                <a:spcPct val="80000"/>
              </a:lnSpc>
            </a:pPr>
            <a:r>
              <a:rPr lang="en-US" sz="1800" b="1">
                <a:latin typeface="Arial" pitchFamily="34" charset="0"/>
              </a:rPr>
              <a:t>Now they are engaged in action, addressing the opportunity, and feel encouraged.</a:t>
            </a:r>
          </a:p>
          <a:p>
            <a:pPr>
              <a:lnSpc>
                <a:spcPct val="80000"/>
              </a:lnSpc>
              <a:buFontTx/>
              <a:buNone/>
            </a:pPr>
            <a:r>
              <a:rPr lang="en-US" sz="2000" b="1">
                <a:latin typeface="Arial" pitchFamily="34" charset="0"/>
              </a:rPr>
              <a:t>&gt;&gt;Did the world change?</a:t>
            </a:r>
            <a:r>
              <a:rPr lang="en-US" sz="2400" b="1">
                <a:latin typeface="Arial" pitchFamily="34" charset="0"/>
              </a:rPr>
              <a:t> </a:t>
            </a:r>
          </a:p>
          <a:p>
            <a:pPr>
              <a:lnSpc>
                <a:spcPct val="80000"/>
              </a:lnSpc>
            </a:pPr>
            <a:r>
              <a:rPr lang="en-US" sz="2400" b="1" i="1">
                <a:latin typeface="Arial" pitchFamily="34" charset="0"/>
              </a:rPr>
              <a:t>What changed?</a:t>
            </a:r>
            <a:r>
              <a:rPr lang="en-US" sz="1800" b="1">
                <a:latin typeface="Arial" pitchFamily="34" charset="0"/>
              </a:rPr>
              <a:t> </a:t>
            </a:r>
            <a:endParaRPr lang="en-US" sz="2400" b="1">
              <a:latin typeface="Arial" pitchFamily="34" charset="0"/>
            </a:endParaRPr>
          </a:p>
          <a:p>
            <a:pPr>
              <a:lnSpc>
                <a:spcPct val="80000"/>
              </a:lnSpc>
            </a:pPr>
            <a:r>
              <a:rPr lang="en-US" sz="2400" b="1">
                <a:latin typeface="Arial" pitchFamily="34" charset="0"/>
              </a:rPr>
              <a:t>--</a:t>
            </a:r>
          </a:p>
          <a:p>
            <a:pPr>
              <a:lnSpc>
                <a:spcPct val="80000"/>
              </a:lnSpc>
            </a:pPr>
            <a:r>
              <a:rPr lang="en-US" sz="2400" b="1">
                <a:latin typeface="Arial" pitchFamily="34" charset="0"/>
              </a:rPr>
              <a:t>--</a:t>
            </a:r>
          </a:p>
          <a:p>
            <a:pPr>
              <a:lnSpc>
                <a:spcPct val="80000"/>
              </a:lnSpc>
            </a:pPr>
            <a:r>
              <a:rPr lang="en-US" sz="2400" b="1">
                <a:latin typeface="Arial" pitchFamily="34" charset="0"/>
              </a:rPr>
              <a:t>--</a:t>
            </a:r>
          </a:p>
          <a:p>
            <a:pPr>
              <a:lnSpc>
                <a:spcPct val="80000"/>
              </a:lnSpc>
            </a:pPr>
            <a:r>
              <a:rPr lang="en-US" sz="2400" b="1">
                <a:latin typeface="Arial" pitchFamily="34" charset="0"/>
              </a:rPr>
              <a:t>--</a:t>
            </a:r>
          </a:p>
          <a:p>
            <a:pPr>
              <a:lnSpc>
                <a:spcPct val="80000"/>
              </a:lnSpc>
            </a:pPr>
            <a:r>
              <a:rPr lang="en-US" sz="2400" b="1">
                <a:latin typeface="Arial" pitchFamily="34" charset="0"/>
              </a:rPr>
              <a:t>--</a:t>
            </a:r>
          </a:p>
        </p:txBody>
      </p:sp>
      <p:pic>
        <p:nvPicPr>
          <p:cNvPr id="807947" name="Picture 11"/>
          <p:cNvPicPr>
            <a:picLocks noChangeAspect="1" noChangeArrowheads="1"/>
          </p:cNvPicPr>
          <p:nvPr>
            <p:ph sz="half" idx="1"/>
          </p:nvPr>
        </p:nvPicPr>
        <p:blipFill>
          <a:blip r:embed="rId3"/>
          <a:srcRect/>
          <a:stretch>
            <a:fillRect/>
          </a:stretch>
        </p:blipFill>
        <p:spPr>
          <a:xfrm>
            <a:off x="485775" y="1600200"/>
            <a:ext cx="3371850" cy="4495800"/>
          </a:xfrm>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809986" name="Rectangle 2"/>
          <p:cNvSpPr>
            <a:spLocks noGrp="1" noChangeArrowheads="1"/>
          </p:cNvSpPr>
          <p:nvPr>
            <p:ph type="title"/>
          </p:nvPr>
        </p:nvSpPr>
        <p:spPr>
          <a:xfrm>
            <a:off x="457200" y="304800"/>
            <a:ext cx="8229600" cy="1143000"/>
          </a:xfrm>
        </p:spPr>
        <p:txBody>
          <a:bodyPr/>
          <a:lstStyle/>
          <a:p>
            <a:r>
              <a:rPr lang="en-US" i="1">
                <a:latin typeface="Arial" pitchFamily="34" charset="0"/>
              </a:rPr>
              <a:t>“</a:t>
            </a:r>
            <a:r>
              <a:rPr lang="en-US" b="1" i="1">
                <a:latin typeface="Arial" pitchFamily="34" charset="0"/>
              </a:rPr>
              <a:t>Words Make Worlds</a:t>
            </a:r>
            <a:r>
              <a:rPr lang="en-US" i="1">
                <a:latin typeface="Arial" pitchFamily="34" charset="0"/>
              </a:rPr>
              <a:t>”</a:t>
            </a:r>
          </a:p>
        </p:txBody>
      </p:sp>
      <p:sp>
        <p:nvSpPr>
          <p:cNvPr id="809987" name="Rectangle 3"/>
          <p:cNvSpPr>
            <a:spLocks noGrp="1" noChangeArrowheads="1"/>
          </p:cNvSpPr>
          <p:nvPr>
            <p:ph type="body" idx="1"/>
          </p:nvPr>
        </p:nvSpPr>
        <p:spPr>
          <a:xfrm>
            <a:off x="533400" y="1600200"/>
            <a:ext cx="7391400" cy="4572000"/>
          </a:xfrm>
        </p:spPr>
        <p:txBody>
          <a:bodyPr/>
          <a:lstStyle/>
          <a:p>
            <a:pPr>
              <a:lnSpc>
                <a:spcPct val="90000"/>
              </a:lnSpc>
            </a:pPr>
            <a:r>
              <a:rPr lang="en-US" sz="2400" b="1">
                <a:latin typeface="Arial" pitchFamily="34" charset="0"/>
              </a:rPr>
              <a:t>What changed?</a:t>
            </a:r>
          </a:p>
          <a:p>
            <a:pPr lvl="1">
              <a:lnSpc>
                <a:spcPct val="90000"/>
              </a:lnSpc>
            </a:pPr>
            <a:r>
              <a:rPr lang="en-US" sz="2000" b="1">
                <a:latin typeface="Arial" pitchFamily="34" charset="0"/>
              </a:rPr>
              <a:t>Our </a:t>
            </a:r>
            <a:r>
              <a:rPr lang="en-US" sz="2000" b="1" i="1">
                <a:latin typeface="Arial" pitchFamily="34" charset="0"/>
              </a:rPr>
              <a:t>words</a:t>
            </a:r>
            <a:r>
              <a:rPr lang="en-US" sz="2000" b="1">
                <a:latin typeface="Arial" pitchFamily="34" charset="0"/>
              </a:rPr>
              <a:t> – </a:t>
            </a:r>
            <a:r>
              <a:rPr lang="en-US" sz="2000" b="1" i="1">
                <a:latin typeface="Arial" pitchFamily="34" charset="0"/>
              </a:rPr>
              <a:t>positive, future-oriented</a:t>
            </a:r>
          </a:p>
          <a:p>
            <a:pPr lvl="1">
              <a:lnSpc>
                <a:spcPct val="90000"/>
              </a:lnSpc>
            </a:pPr>
            <a:r>
              <a:rPr lang="en-US" sz="2000" b="1">
                <a:latin typeface="Arial" pitchFamily="34" charset="0"/>
              </a:rPr>
              <a:t>Our </a:t>
            </a:r>
            <a:r>
              <a:rPr lang="en-US" sz="2000" b="1" i="1">
                <a:latin typeface="Arial" pitchFamily="34" charset="0"/>
              </a:rPr>
              <a:t>language</a:t>
            </a:r>
            <a:r>
              <a:rPr lang="en-US" sz="2000" b="1">
                <a:latin typeface="Arial" pitchFamily="34" charset="0"/>
              </a:rPr>
              <a:t> – </a:t>
            </a:r>
            <a:r>
              <a:rPr lang="en-US" sz="2000" b="1" i="1">
                <a:latin typeface="Arial" pitchFamily="34" charset="0"/>
              </a:rPr>
              <a:t>affirmative, appreciative</a:t>
            </a:r>
          </a:p>
          <a:p>
            <a:pPr lvl="1">
              <a:lnSpc>
                <a:spcPct val="90000"/>
              </a:lnSpc>
            </a:pPr>
            <a:r>
              <a:rPr lang="en-US" sz="2000" b="1">
                <a:latin typeface="Arial" pitchFamily="34" charset="0"/>
              </a:rPr>
              <a:t>Our </a:t>
            </a:r>
            <a:r>
              <a:rPr lang="en-US" sz="2000" b="1" i="1">
                <a:latin typeface="Arial" pitchFamily="34" charset="0"/>
              </a:rPr>
              <a:t>questions</a:t>
            </a:r>
          </a:p>
          <a:p>
            <a:pPr lvl="2">
              <a:lnSpc>
                <a:spcPct val="90000"/>
              </a:lnSpc>
            </a:pPr>
            <a:r>
              <a:rPr lang="en-US" sz="2000" b="1" i="1">
                <a:latin typeface="Arial" pitchFamily="34" charset="0"/>
              </a:rPr>
              <a:t>Instead of asking about</a:t>
            </a:r>
            <a:r>
              <a:rPr lang="en-US" sz="2000" b="1">
                <a:latin typeface="Arial" pitchFamily="34" charset="0"/>
              </a:rPr>
              <a:t> </a:t>
            </a:r>
            <a:r>
              <a:rPr lang="en-US" sz="2000" b="1" i="1">
                <a:latin typeface="Arial" pitchFamily="34" charset="0"/>
              </a:rPr>
              <a:t>the problem, we asked about the solution</a:t>
            </a:r>
          </a:p>
          <a:p>
            <a:pPr lvl="1">
              <a:lnSpc>
                <a:spcPct val="90000"/>
              </a:lnSpc>
              <a:buFontTx/>
              <a:buNone/>
            </a:pPr>
            <a:endParaRPr lang="en-US" sz="2000" b="1" i="1">
              <a:latin typeface="Arial" pitchFamily="34" charset="0"/>
            </a:endParaRPr>
          </a:p>
          <a:p>
            <a:pPr>
              <a:lnSpc>
                <a:spcPct val="90000"/>
              </a:lnSpc>
            </a:pPr>
            <a:r>
              <a:rPr lang="en-US" sz="2400" b="1">
                <a:latin typeface="Arial" pitchFamily="34" charset="0"/>
              </a:rPr>
              <a:t>This is the power of </a:t>
            </a:r>
            <a:r>
              <a:rPr lang="en-US" sz="2400" b="1" i="1">
                <a:latin typeface="Arial" pitchFamily="34" charset="0"/>
              </a:rPr>
              <a:t>Appreciative Planning and Action </a:t>
            </a:r>
          </a:p>
          <a:p>
            <a:pPr lvl="1">
              <a:lnSpc>
                <a:spcPct val="90000"/>
              </a:lnSpc>
            </a:pPr>
            <a:r>
              <a:rPr lang="en-US" sz="2000" b="1" i="1">
                <a:latin typeface="Jazz Poster ICG" pitchFamily="2" charset="0"/>
              </a:rPr>
              <a:t>Short</a:t>
            </a:r>
          </a:p>
          <a:p>
            <a:pPr lvl="1">
              <a:lnSpc>
                <a:spcPct val="90000"/>
              </a:lnSpc>
            </a:pPr>
            <a:r>
              <a:rPr lang="en-US" sz="2000" b="1" i="1">
                <a:latin typeface="Jazz Poster ICG" pitchFamily="2" charset="0"/>
              </a:rPr>
              <a:t>Simple</a:t>
            </a:r>
          </a:p>
          <a:p>
            <a:pPr lvl="1">
              <a:lnSpc>
                <a:spcPct val="90000"/>
              </a:lnSpc>
            </a:pPr>
            <a:r>
              <a:rPr lang="en-US" sz="2000" b="1" i="1">
                <a:latin typeface="Jazz Poster ICG" pitchFamily="2" charset="0"/>
              </a:rPr>
              <a:t>Positive</a:t>
            </a:r>
          </a:p>
          <a:p>
            <a:pPr lvl="1">
              <a:lnSpc>
                <a:spcPct val="90000"/>
              </a:lnSpc>
            </a:pPr>
            <a:r>
              <a:rPr lang="en-US" sz="2000" b="1" i="1">
                <a:latin typeface="Jazz Poster ICG" pitchFamily="2" charset="0"/>
              </a:rPr>
              <a:t>Action-oriented approach to Appreciative Inquiry</a:t>
            </a:r>
            <a:endParaRPr lang="en-US" sz="2000" b="1" i="1">
              <a:latin typeface="Arial" pitchFamily="34" charset="0"/>
            </a:endParaRPr>
          </a:p>
          <a:p>
            <a:pPr lvl="1">
              <a:lnSpc>
                <a:spcPct val="90000"/>
              </a:lnSpc>
            </a:pPr>
            <a:endParaRPr lang="en-US" sz="2000" b="1">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5"/>
          <p:cNvSpPr>
            <a:spLocks noGrp="1"/>
          </p:cNvSpPr>
          <p:nvPr>
            <p:ph type="ftr" sz="quarter" idx="10"/>
          </p:nvPr>
        </p:nvSpPr>
        <p:spPr/>
        <p:txBody>
          <a:bodyPr/>
          <a:lstStyle/>
          <a:p>
            <a:r>
              <a:rPr lang="en-US"/>
              <a:t>© Malcolm J. Odell, Jr.</a:t>
            </a:r>
          </a:p>
        </p:txBody>
      </p:sp>
      <p:sp>
        <p:nvSpPr>
          <p:cNvPr id="1106946" name="Rectangle 2"/>
          <p:cNvSpPr>
            <a:spLocks noGrp="1" noChangeArrowheads="1"/>
          </p:cNvSpPr>
          <p:nvPr>
            <p:ph type="title"/>
          </p:nvPr>
        </p:nvSpPr>
        <p:spPr>
          <a:xfrm>
            <a:off x="1524000" y="304800"/>
            <a:ext cx="6172200" cy="1143000"/>
          </a:xfrm>
        </p:spPr>
        <p:txBody>
          <a:bodyPr/>
          <a:lstStyle/>
          <a:p>
            <a:r>
              <a:rPr lang="en-US" b="1" i="1">
                <a:solidFill>
                  <a:schemeClr val="accent2"/>
                </a:solidFill>
                <a:latin typeface="Arial" pitchFamily="34" charset="0"/>
              </a:rPr>
              <a:t>“Dance and Drum”</a:t>
            </a:r>
            <a:r>
              <a:rPr lang="en-US">
                <a:latin typeface="Arial" pitchFamily="34" charset="0"/>
              </a:rPr>
              <a:t> </a:t>
            </a:r>
          </a:p>
        </p:txBody>
      </p:sp>
      <p:sp>
        <p:nvSpPr>
          <p:cNvPr id="1106947" name="Rectangle 3"/>
          <p:cNvSpPr>
            <a:spLocks noGrp="1" noChangeArrowheads="1"/>
          </p:cNvSpPr>
          <p:nvPr>
            <p:ph type="body" sz="half" idx="1"/>
          </p:nvPr>
        </p:nvSpPr>
        <p:spPr>
          <a:xfrm>
            <a:off x="457200" y="1371600"/>
            <a:ext cx="3619500" cy="4724400"/>
          </a:xfrm>
        </p:spPr>
        <p:txBody>
          <a:bodyPr/>
          <a:lstStyle/>
          <a:p>
            <a:pPr>
              <a:lnSpc>
                <a:spcPct val="90000"/>
              </a:lnSpc>
              <a:buFontTx/>
              <a:buNone/>
            </a:pPr>
            <a:r>
              <a:rPr lang="en-US" sz="2800" b="1" i="1">
                <a:latin typeface="Arial" pitchFamily="34" charset="0"/>
              </a:rPr>
              <a:t>Drumming </a:t>
            </a:r>
          </a:p>
          <a:p>
            <a:pPr>
              <a:lnSpc>
                <a:spcPct val="90000"/>
              </a:lnSpc>
              <a:buFontTx/>
              <a:buNone/>
            </a:pPr>
            <a:r>
              <a:rPr lang="en-US" sz="2800" b="1" i="1">
                <a:latin typeface="Arial" pitchFamily="34" charset="0"/>
              </a:rPr>
              <a:t>Circle !!!</a:t>
            </a:r>
          </a:p>
          <a:p>
            <a:pPr>
              <a:lnSpc>
                <a:spcPct val="90000"/>
              </a:lnSpc>
              <a:buFontTx/>
              <a:buNone/>
            </a:pPr>
            <a:endParaRPr lang="en-US" sz="2800" b="1">
              <a:latin typeface="Arial" pitchFamily="34" charset="0"/>
            </a:endParaRPr>
          </a:p>
          <a:p>
            <a:pPr>
              <a:lnSpc>
                <a:spcPct val="90000"/>
              </a:lnSpc>
              <a:buFontTx/>
              <a:buNone/>
            </a:pPr>
            <a:r>
              <a:rPr lang="en-US" sz="2400" b="1">
                <a:latin typeface="Arial" pitchFamily="34" charset="0"/>
              </a:rPr>
              <a:t>	Where are the drums? </a:t>
            </a:r>
          </a:p>
          <a:p>
            <a:pPr>
              <a:lnSpc>
                <a:spcPct val="90000"/>
              </a:lnSpc>
              <a:buFontTx/>
              <a:buNone/>
            </a:pPr>
            <a:endParaRPr lang="en-US" sz="2400" b="1">
              <a:latin typeface="Arial" pitchFamily="34" charset="0"/>
            </a:endParaRPr>
          </a:p>
          <a:p>
            <a:pPr>
              <a:lnSpc>
                <a:spcPct val="90000"/>
              </a:lnSpc>
              <a:buFontTx/>
              <a:buNone/>
            </a:pPr>
            <a:r>
              <a:rPr lang="en-US" sz="2400" b="1">
                <a:latin typeface="Arial" pitchFamily="34" charset="0"/>
              </a:rPr>
              <a:t>….a song…</a:t>
            </a:r>
          </a:p>
          <a:p>
            <a:pPr>
              <a:lnSpc>
                <a:spcPct val="90000"/>
              </a:lnSpc>
              <a:buFontTx/>
              <a:buNone/>
            </a:pPr>
            <a:r>
              <a:rPr lang="en-US" sz="2400" b="1">
                <a:latin typeface="Arial" pitchFamily="34" charset="0"/>
              </a:rPr>
              <a:t>….a dance…</a:t>
            </a:r>
          </a:p>
          <a:p>
            <a:pPr>
              <a:lnSpc>
                <a:spcPct val="90000"/>
              </a:lnSpc>
              <a:buFontTx/>
              <a:buNone/>
            </a:pPr>
            <a:r>
              <a:rPr lang="en-US" sz="2400" b="1">
                <a:latin typeface="Arial" pitchFamily="34" charset="0"/>
              </a:rPr>
              <a:t>Sharing &amp; celebrating…</a:t>
            </a:r>
          </a:p>
          <a:p>
            <a:pPr>
              <a:lnSpc>
                <a:spcPct val="90000"/>
              </a:lnSpc>
              <a:buFontTx/>
              <a:buNone/>
            </a:pPr>
            <a:r>
              <a:rPr lang="en-US" sz="2400" b="1">
                <a:latin typeface="Arial" pitchFamily="34" charset="0"/>
              </a:rPr>
              <a:t> “Breaking the Dependency Cycle”</a:t>
            </a:r>
            <a:endParaRPr lang="en-US" sz="2800" b="1">
              <a:latin typeface="Arial" pitchFamily="34" charset="0"/>
            </a:endParaRPr>
          </a:p>
          <a:p>
            <a:pPr>
              <a:lnSpc>
                <a:spcPct val="90000"/>
              </a:lnSpc>
              <a:buFontTx/>
              <a:buNone/>
            </a:pPr>
            <a:endParaRPr lang="en-US" sz="2800" b="1">
              <a:latin typeface="Arial" pitchFamily="34" charset="0"/>
            </a:endParaRPr>
          </a:p>
        </p:txBody>
      </p:sp>
      <p:pic>
        <p:nvPicPr>
          <p:cNvPr id="1106954" name="Picture 10"/>
          <p:cNvPicPr>
            <a:picLocks noChangeAspect="1" noChangeArrowheads="1"/>
          </p:cNvPicPr>
          <p:nvPr>
            <p:ph sz="quarter" idx="2"/>
          </p:nvPr>
        </p:nvPicPr>
        <p:blipFill>
          <a:blip r:embed="rId3"/>
          <a:srcRect/>
          <a:stretch>
            <a:fillRect/>
          </a:stretch>
        </p:blipFill>
        <p:spPr>
          <a:xfrm>
            <a:off x="3962400" y="1905000"/>
            <a:ext cx="4876800" cy="3657600"/>
          </a:xfrm>
          <a:no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19234" name="Rectangle 2"/>
          <p:cNvSpPr>
            <a:spLocks noGrp="1" noChangeArrowheads="1"/>
          </p:cNvSpPr>
          <p:nvPr>
            <p:ph type="title"/>
          </p:nvPr>
        </p:nvSpPr>
        <p:spPr>
          <a:xfrm>
            <a:off x="457200" y="609600"/>
            <a:ext cx="8229600" cy="1143000"/>
          </a:xfrm>
        </p:spPr>
        <p:txBody>
          <a:bodyPr/>
          <a:lstStyle/>
          <a:p>
            <a:r>
              <a:rPr lang="en-US" sz="3200">
                <a:latin typeface="Arial" pitchFamily="34" charset="0"/>
              </a:rPr>
              <a:t>How can we apply the principles of </a:t>
            </a:r>
            <a:r>
              <a:rPr lang="en-US" sz="3200" i="1">
                <a:latin typeface="Arial" pitchFamily="34" charset="0"/>
              </a:rPr>
              <a:t>APA</a:t>
            </a:r>
            <a:r>
              <a:rPr lang="en-US" sz="3200">
                <a:latin typeface="Arial" pitchFamily="34" charset="0"/>
              </a:rPr>
              <a:t> to </a:t>
            </a:r>
            <a:r>
              <a:rPr lang="en-US" sz="3200" i="1">
                <a:latin typeface="Jazz Poster ICG" pitchFamily="2" charset="0"/>
              </a:rPr>
              <a:t>Community Mobilization &amp; Women’s Empowerment</a:t>
            </a:r>
            <a:r>
              <a:rPr lang="en-US" sz="3200">
                <a:latin typeface="Arial" pitchFamily="34" charset="0"/>
              </a:rPr>
              <a:t> ?</a:t>
            </a:r>
            <a:endParaRPr lang="en-US">
              <a:latin typeface="Arial" pitchFamily="34" charset="0"/>
            </a:endParaRPr>
          </a:p>
        </p:txBody>
      </p:sp>
      <p:sp>
        <p:nvSpPr>
          <p:cNvPr id="1119235" name="Rectangle 3"/>
          <p:cNvSpPr>
            <a:spLocks noGrp="1" noChangeArrowheads="1"/>
          </p:cNvSpPr>
          <p:nvPr>
            <p:ph type="body" idx="1"/>
          </p:nvPr>
        </p:nvSpPr>
        <p:spPr/>
        <p:txBody>
          <a:bodyPr/>
          <a:lstStyle/>
          <a:p>
            <a:endParaRPr lang="en-US">
              <a:latin typeface="Arial" pitchFamily="34" charset="0"/>
            </a:endParaRPr>
          </a:p>
          <a:p>
            <a:pPr lvl="1">
              <a:buFontTx/>
              <a:buNone/>
            </a:pPr>
            <a:r>
              <a:rPr lang="en-US">
                <a:latin typeface="Arial" pitchFamily="34" charset="0"/>
              </a:rPr>
              <a:t>--</a:t>
            </a:r>
          </a:p>
          <a:p>
            <a:pPr lvl="1">
              <a:buFontTx/>
              <a:buNone/>
            </a:pPr>
            <a:r>
              <a:rPr lang="en-US">
                <a:latin typeface="Arial" pitchFamily="34" charset="0"/>
              </a:rPr>
              <a:t>--</a:t>
            </a:r>
          </a:p>
          <a:p>
            <a:pPr lvl="1">
              <a:buFontTx/>
              <a:buNone/>
            </a:pPr>
            <a:r>
              <a:rPr lang="en-US">
                <a:latin typeface="Arial" pitchFamily="34" charset="0"/>
              </a:rPr>
              <a:t>--</a:t>
            </a:r>
          </a:p>
          <a:p>
            <a:pPr lvl="1">
              <a:buFontTx/>
              <a:buNone/>
            </a:pPr>
            <a:r>
              <a:rPr lang="en-US">
                <a:latin typeface="Arial" pitchFamily="34" charset="0"/>
              </a:rPr>
              <a:t>--</a:t>
            </a:r>
          </a:p>
          <a:p>
            <a:pPr lvl="1">
              <a:buFontTx/>
              <a:buNone/>
            </a:pPr>
            <a:endParaRPr lang="en-US">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08994" name="Rectangle 2"/>
          <p:cNvSpPr>
            <a:spLocks noGrp="1" noChangeArrowheads="1"/>
          </p:cNvSpPr>
          <p:nvPr>
            <p:ph type="title"/>
          </p:nvPr>
        </p:nvSpPr>
        <p:spPr>
          <a:xfrm>
            <a:off x="762000" y="533400"/>
            <a:ext cx="7848600" cy="1143000"/>
          </a:xfrm>
        </p:spPr>
        <p:txBody>
          <a:bodyPr/>
          <a:lstStyle/>
          <a:p>
            <a:r>
              <a:rPr lang="en-US" sz="3200" b="1" i="1">
                <a:latin typeface="Arial" pitchFamily="34" charset="0"/>
              </a:rPr>
              <a:t>Appreciative Planning and Action (APA) Framework:</a:t>
            </a:r>
          </a:p>
        </p:txBody>
      </p:sp>
      <p:sp>
        <p:nvSpPr>
          <p:cNvPr id="1108995" name="Rectangle 3"/>
          <p:cNvSpPr>
            <a:spLocks noGrp="1" noChangeArrowheads="1"/>
          </p:cNvSpPr>
          <p:nvPr>
            <p:ph type="body" idx="1"/>
          </p:nvPr>
        </p:nvSpPr>
        <p:spPr>
          <a:xfrm>
            <a:off x="533400" y="1905000"/>
            <a:ext cx="7924800" cy="4495800"/>
          </a:xfrm>
        </p:spPr>
        <p:txBody>
          <a:bodyPr/>
          <a:lstStyle/>
          <a:p>
            <a:pPr marL="609600" indent="-609600">
              <a:buFontTx/>
              <a:buNone/>
            </a:pPr>
            <a:r>
              <a:rPr lang="en-US" sz="2000" b="1">
                <a:latin typeface="Arial" pitchFamily="34" charset="0"/>
              </a:rPr>
              <a:t>1	Goal - Seeking the Root Causes of Success</a:t>
            </a:r>
          </a:p>
          <a:p>
            <a:pPr marL="609600" indent="-609600">
              <a:buFontTx/>
              <a:buNone/>
            </a:pPr>
            <a:r>
              <a:rPr lang="en-US" sz="2000" b="1">
                <a:latin typeface="Arial" pitchFamily="34" charset="0"/>
              </a:rPr>
              <a:t>2	Laws</a:t>
            </a:r>
          </a:p>
          <a:p>
            <a:pPr marL="990600" lvl="1" indent="-533400"/>
            <a:r>
              <a:rPr lang="en-US" sz="1800" b="1">
                <a:latin typeface="Arial" pitchFamily="34" charset="0"/>
              </a:rPr>
              <a:t>What you seek is what you find</a:t>
            </a:r>
          </a:p>
          <a:p>
            <a:pPr marL="990600" lvl="1" indent="-533400"/>
            <a:r>
              <a:rPr lang="en-US" sz="1800" b="1">
                <a:latin typeface="Arial" pitchFamily="34" charset="0"/>
              </a:rPr>
              <a:t>Where you think you’re going is where you end up</a:t>
            </a:r>
          </a:p>
          <a:p>
            <a:pPr marL="609600" indent="-609600">
              <a:buFontTx/>
              <a:buNone/>
            </a:pPr>
            <a:r>
              <a:rPr lang="en-US" sz="2000" b="1">
                <a:latin typeface="Arial" pitchFamily="34" charset="0"/>
              </a:rPr>
              <a:t>3	Principles</a:t>
            </a:r>
          </a:p>
          <a:p>
            <a:pPr marL="990600" lvl="1" indent="-533400"/>
            <a:r>
              <a:rPr lang="en-US" sz="1800" b="1">
                <a:latin typeface="Arial" pitchFamily="34" charset="0"/>
              </a:rPr>
              <a:t>If you look for problems, you find – and create – more problems</a:t>
            </a:r>
          </a:p>
          <a:p>
            <a:pPr marL="990600" lvl="1" indent="-533400"/>
            <a:r>
              <a:rPr lang="en-US" sz="1800" b="1">
                <a:latin typeface="Arial" pitchFamily="34" charset="0"/>
              </a:rPr>
              <a:t>If you look for success, you find – and create – more successes</a:t>
            </a:r>
          </a:p>
          <a:p>
            <a:pPr marL="990600" lvl="1" indent="-533400"/>
            <a:r>
              <a:rPr lang="en-US" sz="1800" b="1">
                <a:latin typeface="Arial" pitchFamily="34" charset="0"/>
              </a:rPr>
              <a:t>If you believe in your dreams, you create miracles</a:t>
            </a:r>
          </a:p>
          <a:p>
            <a:pPr marL="609600" indent="-609600">
              <a:buFontTx/>
              <a:buAutoNum type="arabicPlain" startAt="4"/>
            </a:pPr>
            <a:r>
              <a:rPr lang="en-US" sz="2000" b="1">
                <a:latin typeface="Arial" pitchFamily="34" charset="0"/>
              </a:rPr>
              <a:t>4 ‘Ds’  </a:t>
            </a:r>
            <a:r>
              <a:rPr lang="en-US" sz="2000" b="1">
                <a:latin typeface="Arial" pitchFamily="34" charset="0"/>
                <a:ea typeface="AppleGothic" pitchFamily="1" charset="-127"/>
              </a:rPr>
              <a:t>➔</a:t>
            </a:r>
            <a:r>
              <a:rPr lang="en-US" sz="2000" b="1">
                <a:latin typeface="Arial" pitchFamily="34" charset="0"/>
              </a:rPr>
              <a:t>  7 ‘Ds’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11042" name="Rectangle 2"/>
          <p:cNvSpPr>
            <a:spLocks noGrp="1" noChangeArrowheads="1"/>
          </p:cNvSpPr>
          <p:nvPr>
            <p:ph type="title"/>
          </p:nvPr>
        </p:nvSpPr>
        <p:spPr/>
        <p:txBody>
          <a:bodyPr/>
          <a:lstStyle/>
          <a:p>
            <a:r>
              <a:rPr lang="en-US" sz="3600" b="1" i="1">
                <a:latin typeface="Arial" pitchFamily="34" charset="0"/>
              </a:rPr>
              <a:t>Appreciative Inquiry</a:t>
            </a:r>
            <a:r>
              <a:rPr lang="en-US" sz="4000">
                <a:latin typeface="Arial" pitchFamily="34" charset="0"/>
              </a:rPr>
              <a:t/>
            </a:r>
            <a:br>
              <a:rPr lang="en-US" sz="4000">
                <a:latin typeface="Arial" pitchFamily="34" charset="0"/>
              </a:rPr>
            </a:br>
            <a:r>
              <a:rPr lang="en-US" sz="4000">
                <a:latin typeface="Arial" pitchFamily="34" charset="0"/>
              </a:rPr>
              <a:t>The Basic </a:t>
            </a:r>
            <a:r>
              <a:rPr lang="en-US" sz="3600" b="1">
                <a:latin typeface="Arial" pitchFamily="34" charset="0"/>
              </a:rPr>
              <a:t>“4 Ds”</a:t>
            </a:r>
          </a:p>
        </p:txBody>
      </p:sp>
      <p:sp>
        <p:nvSpPr>
          <p:cNvPr id="1111043" name="Rectangle 3"/>
          <p:cNvSpPr>
            <a:spLocks noGrp="1" noChangeArrowheads="1"/>
          </p:cNvSpPr>
          <p:nvPr>
            <p:ph type="body" idx="1"/>
          </p:nvPr>
        </p:nvSpPr>
        <p:spPr>
          <a:xfrm>
            <a:off x="762000" y="2362200"/>
            <a:ext cx="7391400" cy="4038600"/>
          </a:xfrm>
        </p:spPr>
        <p:txBody>
          <a:bodyPr/>
          <a:lstStyle/>
          <a:p>
            <a:pPr>
              <a:buFontTx/>
              <a:buNone/>
            </a:pPr>
            <a:r>
              <a:rPr lang="en-US" sz="2400" b="1">
                <a:latin typeface="Arial" pitchFamily="34" charset="0"/>
              </a:rPr>
              <a:t>Discover</a:t>
            </a:r>
            <a:r>
              <a:rPr lang="en-US" sz="2400">
                <a:latin typeface="Arial" pitchFamily="34" charset="0"/>
              </a:rPr>
              <a:t>		</a:t>
            </a:r>
            <a:r>
              <a:rPr lang="en-US" sz="1800" b="1" i="1">
                <a:latin typeface="Arial" pitchFamily="34" charset="0"/>
              </a:rPr>
              <a:t>The best, success, what works</a:t>
            </a:r>
          </a:p>
          <a:p>
            <a:pPr>
              <a:buFontTx/>
              <a:buNone/>
            </a:pPr>
            <a:endParaRPr lang="en-US" sz="1800" b="1" i="1">
              <a:latin typeface="Arial" pitchFamily="34" charset="0"/>
            </a:endParaRPr>
          </a:p>
          <a:p>
            <a:pPr>
              <a:buFontTx/>
              <a:buNone/>
            </a:pPr>
            <a:r>
              <a:rPr lang="en-US" sz="2400" b="1">
                <a:latin typeface="Arial" pitchFamily="34" charset="0"/>
              </a:rPr>
              <a:t>Dream		</a:t>
            </a:r>
            <a:r>
              <a:rPr lang="en-US" sz="1800" b="1" i="1">
                <a:latin typeface="Arial" pitchFamily="34" charset="0"/>
              </a:rPr>
              <a:t>Even better, what we want more of</a:t>
            </a:r>
          </a:p>
          <a:p>
            <a:pPr>
              <a:buFontTx/>
              <a:buNone/>
            </a:pPr>
            <a:endParaRPr lang="en-US" sz="1800" b="1" i="1">
              <a:latin typeface="Arial" pitchFamily="34" charset="0"/>
            </a:endParaRPr>
          </a:p>
          <a:p>
            <a:pPr>
              <a:buFontTx/>
              <a:buNone/>
            </a:pPr>
            <a:r>
              <a:rPr lang="en-US" sz="2400" b="1">
                <a:latin typeface="Arial" pitchFamily="34" charset="0"/>
              </a:rPr>
              <a:t>Design		</a:t>
            </a:r>
            <a:r>
              <a:rPr lang="en-US" sz="1800" b="1" i="1">
                <a:latin typeface="Arial" pitchFamily="34" charset="0"/>
              </a:rPr>
              <a:t>Strategy, general plan to get there</a:t>
            </a:r>
          </a:p>
          <a:p>
            <a:pPr>
              <a:buFontTx/>
              <a:buNone/>
            </a:pPr>
            <a:endParaRPr lang="en-US" sz="1800" b="1" i="1">
              <a:latin typeface="Arial" pitchFamily="34" charset="0"/>
            </a:endParaRPr>
          </a:p>
          <a:p>
            <a:pPr>
              <a:buFontTx/>
              <a:buNone/>
            </a:pPr>
            <a:r>
              <a:rPr lang="en-US" sz="2400" b="1">
                <a:latin typeface="Arial" pitchFamily="34" charset="0"/>
              </a:rPr>
              <a:t>Deliver		</a:t>
            </a:r>
            <a:r>
              <a:rPr lang="en-US" sz="1800" b="1" i="1">
                <a:latin typeface="Arial" pitchFamily="34" charset="0"/>
              </a:rPr>
              <a:t>Action plans</a:t>
            </a:r>
          </a:p>
          <a:p>
            <a:pPr>
              <a:buFontTx/>
              <a:buNone/>
            </a:pPr>
            <a:endParaRPr lang="en-US" sz="1800" b="1" i="1">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23330" name="Rectangle 2"/>
          <p:cNvSpPr>
            <a:spLocks noGrp="1" noChangeArrowheads="1"/>
          </p:cNvSpPr>
          <p:nvPr>
            <p:ph type="title"/>
          </p:nvPr>
        </p:nvSpPr>
        <p:spPr>
          <a:xfrm>
            <a:off x="533400" y="533400"/>
            <a:ext cx="8229600" cy="1143000"/>
          </a:xfrm>
        </p:spPr>
        <p:txBody>
          <a:bodyPr/>
          <a:lstStyle/>
          <a:p>
            <a:r>
              <a:rPr lang="en-US" sz="3600" b="1" i="1">
                <a:latin typeface="Arial" pitchFamily="34" charset="0"/>
              </a:rPr>
              <a:t>Appreciative Planning &amp; Action </a:t>
            </a:r>
            <a:br>
              <a:rPr lang="en-US" sz="3600" b="1" i="1">
                <a:latin typeface="Arial" pitchFamily="34" charset="0"/>
              </a:rPr>
            </a:br>
            <a:r>
              <a:rPr lang="en-US" sz="3600" b="1" i="1">
                <a:latin typeface="Arial" pitchFamily="34" charset="0"/>
              </a:rPr>
              <a:t>From 4 Ds to 7 Ds:</a:t>
            </a:r>
            <a:endParaRPr lang="en-US" sz="3600" b="1">
              <a:latin typeface="Arial" pitchFamily="34" charset="0"/>
            </a:endParaRPr>
          </a:p>
        </p:txBody>
      </p:sp>
      <p:sp>
        <p:nvSpPr>
          <p:cNvPr id="1123331" name="Rectangle 3"/>
          <p:cNvSpPr>
            <a:spLocks noGrp="1" noChangeArrowheads="1"/>
          </p:cNvSpPr>
          <p:nvPr>
            <p:ph type="body" idx="1"/>
          </p:nvPr>
        </p:nvSpPr>
        <p:spPr>
          <a:xfrm>
            <a:off x="228600" y="1981200"/>
            <a:ext cx="8610600" cy="4267200"/>
          </a:xfrm>
        </p:spPr>
        <p:txBody>
          <a:bodyPr/>
          <a:lstStyle/>
          <a:p>
            <a:pPr>
              <a:lnSpc>
                <a:spcPct val="90000"/>
              </a:lnSpc>
              <a:buFontTx/>
              <a:buNone/>
            </a:pPr>
            <a:r>
              <a:rPr lang="en-US" b="1" i="1">
                <a:latin typeface="Arial" pitchFamily="34" charset="0"/>
              </a:rPr>
              <a:t>Discover</a:t>
            </a:r>
            <a:r>
              <a:rPr lang="en-US" b="1">
                <a:latin typeface="Arial" pitchFamily="34" charset="0"/>
              </a:rPr>
              <a:t>		 </a:t>
            </a:r>
            <a:r>
              <a:rPr lang="en-US" sz="2400" b="1">
                <a:latin typeface="Arial" pitchFamily="34" charset="0"/>
              </a:rPr>
              <a:t>The best, success, what works</a:t>
            </a:r>
          </a:p>
          <a:p>
            <a:pPr>
              <a:lnSpc>
                <a:spcPct val="90000"/>
              </a:lnSpc>
              <a:buFontTx/>
              <a:buNone/>
            </a:pPr>
            <a:r>
              <a:rPr lang="en-US" b="1" i="1">
                <a:latin typeface="Arial" pitchFamily="34" charset="0"/>
              </a:rPr>
              <a:t>Dream</a:t>
            </a:r>
            <a:r>
              <a:rPr lang="en-US" b="1">
                <a:latin typeface="Arial" pitchFamily="34" charset="0"/>
              </a:rPr>
              <a:t>		 </a:t>
            </a:r>
            <a:r>
              <a:rPr lang="en-US" sz="2400" b="1">
                <a:latin typeface="Arial" pitchFamily="34" charset="0"/>
              </a:rPr>
              <a:t>Of even better, what we want more of</a:t>
            </a:r>
          </a:p>
          <a:p>
            <a:pPr>
              <a:lnSpc>
                <a:spcPct val="90000"/>
              </a:lnSpc>
              <a:buFontTx/>
              <a:buNone/>
            </a:pPr>
            <a:r>
              <a:rPr lang="en-US" b="1" i="1">
                <a:latin typeface="Arial" pitchFamily="34" charset="0"/>
              </a:rPr>
              <a:t>Design</a:t>
            </a:r>
            <a:r>
              <a:rPr lang="en-US" b="1">
                <a:latin typeface="Arial" pitchFamily="34" charset="0"/>
              </a:rPr>
              <a:t>		 </a:t>
            </a:r>
            <a:r>
              <a:rPr lang="en-US" sz="2400" b="1">
                <a:latin typeface="Arial" pitchFamily="34" charset="0"/>
              </a:rPr>
              <a:t>A strategy, general plan to get there</a:t>
            </a:r>
          </a:p>
          <a:p>
            <a:pPr>
              <a:lnSpc>
                <a:spcPct val="90000"/>
              </a:lnSpc>
              <a:buFontTx/>
              <a:buNone/>
            </a:pPr>
            <a:r>
              <a:rPr lang="en-US" b="1" i="1">
                <a:latin typeface="Arial" pitchFamily="34" charset="0"/>
              </a:rPr>
              <a:t>Deliver</a:t>
            </a:r>
            <a:r>
              <a:rPr lang="en-US" b="1">
                <a:latin typeface="Arial" pitchFamily="34" charset="0"/>
              </a:rPr>
              <a:t>		 </a:t>
            </a:r>
            <a:r>
              <a:rPr lang="en-US" sz="2400" b="1">
                <a:latin typeface="Arial" pitchFamily="34" charset="0"/>
              </a:rPr>
              <a:t>An action plan &amp; commitments</a:t>
            </a:r>
          </a:p>
          <a:p>
            <a:pPr>
              <a:lnSpc>
                <a:spcPct val="90000"/>
              </a:lnSpc>
              <a:buFontTx/>
              <a:buNone/>
            </a:pPr>
            <a:r>
              <a:rPr lang="en-US" b="1" i="1">
                <a:latin typeface="Arial" pitchFamily="34" charset="0"/>
              </a:rPr>
              <a:t>Do it now!</a:t>
            </a:r>
            <a:r>
              <a:rPr lang="en-US" b="1">
                <a:latin typeface="Arial" pitchFamily="34" charset="0"/>
              </a:rPr>
              <a:t>	 </a:t>
            </a:r>
            <a:r>
              <a:rPr lang="en-US" sz="2400" b="1">
                <a:latin typeface="Arial" pitchFamily="34" charset="0"/>
              </a:rPr>
              <a:t>Take the first step, now!</a:t>
            </a:r>
          </a:p>
          <a:p>
            <a:pPr>
              <a:lnSpc>
                <a:spcPct val="90000"/>
              </a:lnSpc>
              <a:buFontTx/>
              <a:buNone/>
            </a:pPr>
            <a:r>
              <a:rPr lang="en-US" b="1" i="1">
                <a:latin typeface="Arial" pitchFamily="34" charset="0"/>
              </a:rPr>
              <a:t>Discuss</a:t>
            </a:r>
            <a:r>
              <a:rPr lang="en-US" b="1">
                <a:latin typeface="Arial" pitchFamily="34" charset="0"/>
              </a:rPr>
              <a:t>		 </a:t>
            </a:r>
            <a:r>
              <a:rPr lang="en-US" sz="2400" b="1">
                <a:latin typeface="Arial" pitchFamily="34" charset="0"/>
              </a:rPr>
              <a:t>“A-Valuation” – positive evaluation &amp; 					feedback</a:t>
            </a:r>
          </a:p>
          <a:p>
            <a:pPr>
              <a:lnSpc>
                <a:spcPct val="90000"/>
              </a:lnSpc>
              <a:buFontTx/>
              <a:buNone/>
            </a:pPr>
            <a:r>
              <a:rPr lang="en-US" b="1" i="1">
                <a:latin typeface="Arial" pitchFamily="34" charset="0"/>
              </a:rPr>
              <a:t>Dance &amp; drum! </a:t>
            </a:r>
            <a:r>
              <a:rPr lang="en-US" sz="2400" b="1">
                <a:latin typeface="Arial" pitchFamily="34" charset="0"/>
              </a:rPr>
              <a:t>Celebrate success</a:t>
            </a:r>
            <a:endParaRPr lang="en-US" sz="2400" b="1" i="1">
              <a:latin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15138" name="Rectangle 2"/>
          <p:cNvSpPr>
            <a:spLocks noGrp="1" noChangeArrowheads="1"/>
          </p:cNvSpPr>
          <p:nvPr>
            <p:ph type="title"/>
          </p:nvPr>
        </p:nvSpPr>
        <p:spPr>
          <a:xfrm>
            <a:off x="457200" y="685800"/>
            <a:ext cx="8229600" cy="1143000"/>
          </a:xfrm>
        </p:spPr>
        <p:txBody>
          <a:bodyPr/>
          <a:lstStyle/>
          <a:p>
            <a:r>
              <a:rPr lang="en-US" sz="3200" b="1">
                <a:latin typeface="Arial" pitchFamily="34" charset="0"/>
              </a:rPr>
              <a:t>Adapting AI for Community Mobilization:</a:t>
            </a:r>
            <a:r>
              <a:rPr lang="en-US" sz="3200" b="1" i="1">
                <a:latin typeface="Arial" pitchFamily="34" charset="0"/>
              </a:rPr>
              <a:t> </a:t>
            </a:r>
            <a:br>
              <a:rPr lang="en-US" sz="3200" b="1" i="1">
                <a:latin typeface="Arial" pitchFamily="34" charset="0"/>
              </a:rPr>
            </a:br>
            <a:r>
              <a:rPr lang="en-US" sz="3200" b="1" i="1">
                <a:latin typeface="Arial" pitchFamily="34" charset="0"/>
              </a:rPr>
              <a:t>Appreciative Planning and Action (APA)</a:t>
            </a:r>
            <a:br>
              <a:rPr lang="en-US" sz="3200" b="1" i="1">
                <a:latin typeface="Arial" pitchFamily="34" charset="0"/>
              </a:rPr>
            </a:br>
            <a:r>
              <a:rPr lang="en-US" sz="3200" b="1">
                <a:latin typeface="Arial" pitchFamily="34" charset="0"/>
              </a:rPr>
              <a:t>Purpose</a:t>
            </a:r>
          </a:p>
        </p:txBody>
      </p:sp>
      <p:sp>
        <p:nvSpPr>
          <p:cNvPr id="1115139" name="Rectangle 3"/>
          <p:cNvSpPr>
            <a:spLocks noGrp="1" noChangeArrowheads="1"/>
          </p:cNvSpPr>
          <p:nvPr>
            <p:ph type="body" idx="1"/>
          </p:nvPr>
        </p:nvSpPr>
        <p:spPr>
          <a:xfrm>
            <a:off x="609600" y="2209800"/>
            <a:ext cx="7010400" cy="4267200"/>
          </a:xfrm>
        </p:spPr>
        <p:txBody>
          <a:bodyPr/>
          <a:lstStyle/>
          <a:p>
            <a:pPr>
              <a:lnSpc>
                <a:spcPct val="90000"/>
              </a:lnSpc>
              <a:buFontTx/>
              <a:buNone/>
            </a:pPr>
            <a:r>
              <a:rPr lang="en-US" sz="2400" b="1" i="1">
                <a:latin typeface="Arial" pitchFamily="34" charset="0"/>
              </a:rPr>
              <a:t>To empower communities and individuals:</a:t>
            </a:r>
            <a:r>
              <a:rPr lang="en-US" sz="2400" b="1">
                <a:latin typeface="Arial" pitchFamily="34" charset="0"/>
              </a:rPr>
              <a:t> </a:t>
            </a:r>
          </a:p>
          <a:p>
            <a:pPr>
              <a:lnSpc>
                <a:spcPct val="90000"/>
              </a:lnSpc>
            </a:pPr>
            <a:r>
              <a:rPr lang="en-US" sz="2400" b="1">
                <a:latin typeface="Arial" pitchFamily="34" charset="0"/>
              </a:rPr>
              <a:t>To take pride in what and who we are and what we have achieved</a:t>
            </a:r>
          </a:p>
          <a:p>
            <a:pPr>
              <a:lnSpc>
                <a:spcPct val="90000"/>
              </a:lnSpc>
            </a:pPr>
            <a:r>
              <a:rPr lang="en-US" sz="2400" b="1">
                <a:latin typeface="Arial" pitchFamily="34" charset="0"/>
              </a:rPr>
              <a:t>To dream of what might be</a:t>
            </a:r>
          </a:p>
          <a:p>
            <a:pPr>
              <a:lnSpc>
                <a:spcPct val="90000"/>
              </a:lnSpc>
            </a:pPr>
            <a:r>
              <a:rPr lang="en-US" sz="2400" b="1">
                <a:latin typeface="Arial" pitchFamily="34" charset="0"/>
              </a:rPr>
              <a:t>To plan for what will be, and </a:t>
            </a:r>
          </a:p>
          <a:p>
            <a:pPr>
              <a:lnSpc>
                <a:spcPct val="90000"/>
              </a:lnSpc>
            </a:pPr>
            <a:r>
              <a:rPr lang="en-US" sz="2400" b="1">
                <a:latin typeface="Arial" pitchFamily="34" charset="0"/>
              </a:rPr>
              <a:t>To feel the energy that comes from making commitments and taking the first step</a:t>
            </a:r>
          </a:p>
          <a:p>
            <a:pPr>
              <a:lnSpc>
                <a:spcPct val="90000"/>
              </a:lnSpc>
              <a:buFontTx/>
              <a:buNone/>
            </a:pPr>
            <a:r>
              <a:rPr lang="en-US" sz="2400" b="1" i="1">
                <a:latin typeface="Arial" pitchFamily="34" charset="0"/>
              </a:rPr>
              <a:t>To be simple enough that anyone can do it, profound enough to change people’s lives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1238018" name="Rectangle 2"/>
          <p:cNvSpPr>
            <a:spLocks noGrp="1" noChangeArrowheads="1"/>
          </p:cNvSpPr>
          <p:nvPr>
            <p:ph type="title"/>
          </p:nvPr>
        </p:nvSpPr>
        <p:spPr>
          <a:xfrm>
            <a:off x="381000" y="609600"/>
            <a:ext cx="8229600" cy="1143000"/>
          </a:xfrm>
          <a:noFill/>
          <a:ln/>
        </p:spPr>
        <p:txBody>
          <a:bodyPr/>
          <a:lstStyle/>
          <a:p>
            <a:r>
              <a:rPr lang="en-US" sz="4000">
                <a:latin typeface="Arial" pitchFamily="34" charset="0"/>
              </a:rPr>
              <a:t>“Time out for the Cinema!”</a:t>
            </a:r>
            <a:br>
              <a:rPr lang="en-US" sz="4000">
                <a:latin typeface="Arial" pitchFamily="34" charset="0"/>
              </a:rPr>
            </a:br>
            <a:r>
              <a:rPr lang="en-US" sz="4000">
                <a:latin typeface="Arial" pitchFamily="34" charset="0"/>
              </a:rPr>
              <a:t>a “KISSS” Video</a:t>
            </a:r>
          </a:p>
        </p:txBody>
      </p:sp>
      <p:sp>
        <p:nvSpPr>
          <p:cNvPr id="1238019" name="Rectangle 3"/>
          <p:cNvSpPr>
            <a:spLocks noGrp="1" noChangeArrowheads="1"/>
          </p:cNvSpPr>
          <p:nvPr>
            <p:ph type="body" sz="half" idx="1"/>
          </p:nvPr>
        </p:nvSpPr>
        <p:spPr>
          <a:xfrm>
            <a:off x="3962400" y="2133600"/>
            <a:ext cx="4572000" cy="4343400"/>
          </a:xfrm>
          <a:noFill/>
          <a:ln/>
        </p:spPr>
        <p:txBody>
          <a:bodyPr/>
          <a:lstStyle/>
          <a:p>
            <a:pPr>
              <a:lnSpc>
                <a:spcPct val="90000"/>
              </a:lnSpc>
              <a:buFontTx/>
              <a:buNone/>
            </a:pPr>
            <a:r>
              <a:rPr lang="en-US" sz="2400" b="1" i="1">
                <a:latin typeface="Arial" pitchFamily="34" charset="0"/>
              </a:rPr>
              <a:t>“Appreciative Planning &amp; Action” </a:t>
            </a:r>
          </a:p>
          <a:p>
            <a:pPr lvl="2">
              <a:lnSpc>
                <a:spcPct val="90000"/>
              </a:lnSpc>
            </a:pPr>
            <a:r>
              <a:rPr lang="en-US" sz="1800" b="1">
                <a:latin typeface="Arial" pitchFamily="34" charset="0"/>
              </a:rPr>
              <a:t>The first APA community meetings in Nepal</a:t>
            </a:r>
            <a:endParaRPr lang="en-US" sz="1400">
              <a:latin typeface="Arial" pitchFamily="34" charset="0"/>
            </a:endParaRPr>
          </a:p>
          <a:p>
            <a:pPr lvl="2">
              <a:lnSpc>
                <a:spcPct val="90000"/>
              </a:lnSpc>
              <a:buFontTx/>
              <a:buNone/>
            </a:pPr>
            <a:endParaRPr lang="en-US" sz="700" b="1">
              <a:latin typeface="Arial" pitchFamily="34" charset="0"/>
            </a:endParaRPr>
          </a:p>
          <a:p>
            <a:pPr lvl="2">
              <a:lnSpc>
                <a:spcPct val="90000"/>
              </a:lnSpc>
            </a:pPr>
            <a:r>
              <a:rPr lang="en-US" sz="1400" b="1">
                <a:latin typeface="Arial" pitchFamily="34" charset="0"/>
              </a:rPr>
              <a:t>From Discovery to ‘Do it Now’ </a:t>
            </a:r>
            <a:endParaRPr lang="en-US" sz="1400">
              <a:latin typeface="Arial" pitchFamily="34" charset="0"/>
            </a:endParaRPr>
          </a:p>
          <a:p>
            <a:pPr lvl="2">
              <a:lnSpc>
                <a:spcPct val="90000"/>
              </a:lnSpc>
            </a:pPr>
            <a:endParaRPr lang="en-US" sz="800" b="1">
              <a:latin typeface="Arial" pitchFamily="34" charset="0"/>
            </a:endParaRPr>
          </a:p>
          <a:p>
            <a:pPr>
              <a:lnSpc>
                <a:spcPct val="90000"/>
              </a:lnSpc>
            </a:pPr>
            <a:r>
              <a:rPr lang="en-US" sz="1800" b="1">
                <a:latin typeface="Arial" pitchFamily="34" charset="0"/>
              </a:rPr>
              <a:t>Overview of the APA process</a:t>
            </a:r>
          </a:p>
          <a:p>
            <a:pPr>
              <a:lnSpc>
                <a:spcPct val="90000"/>
              </a:lnSpc>
            </a:pPr>
            <a:r>
              <a:rPr lang="en-US" sz="1400" b="1">
                <a:latin typeface="Arial" pitchFamily="34" charset="0"/>
              </a:rPr>
              <a:t>(The 7-Ds in 5 minutes!)</a:t>
            </a:r>
          </a:p>
          <a:p>
            <a:pPr lvl="2">
              <a:lnSpc>
                <a:spcPct val="90000"/>
              </a:lnSpc>
            </a:pPr>
            <a:r>
              <a:rPr lang="en-US" sz="1400" b="1">
                <a:latin typeface="Arial" pitchFamily="34" charset="0"/>
              </a:rPr>
              <a:t>Short</a:t>
            </a:r>
          </a:p>
          <a:p>
            <a:pPr lvl="2">
              <a:lnSpc>
                <a:spcPct val="90000"/>
              </a:lnSpc>
            </a:pPr>
            <a:r>
              <a:rPr lang="en-US" sz="1400" b="1">
                <a:latin typeface="Arial" pitchFamily="34" charset="0"/>
              </a:rPr>
              <a:t>Sweet</a:t>
            </a:r>
          </a:p>
          <a:p>
            <a:pPr lvl="2">
              <a:lnSpc>
                <a:spcPct val="90000"/>
              </a:lnSpc>
            </a:pPr>
            <a:r>
              <a:rPr lang="en-US" sz="1400" b="1">
                <a:latin typeface="Arial" pitchFamily="34" charset="0"/>
              </a:rPr>
              <a:t>Simple</a:t>
            </a:r>
          </a:p>
          <a:p>
            <a:pPr lvl="2">
              <a:lnSpc>
                <a:spcPct val="90000"/>
              </a:lnSpc>
            </a:pPr>
            <a:endParaRPr lang="en-US" sz="1400" b="1">
              <a:latin typeface="Arial" pitchFamily="34" charset="0"/>
            </a:endParaRPr>
          </a:p>
          <a:p>
            <a:pPr>
              <a:lnSpc>
                <a:spcPct val="90000"/>
              </a:lnSpc>
            </a:pPr>
            <a:r>
              <a:rPr lang="en-US" sz="1800" b="1">
                <a:latin typeface="Arial" pitchFamily="34" charset="0"/>
              </a:rPr>
              <a:t>This is what you will do tomorrow…</a:t>
            </a:r>
          </a:p>
          <a:p>
            <a:pPr lvl="1">
              <a:lnSpc>
                <a:spcPct val="90000"/>
              </a:lnSpc>
            </a:pPr>
            <a:r>
              <a:rPr lang="en-US" sz="1600" b="1">
                <a:latin typeface="Arial" pitchFamily="34" charset="0"/>
              </a:rPr>
              <a:t>Only you’ll have 2 full hours to do it!</a:t>
            </a:r>
          </a:p>
        </p:txBody>
      </p:sp>
      <p:pic>
        <p:nvPicPr>
          <p:cNvPr id="1238020" name="Picture 4" descr="movie"/>
          <p:cNvPicPr>
            <a:picLocks noChangeAspect="1" noChangeArrowheads="1"/>
          </p:cNvPicPr>
          <p:nvPr>
            <p:ph sz="half" idx="2"/>
          </p:nvPr>
        </p:nvPicPr>
        <p:blipFill>
          <a:blip r:embed="rId3"/>
          <a:srcRect/>
          <a:stretch>
            <a:fillRect/>
          </a:stretch>
        </p:blipFill>
        <p:spPr>
          <a:xfrm>
            <a:off x="838200" y="2209800"/>
            <a:ext cx="2971800" cy="2971800"/>
          </a:xfrm>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 Malcolm J. Odell, Jr.</a:t>
            </a:r>
          </a:p>
        </p:txBody>
      </p:sp>
      <p:sp>
        <p:nvSpPr>
          <p:cNvPr id="1147906" name="Rectangle 2"/>
          <p:cNvSpPr>
            <a:spLocks noGrp="1" noChangeArrowheads="1"/>
          </p:cNvSpPr>
          <p:nvPr>
            <p:ph type="title"/>
          </p:nvPr>
        </p:nvSpPr>
        <p:spPr>
          <a:xfrm>
            <a:off x="533400" y="381000"/>
            <a:ext cx="8229600" cy="1143000"/>
          </a:xfrm>
        </p:spPr>
        <p:txBody>
          <a:bodyPr/>
          <a:lstStyle/>
          <a:p>
            <a:r>
              <a:rPr lang="en-US" sz="4000">
                <a:latin typeface="Arial" pitchFamily="34" charset="0"/>
              </a:rPr>
              <a:t>Role playing an APA meeting with local communities</a:t>
            </a:r>
          </a:p>
        </p:txBody>
      </p:sp>
      <p:sp>
        <p:nvSpPr>
          <p:cNvPr id="1147907" name="Rectangle 3"/>
          <p:cNvSpPr>
            <a:spLocks noGrp="1" noChangeArrowheads="1"/>
          </p:cNvSpPr>
          <p:nvPr>
            <p:ph type="body" idx="1"/>
          </p:nvPr>
        </p:nvSpPr>
        <p:spPr>
          <a:xfrm>
            <a:off x="152400" y="2057400"/>
            <a:ext cx="3733800" cy="4495800"/>
          </a:xfrm>
        </p:spPr>
        <p:txBody>
          <a:bodyPr/>
          <a:lstStyle/>
          <a:p>
            <a:r>
              <a:rPr lang="en-US" sz="2400" b="1">
                <a:latin typeface="Arial" pitchFamily="34" charset="0"/>
              </a:rPr>
              <a:t>Role Play interviews with members of local community</a:t>
            </a:r>
          </a:p>
          <a:p>
            <a:r>
              <a:rPr lang="en-US" sz="2400" b="1">
                <a:latin typeface="Arial" pitchFamily="34" charset="0"/>
              </a:rPr>
              <a:t>Purposes:</a:t>
            </a:r>
          </a:p>
          <a:p>
            <a:pPr lvl="1"/>
            <a:r>
              <a:rPr lang="en-US" sz="2000" b="1">
                <a:latin typeface="Arial" pitchFamily="34" charset="0"/>
              </a:rPr>
              <a:t>Practice APA  meeting process for use with communities</a:t>
            </a:r>
          </a:p>
          <a:p>
            <a:pPr lvl="1"/>
            <a:r>
              <a:rPr lang="en-US" sz="2000" b="1">
                <a:latin typeface="Arial" pitchFamily="34" charset="0"/>
              </a:rPr>
              <a:t>Learn how to mobilize &amp; empower local communities, women</a:t>
            </a:r>
          </a:p>
          <a:p>
            <a:endParaRPr lang="en-US" sz="2400" b="1">
              <a:latin typeface="Arial" pitchFamily="34" charset="0"/>
            </a:endParaRPr>
          </a:p>
        </p:txBody>
      </p:sp>
      <p:pic>
        <p:nvPicPr>
          <p:cNvPr id="1147912" name="Picture 8"/>
          <p:cNvPicPr>
            <a:picLocks noChangeAspect="1" noChangeArrowheads="1"/>
          </p:cNvPicPr>
          <p:nvPr/>
        </p:nvPicPr>
        <p:blipFill>
          <a:blip r:embed="rId3"/>
          <a:srcRect/>
          <a:stretch>
            <a:fillRect/>
          </a:stretch>
        </p:blipFill>
        <p:spPr bwMode="auto">
          <a:xfrm>
            <a:off x="4114800" y="2209800"/>
            <a:ext cx="4648200" cy="34083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 Malcolm J. Odell, Jr.</a:t>
            </a:r>
          </a:p>
        </p:txBody>
      </p:sp>
      <p:sp>
        <p:nvSpPr>
          <p:cNvPr id="1149954" name="Rectangle 2"/>
          <p:cNvSpPr>
            <a:spLocks noGrp="1" noChangeArrowheads="1"/>
          </p:cNvSpPr>
          <p:nvPr>
            <p:ph type="body" idx="1"/>
          </p:nvPr>
        </p:nvSpPr>
        <p:spPr>
          <a:xfrm>
            <a:off x="533400" y="1447800"/>
            <a:ext cx="4343400" cy="4800600"/>
          </a:xfrm>
        </p:spPr>
        <p:txBody>
          <a:bodyPr/>
          <a:lstStyle/>
          <a:p>
            <a:pPr>
              <a:buFontTx/>
              <a:buNone/>
            </a:pPr>
            <a:r>
              <a:rPr lang="en-US" sz="2400">
                <a:latin typeface="Arial" pitchFamily="34" charset="0"/>
              </a:rPr>
              <a:t>“Fishbowl” demonstration of an initial APA meeting with a Community or Village</a:t>
            </a:r>
            <a:endParaRPr lang="en-US" sz="2800" b="1">
              <a:latin typeface="Arial" pitchFamily="34" charset="0"/>
            </a:endParaRPr>
          </a:p>
          <a:p>
            <a:pPr lvl="1">
              <a:buFontTx/>
              <a:buNone/>
            </a:pPr>
            <a:r>
              <a:rPr lang="en-US" sz="2000" b="1">
                <a:latin typeface="Arial" pitchFamily="34" charset="0"/>
              </a:rPr>
              <a:t>Two groups take turns in “Fishbowl:”</a:t>
            </a:r>
            <a:endParaRPr lang="en-US" sz="2000">
              <a:latin typeface="Arial" pitchFamily="34" charset="0"/>
            </a:endParaRPr>
          </a:p>
          <a:p>
            <a:pPr lvl="2"/>
            <a:r>
              <a:rPr lang="en-US" sz="1800" b="1">
                <a:latin typeface="Arial" pitchFamily="34" charset="0"/>
              </a:rPr>
              <a:t>Community group</a:t>
            </a:r>
            <a:r>
              <a:rPr lang="en-US" sz="1800">
                <a:latin typeface="Arial" pitchFamily="34" charset="0"/>
              </a:rPr>
              <a:t> </a:t>
            </a:r>
          </a:p>
          <a:p>
            <a:pPr lvl="3"/>
            <a:r>
              <a:rPr lang="en-US" sz="1600">
                <a:latin typeface="Arial" pitchFamily="34" charset="0"/>
              </a:rPr>
              <a:t>3-5 participants</a:t>
            </a:r>
          </a:p>
          <a:p>
            <a:pPr lvl="2"/>
            <a:r>
              <a:rPr lang="en-US" sz="1800" b="1">
                <a:latin typeface="Arial" pitchFamily="34" charset="0"/>
              </a:rPr>
              <a:t>Community Mobilizers’ team -- </a:t>
            </a:r>
            <a:r>
              <a:rPr lang="en-US" sz="1800">
                <a:latin typeface="Arial" pitchFamily="34" charset="0"/>
              </a:rPr>
              <a:t>using different APA techniques with the community, women’s group</a:t>
            </a:r>
          </a:p>
          <a:p>
            <a:pPr lvl="3"/>
            <a:r>
              <a:rPr lang="en-US" sz="1600">
                <a:latin typeface="Arial" pitchFamily="34" charset="0"/>
              </a:rPr>
              <a:t>2 participants</a:t>
            </a:r>
          </a:p>
          <a:p>
            <a:r>
              <a:rPr lang="en-US" sz="2400">
                <a:latin typeface="Arial" pitchFamily="34" charset="0"/>
              </a:rPr>
              <a:t>Take turns practicing the following methods</a:t>
            </a:r>
          </a:p>
        </p:txBody>
      </p:sp>
      <p:sp>
        <p:nvSpPr>
          <p:cNvPr id="1149956" name="Rectangle 4"/>
          <p:cNvSpPr>
            <a:spLocks noGrp="1" noChangeArrowheads="1"/>
          </p:cNvSpPr>
          <p:nvPr>
            <p:ph type="title"/>
          </p:nvPr>
        </p:nvSpPr>
        <p:spPr>
          <a:xfrm>
            <a:off x="457200" y="228600"/>
            <a:ext cx="8229600" cy="1143000"/>
          </a:xfrm>
          <a:noFill/>
          <a:ln/>
        </p:spPr>
        <p:txBody>
          <a:bodyPr/>
          <a:lstStyle/>
          <a:p>
            <a:r>
              <a:rPr lang="en-US" sz="4000">
                <a:latin typeface="Arial" pitchFamily="34" charset="0"/>
              </a:rPr>
              <a:t>Role playing an APA meeting with local communities</a:t>
            </a:r>
          </a:p>
        </p:txBody>
      </p:sp>
      <p:pic>
        <p:nvPicPr>
          <p:cNvPr id="1149959" name="Picture 7"/>
          <p:cNvPicPr>
            <a:picLocks noChangeAspect="1" noChangeArrowheads="1"/>
          </p:cNvPicPr>
          <p:nvPr/>
        </p:nvPicPr>
        <p:blipFill>
          <a:blip r:embed="rId3"/>
          <a:srcRect/>
          <a:stretch>
            <a:fillRect/>
          </a:stretch>
        </p:blipFill>
        <p:spPr bwMode="auto">
          <a:xfrm>
            <a:off x="4876800" y="1524000"/>
            <a:ext cx="3657600" cy="4876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a:t>© Malcolm J. Odell, Jr.</a:t>
            </a:r>
          </a:p>
        </p:txBody>
      </p:sp>
      <p:sp>
        <p:nvSpPr>
          <p:cNvPr id="1152002" name="Rectangle 2"/>
          <p:cNvSpPr>
            <a:spLocks noGrp="1" noChangeArrowheads="1"/>
          </p:cNvSpPr>
          <p:nvPr>
            <p:ph type="body" idx="1"/>
          </p:nvPr>
        </p:nvSpPr>
        <p:spPr>
          <a:xfrm>
            <a:off x="3962400" y="1676400"/>
            <a:ext cx="5029200" cy="4953000"/>
          </a:xfrm>
        </p:spPr>
        <p:txBody>
          <a:bodyPr/>
          <a:lstStyle/>
          <a:p>
            <a:pPr marL="609600" indent="-609600">
              <a:buFontTx/>
              <a:buNone/>
            </a:pPr>
            <a:r>
              <a:rPr lang="en-US" sz="2800" b="1">
                <a:latin typeface="Arial" pitchFamily="34" charset="0"/>
              </a:rPr>
              <a:t>Step One:</a:t>
            </a:r>
            <a:r>
              <a:rPr lang="en-US" sz="2800">
                <a:latin typeface="Arial" pitchFamily="34" charset="0"/>
              </a:rPr>
              <a:t> </a:t>
            </a:r>
          </a:p>
          <a:p>
            <a:pPr marL="990600" lvl="1" indent="-533400">
              <a:buFontTx/>
              <a:buNone/>
            </a:pPr>
            <a:r>
              <a:rPr lang="en-US">
                <a:latin typeface="Arial" pitchFamily="34" charset="0"/>
              </a:rPr>
              <a:t>Initial Assessment – </a:t>
            </a:r>
            <a:r>
              <a:rPr lang="en-US" sz="3200" b="1" i="1">
                <a:latin typeface="Arial" pitchFamily="34" charset="0"/>
              </a:rPr>
              <a:t>‘Discovery’</a:t>
            </a:r>
          </a:p>
          <a:p>
            <a:pPr marL="1371600" lvl="2" indent="-457200">
              <a:buFontTx/>
              <a:buNone/>
            </a:pPr>
            <a:r>
              <a:rPr lang="en-US" b="1">
                <a:latin typeface="Arial" pitchFamily="34" charset="0"/>
              </a:rPr>
              <a:t>“The ‘Super-D’”</a:t>
            </a:r>
            <a:endParaRPr lang="en-US" sz="2800" b="1">
              <a:latin typeface="Arial" pitchFamily="34" charset="0"/>
            </a:endParaRPr>
          </a:p>
          <a:p>
            <a:pPr marL="990600" lvl="1" indent="-533400">
              <a:buFontTx/>
              <a:buNone/>
            </a:pPr>
            <a:endParaRPr lang="en-US" sz="1200" b="1" i="1">
              <a:latin typeface="Arial" pitchFamily="34" charset="0"/>
            </a:endParaRPr>
          </a:p>
          <a:p>
            <a:pPr marL="1371600" lvl="2" indent="-457200">
              <a:buFontTx/>
              <a:buNone/>
            </a:pPr>
            <a:r>
              <a:rPr lang="en-US" sz="2800" b="1">
                <a:latin typeface="Arial" pitchFamily="34" charset="0"/>
              </a:rPr>
              <a:t>Your team</a:t>
            </a:r>
            <a:r>
              <a:rPr lang="en-US" sz="2800">
                <a:latin typeface="Arial" pitchFamily="34" charset="0"/>
              </a:rPr>
              <a:t> – </a:t>
            </a:r>
          </a:p>
          <a:p>
            <a:pPr marL="1371600" lvl="2" indent="-457200">
              <a:buFontTx/>
              <a:buNone/>
            </a:pPr>
            <a:r>
              <a:rPr lang="en-US" sz="2800">
                <a:latin typeface="Arial" pitchFamily="34" charset="0"/>
              </a:rPr>
              <a:t>Searching for </a:t>
            </a:r>
            <a:r>
              <a:rPr lang="en-US" sz="2800" b="1">
                <a:latin typeface="Arial" pitchFamily="34" charset="0"/>
              </a:rPr>
              <a:t>success</a:t>
            </a:r>
            <a:endParaRPr lang="en-US" sz="2800">
              <a:latin typeface="Arial" pitchFamily="34" charset="0"/>
            </a:endParaRPr>
          </a:p>
          <a:p>
            <a:pPr marL="1371600" lvl="2" indent="-457200">
              <a:buFontTx/>
              <a:buNone/>
            </a:pPr>
            <a:r>
              <a:rPr lang="en-US" sz="2800">
                <a:latin typeface="Arial" pitchFamily="34" charset="0"/>
              </a:rPr>
              <a:t>Seeking </a:t>
            </a:r>
            <a:r>
              <a:rPr lang="en-US" sz="2800" b="1">
                <a:latin typeface="Arial" pitchFamily="34" charset="0"/>
              </a:rPr>
              <a:t>“The Best!” </a:t>
            </a:r>
          </a:p>
          <a:p>
            <a:pPr marL="1371600" lvl="2" indent="-457200">
              <a:buFontTx/>
              <a:buNone/>
            </a:pPr>
            <a:endParaRPr lang="en-US" sz="2800" b="1">
              <a:latin typeface="Arial" pitchFamily="34" charset="0"/>
            </a:endParaRPr>
          </a:p>
          <a:p>
            <a:pPr marL="2209800" lvl="4" indent="-381000">
              <a:buFontTx/>
              <a:buChar char="•"/>
            </a:pPr>
            <a:endParaRPr lang="en-US" sz="1800" b="1">
              <a:latin typeface="Arial" pitchFamily="34" charset="0"/>
            </a:endParaRPr>
          </a:p>
        </p:txBody>
      </p:sp>
      <p:sp>
        <p:nvSpPr>
          <p:cNvPr id="1152004" name="Rectangle 4"/>
          <p:cNvSpPr>
            <a:spLocks noChangeArrowheads="1"/>
          </p:cNvSpPr>
          <p:nvPr/>
        </p:nvSpPr>
        <p:spPr bwMode="auto">
          <a:xfrm>
            <a:off x="457200" y="228600"/>
            <a:ext cx="8229600" cy="1143000"/>
          </a:xfrm>
          <a:prstGeom prst="rect">
            <a:avLst/>
          </a:prstGeom>
          <a:noFill/>
          <a:ln w="9525">
            <a:noFill/>
            <a:miter lim="800000"/>
            <a:headEnd/>
            <a:tailEnd/>
          </a:ln>
          <a:effectLst/>
        </p:spPr>
        <p:txBody>
          <a:bodyPr anchor="ctr"/>
          <a:lstStyle/>
          <a:p>
            <a:pPr algn="ctr"/>
            <a:r>
              <a:rPr lang="en-US" sz="4000" i="0">
                <a:solidFill>
                  <a:schemeClr val="tx2"/>
                </a:solidFill>
                <a:latin typeface="Arial" pitchFamily="34" charset="0"/>
              </a:rPr>
              <a:t>Role playing an APA meeting with local communities</a:t>
            </a:r>
          </a:p>
        </p:txBody>
      </p:sp>
      <p:sp>
        <p:nvSpPr>
          <p:cNvPr id="1152005" name="Rectangle 5"/>
          <p:cNvSpPr>
            <a:spLocks noChangeArrowheads="1"/>
          </p:cNvSpPr>
          <p:nvPr/>
        </p:nvSpPr>
        <p:spPr bwMode="auto">
          <a:xfrm>
            <a:off x="1143000" y="5486400"/>
            <a:ext cx="7315200" cy="801688"/>
          </a:xfrm>
          <a:prstGeom prst="rect">
            <a:avLst/>
          </a:prstGeom>
          <a:noFill/>
          <a:ln w="9525">
            <a:noFill/>
            <a:miter lim="800000"/>
            <a:headEnd/>
            <a:tailEnd/>
          </a:ln>
          <a:effectLst/>
        </p:spPr>
        <p:txBody>
          <a:bodyPr>
            <a:spAutoFit/>
          </a:bodyPr>
          <a:lstStyle/>
          <a:p>
            <a:pPr>
              <a:lnSpc>
                <a:spcPct val="90000"/>
              </a:lnSpc>
              <a:spcBef>
                <a:spcPct val="20000"/>
              </a:spcBef>
            </a:pPr>
            <a:r>
              <a:rPr lang="en-US" sz="1400" b="1">
                <a:latin typeface="Arial" pitchFamily="34" charset="0"/>
              </a:rPr>
              <a:t>“All the knowledge we need is in this village” </a:t>
            </a:r>
          </a:p>
          <a:p>
            <a:pPr lvl="1">
              <a:lnSpc>
                <a:spcPct val="90000"/>
              </a:lnSpc>
              <a:spcBef>
                <a:spcPct val="20000"/>
              </a:spcBef>
              <a:buFontTx/>
              <a:buChar char="–"/>
            </a:pPr>
            <a:endParaRPr lang="en-US" sz="800" i="0">
              <a:latin typeface="Arial" pitchFamily="34" charset="0"/>
            </a:endParaRPr>
          </a:p>
          <a:p>
            <a:pPr eaLnBrk="0" hangingPunct="0">
              <a:lnSpc>
                <a:spcPct val="90000"/>
              </a:lnSpc>
            </a:pPr>
            <a:r>
              <a:rPr lang="en-US" sz="1400" b="1" i="0">
                <a:latin typeface="Arial" pitchFamily="34" charset="0"/>
              </a:rPr>
              <a:t>The never-ending search for </a:t>
            </a:r>
            <a:r>
              <a:rPr lang="en-US" sz="1400" b="1">
                <a:latin typeface="Arial" pitchFamily="34" charset="0"/>
              </a:rPr>
              <a:t>the best</a:t>
            </a:r>
            <a:r>
              <a:rPr lang="en-US" sz="1400" b="1" i="0">
                <a:latin typeface="Arial" pitchFamily="34" charset="0"/>
              </a:rPr>
              <a:t>, </a:t>
            </a:r>
            <a:r>
              <a:rPr lang="en-US" sz="1400" b="1">
                <a:latin typeface="Arial" pitchFamily="34" charset="0"/>
              </a:rPr>
              <a:t>what works</a:t>
            </a:r>
            <a:r>
              <a:rPr lang="en-US" sz="1400" b="1" i="0">
                <a:latin typeface="Arial" pitchFamily="34" charset="0"/>
              </a:rPr>
              <a:t>, </a:t>
            </a:r>
            <a:r>
              <a:rPr lang="en-US" sz="1400" b="1">
                <a:latin typeface="Arial" pitchFamily="34" charset="0"/>
              </a:rPr>
              <a:t>successes, moments of joy, empowerment, when we felt specially proud of ourselves and our community</a:t>
            </a:r>
          </a:p>
        </p:txBody>
      </p:sp>
      <p:pic>
        <p:nvPicPr>
          <p:cNvPr id="1152009" name="Picture 9"/>
          <p:cNvPicPr>
            <a:picLocks noChangeAspect="1" noChangeArrowheads="1"/>
          </p:cNvPicPr>
          <p:nvPr/>
        </p:nvPicPr>
        <p:blipFill>
          <a:blip r:embed="rId3"/>
          <a:srcRect/>
          <a:stretch>
            <a:fillRect/>
          </a:stretch>
        </p:blipFill>
        <p:spPr bwMode="auto">
          <a:xfrm>
            <a:off x="723900" y="1447800"/>
            <a:ext cx="2971800" cy="3962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54050" name="Rectangle 2"/>
          <p:cNvSpPr>
            <a:spLocks noGrp="1" noChangeArrowheads="1"/>
          </p:cNvSpPr>
          <p:nvPr>
            <p:ph type="body" idx="1"/>
          </p:nvPr>
        </p:nvSpPr>
        <p:spPr>
          <a:xfrm>
            <a:off x="304800" y="1295400"/>
            <a:ext cx="8153400" cy="5334000"/>
          </a:xfrm>
        </p:spPr>
        <p:txBody>
          <a:bodyPr/>
          <a:lstStyle/>
          <a:p>
            <a:pPr>
              <a:buFontTx/>
              <a:buNone/>
            </a:pPr>
            <a:r>
              <a:rPr lang="en-US" sz="2000" b="1">
                <a:latin typeface="Arial" pitchFamily="34" charset="0"/>
              </a:rPr>
              <a:t>Discovery</a:t>
            </a:r>
          </a:p>
          <a:p>
            <a:pPr>
              <a:buFontTx/>
              <a:buNone/>
            </a:pPr>
            <a:r>
              <a:rPr lang="en-US" sz="2000">
                <a:latin typeface="Arial" pitchFamily="34" charset="0"/>
              </a:rPr>
              <a:t>Choosing a good, basic ‘Discovery’ Question</a:t>
            </a:r>
          </a:p>
          <a:p>
            <a:pPr lvl="1">
              <a:buFontTx/>
              <a:buNone/>
            </a:pPr>
            <a:r>
              <a:rPr lang="en-US" sz="1800">
                <a:latin typeface="Arial" pitchFamily="34" charset="0"/>
              </a:rPr>
              <a:t>	</a:t>
            </a:r>
            <a:r>
              <a:rPr lang="en-US" sz="2000" b="1">
                <a:latin typeface="Arial" pitchFamily="34" charset="0"/>
              </a:rPr>
              <a:t>Frame the </a:t>
            </a:r>
            <a:r>
              <a:rPr lang="en-US" sz="2000" b="1" i="1">
                <a:latin typeface="Arial" pitchFamily="34" charset="0"/>
              </a:rPr>
              <a:t>Discovery</a:t>
            </a:r>
            <a:r>
              <a:rPr lang="en-US" sz="2000" b="1">
                <a:latin typeface="Arial" pitchFamily="34" charset="0"/>
              </a:rPr>
              <a:t> question for community members to share stories to discover their strengths, successes: </a:t>
            </a:r>
          </a:p>
          <a:p>
            <a:pPr lvl="3">
              <a:buFontTx/>
              <a:buNone/>
            </a:pPr>
            <a:endParaRPr lang="en-US" b="1">
              <a:latin typeface="Arial" pitchFamily="34" charset="0"/>
            </a:endParaRPr>
          </a:p>
          <a:p>
            <a:pPr lvl="2">
              <a:buFontTx/>
              <a:buNone/>
            </a:pPr>
            <a:r>
              <a:rPr lang="en-US" sz="2000" b="1" i="1">
                <a:latin typeface="Arial" pitchFamily="34" charset="0"/>
              </a:rPr>
              <a:t>Possible questions</a:t>
            </a:r>
            <a:r>
              <a:rPr lang="en-US" sz="2000" b="1">
                <a:latin typeface="Arial" pitchFamily="34" charset="0"/>
              </a:rPr>
              <a:t>: </a:t>
            </a:r>
          </a:p>
          <a:p>
            <a:pPr lvl="2"/>
            <a:r>
              <a:rPr lang="en-US" sz="2000" b="1">
                <a:latin typeface="Arial" pitchFamily="34" charset="0"/>
              </a:rPr>
              <a:t>“When have I felt empowered, successful, excited about something I have personally achieved on my own?”  or </a:t>
            </a:r>
          </a:p>
          <a:p>
            <a:pPr lvl="2"/>
            <a:r>
              <a:rPr lang="en-US" sz="2000" b="1" i="1">
                <a:latin typeface="Arial" pitchFamily="34" charset="0"/>
              </a:rPr>
              <a:t>“Tell the story of a </a:t>
            </a:r>
            <a:r>
              <a:rPr lang="en-US" sz="2000" b="1" i="1" u="sng">
                <a:latin typeface="Arial" pitchFamily="34" charset="0"/>
              </a:rPr>
              <a:t>time</a:t>
            </a:r>
            <a:r>
              <a:rPr lang="en-US" sz="2000" b="1" i="1">
                <a:latin typeface="Arial" pitchFamily="34" charset="0"/>
              </a:rPr>
              <a:t> in our village when we felt excited, empowered, proud of what we had done together?  or </a:t>
            </a:r>
          </a:p>
          <a:p>
            <a:pPr lvl="2"/>
            <a:r>
              <a:rPr lang="en-US" sz="2000" b="1">
                <a:latin typeface="Arial" pitchFamily="34" charset="0"/>
              </a:rPr>
              <a:t>Tell us about your Community’s greatest successes; times when you felt you were working at your best; happy, joyful, about something you accomplished together</a:t>
            </a:r>
          </a:p>
        </p:txBody>
      </p:sp>
      <p:sp>
        <p:nvSpPr>
          <p:cNvPr id="1154051" name="Rectangle 3"/>
          <p:cNvSpPr>
            <a:spLocks noChangeArrowheads="1"/>
          </p:cNvSpPr>
          <p:nvPr/>
        </p:nvSpPr>
        <p:spPr bwMode="auto">
          <a:xfrm>
            <a:off x="533400" y="228600"/>
            <a:ext cx="8229600" cy="1143000"/>
          </a:xfrm>
          <a:prstGeom prst="rect">
            <a:avLst/>
          </a:prstGeom>
          <a:noFill/>
          <a:ln w="9525">
            <a:noFill/>
            <a:miter lim="800000"/>
            <a:headEnd/>
            <a:tailEnd/>
          </a:ln>
          <a:effectLst/>
        </p:spPr>
        <p:txBody>
          <a:bodyPr anchor="ctr"/>
          <a:lstStyle/>
          <a:p>
            <a:pPr algn="ctr"/>
            <a:r>
              <a:rPr lang="en-US" sz="4000" i="0">
                <a:solidFill>
                  <a:schemeClr val="tx2"/>
                </a:solidFill>
                <a:latin typeface="Arial" pitchFamily="34" charset="0"/>
              </a:rPr>
              <a:t>Role Playing an APA meeting with Local Communities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766978" name="Rectangle 2"/>
          <p:cNvSpPr>
            <a:spLocks noGrp="1" noChangeArrowheads="1"/>
          </p:cNvSpPr>
          <p:nvPr>
            <p:ph type="title"/>
          </p:nvPr>
        </p:nvSpPr>
        <p:spPr>
          <a:xfrm>
            <a:off x="838200" y="304800"/>
            <a:ext cx="7924800" cy="1143000"/>
          </a:xfrm>
        </p:spPr>
        <p:txBody>
          <a:bodyPr/>
          <a:lstStyle/>
          <a:p>
            <a:r>
              <a:rPr lang="en-US" sz="3600" b="1">
                <a:latin typeface="Arial" pitchFamily="34" charset="0"/>
              </a:rPr>
              <a:t>Participant Expectations &amp; Dreams</a:t>
            </a:r>
          </a:p>
        </p:txBody>
      </p:sp>
      <p:sp>
        <p:nvSpPr>
          <p:cNvPr id="766979" name="Rectangle 3"/>
          <p:cNvSpPr>
            <a:spLocks noGrp="1" noChangeArrowheads="1"/>
          </p:cNvSpPr>
          <p:nvPr>
            <p:ph type="body" sz="half" idx="1"/>
          </p:nvPr>
        </p:nvSpPr>
        <p:spPr>
          <a:xfrm>
            <a:off x="228600" y="1752600"/>
            <a:ext cx="4495800" cy="5105400"/>
          </a:xfrm>
        </p:spPr>
        <p:txBody>
          <a:bodyPr/>
          <a:lstStyle/>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a:p>
            <a:pPr marL="0" indent="0">
              <a:buFontTx/>
              <a:buNone/>
            </a:pPr>
            <a:r>
              <a:rPr lang="en-US" sz="2800">
                <a:latin typeface="Arial" pitchFamily="34" charset="0"/>
              </a:rPr>
              <a:t>--</a:t>
            </a:r>
          </a:p>
        </p:txBody>
      </p:sp>
      <p:pic>
        <p:nvPicPr>
          <p:cNvPr id="766984" name="Picture 8"/>
          <p:cNvPicPr>
            <a:picLocks noChangeAspect="1" noChangeArrowheads="1"/>
          </p:cNvPicPr>
          <p:nvPr>
            <p:ph sz="half" idx="2"/>
          </p:nvPr>
        </p:nvPicPr>
        <p:blipFill>
          <a:blip r:embed="rId3"/>
          <a:srcRect/>
          <a:stretch>
            <a:fillRect/>
          </a:stretch>
        </p:blipFill>
        <p:spPr>
          <a:xfrm>
            <a:off x="5105400" y="1447800"/>
            <a:ext cx="3714750" cy="4953000"/>
          </a:xfrm>
          <a:noFill/>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56098" name="Rectangle 2"/>
          <p:cNvSpPr>
            <a:spLocks noGrp="1" noChangeArrowheads="1"/>
          </p:cNvSpPr>
          <p:nvPr>
            <p:ph type="title"/>
          </p:nvPr>
        </p:nvSpPr>
        <p:spPr>
          <a:xfrm>
            <a:off x="381000" y="533400"/>
            <a:ext cx="8229600" cy="1143000"/>
          </a:xfrm>
        </p:spPr>
        <p:txBody>
          <a:bodyPr/>
          <a:lstStyle/>
          <a:p>
            <a:r>
              <a:rPr lang="en-US" sz="3200" b="1">
                <a:latin typeface="Arial" pitchFamily="34" charset="0"/>
              </a:rPr>
              <a:t>Step 1:</a:t>
            </a:r>
            <a:r>
              <a:rPr lang="en-US" b="1">
                <a:latin typeface="Arial" pitchFamily="34" charset="0"/>
              </a:rPr>
              <a:t> Discovery</a:t>
            </a:r>
            <a:r>
              <a:rPr lang="en-US" sz="4000">
                <a:latin typeface="Arial" pitchFamily="34" charset="0"/>
              </a:rPr>
              <a:t/>
            </a:r>
            <a:br>
              <a:rPr lang="en-US" sz="4000">
                <a:latin typeface="Arial" pitchFamily="34" charset="0"/>
              </a:rPr>
            </a:br>
            <a:r>
              <a:rPr lang="en-US" sz="2800" i="1">
                <a:latin typeface="Arial" pitchFamily="34" charset="0"/>
              </a:rPr>
              <a:t>of the best, of success, of what works</a:t>
            </a:r>
            <a:endParaRPr lang="en-US" sz="4000" i="1">
              <a:latin typeface="Arial" pitchFamily="34" charset="0"/>
            </a:endParaRPr>
          </a:p>
        </p:txBody>
      </p:sp>
      <p:sp>
        <p:nvSpPr>
          <p:cNvPr id="1156099" name="Rectangle 3"/>
          <p:cNvSpPr>
            <a:spLocks noGrp="1" noChangeArrowheads="1"/>
          </p:cNvSpPr>
          <p:nvPr>
            <p:ph type="body" idx="1"/>
          </p:nvPr>
        </p:nvSpPr>
        <p:spPr>
          <a:xfrm>
            <a:off x="381000" y="1828800"/>
            <a:ext cx="8382000" cy="4495800"/>
          </a:xfrm>
        </p:spPr>
        <p:txBody>
          <a:bodyPr/>
          <a:lstStyle/>
          <a:p>
            <a:pPr>
              <a:lnSpc>
                <a:spcPct val="90000"/>
              </a:lnSpc>
              <a:buFontTx/>
              <a:buNone/>
            </a:pPr>
            <a:r>
              <a:rPr lang="en-US" sz="2000" b="1">
                <a:latin typeface="Arial" pitchFamily="34" charset="0"/>
              </a:rPr>
              <a:t>Some Different ‘DISCOVERY’ Methods</a:t>
            </a:r>
          </a:p>
          <a:p>
            <a:pPr>
              <a:lnSpc>
                <a:spcPct val="90000"/>
              </a:lnSpc>
              <a:buFontTx/>
              <a:buNone/>
            </a:pPr>
            <a:endParaRPr lang="en-US" sz="1000" b="1">
              <a:latin typeface="Arial" pitchFamily="34" charset="0"/>
            </a:endParaRPr>
          </a:p>
          <a:p>
            <a:pPr>
              <a:lnSpc>
                <a:spcPct val="90000"/>
              </a:lnSpc>
            </a:pPr>
            <a:r>
              <a:rPr lang="en-US" sz="2000" b="1">
                <a:latin typeface="Arial" pitchFamily="34" charset="0"/>
              </a:rPr>
              <a:t>Success Stories</a:t>
            </a:r>
          </a:p>
          <a:p>
            <a:pPr>
              <a:lnSpc>
                <a:spcPct val="90000"/>
              </a:lnSpc>
            </a:pPr>
            <a:endParaRPr lang="en-US" sz="1400" b="1">
              <a:latin typeface="Arial" pitchFamily="34" charset="0"/>
            </a:endParaRPr>
          </a:p>
          <a:p>
            <a:pPr>
              <a:lnSpc>
                <a:spcPct val="90000"/>
              </a:lnSpc>
            </a:pPr>
            <a:r>
              <a:rPr lang="en-US" sz="2000" b="1">
                <a:latin typeface="Arial" pitchFamily="34" charset="0"/>
              </a:rPr>
              <a:t>Success Pictures</a:t>
            </a:r>
          </a:p>
          <a:p>
            <a:pPr>
              <a:lnSpc>
                <a:spcPct val="90000"/>
              </a:lnSpc>
            </a:pPr>
            <a:endParaRPr lang="en-US" sz="1400" b="1">
              <a:latin typeface="Arial" pitchFamily="34" charset="0"/>
            </a:endParaRPr>
          </a:p>
          <a:p>
            <a:pPr>
              <a:lnSpc>
                <a:spcPct val="90000"/>
              </a:lnSpc>
            </a:pPr>
            <a:r>
              <a:rPr lang="en-US" sz="2000" b="1">
                <a:latin typeface="Arial" pitchFamily="34" charset="0"/>
              </a:rPr>
              <a:t>Success Maps</a:t>
            </a:r>
          </a:p>
          <a:p>
            <a:pPr>
              <a:lnSpc>
                <a:spcPct val="90000"/>
              </a:lnSpc>
            </a:pPr>
            <a:endParaRPr lang="en-US" sz="1400" b="1">
              <a:latin typeface="Arial" pitchFamily="34" charset="0"/>
            </a:endParaRPr>
          </a:p>
          <a:p>
            <a:pPr>
              <a:lnSpc>
                <a:spcPct val="90000"/>
              </a:lnSpc>
            </a:pPr>
            <a:r>
              <a:rPr lang="en-US" sz="2000" b="1">
                <a:latin typeface="Arial" pitchFamily="34" charset="0"/>
              </a:rPr>
              <a:t>Asset Inventory - strengths, skills, knowledge</a:t>
            </a:r>
            <a:endParaRPr lang="en-US" sz="2400">
              <a:latin typeface="Arial" pitchFamily="34" charset="0"/>
            </a:endParaRPr>
          </a:p>
          <a:p>
            <a:pPr lvl="1">
              <a:lnSpc>
                <a:spcPct val="90000"/>
              </a:lnSpc>
            </a:pPr>
            <a:endParaRPr lang="en-US" sz="800">
              <a:latin typeface="Arial" pitchFamily="34" charset="0"/>
            </a:endParaRPr>
          </a:p>
          <a:p>
            <a:pPr>
              <a:lnSpc>
                <a:spcPct val="90000"/>
              </a:lnSpc>
              <a:buFontTx/>
              <a:buNone/>
            </a:pPr>
            <a:endParaRPr lang="en-US" sz="1600" b="1">
              <a:latin typeface="Arial" pitchFamily="34" charset="0"/>
            </a:endParaRPr>
          </a:p>
          <a:p>
            <a:pPr>
              <a:lnSpc>
                <a:spcPct val="90000"/>
              </a:lnSpc>
              <a:buFontTx/>
              <a:buNone/>
            </a:pPr>
            <a:r>
              <a:rPr lang="en-US" sz="1400" b="1" i="1">
                <a:latin typeface="Arial" pitchFamily="34" charset="0"/>
              </a:rPr>
              <a:t>“All the knowledge we need is in this village” </a:t>
            </a:r>
          </a:p>
          <a:p>
            <a:pPr lvl="1">
              <a:lnSpc>
                <a:spcPct val="90000"/>
              </a:lnSpc>
            </a:pPr>
            <a:endParaRPr lang="en-US" sz="1400">
              <a:latin typeface="Arial" pitchFamily="34" charset="0"/>
            </a:endParaRPr>
          </a:p>
          <a:p>
            <a:pPr eaLnBrk="0" hangingPunct="0">
              <a:lnSpc>
                <a:spcPct val="90000"/>
              </a:lnSpc>
              <a:spcBef>
                <a:spcPct val="0"/>
              </a:spcBef>
              <a:buFontTx/>
              <a:buNone/>
            </a:pPr>
            <a:r>
              <a:rPr lang="en-US" sz="1400" b="1">
                <a:latin typeface="Arial" pitchFamily="34" charset="0"/>
              </a:rPr>
              <a:t>The never-ending search for </a:t>
            </a:r>
            <a:r>
              <a:rPr lang="en-US" sz="1400" b="1" i="1">
                <a:latin typeface="Arial" pitchFamily="34" charset="0"/>
              </a:rPr>
              <a:t>the best</a:t>
            </a:r>
            <a:r>
              <a:rPr lang="en-US" sz="1400" b="1">
                <a:latin typeface="Arial" pitchFamily="34" charset="0"/>
              </a:rPr>
              <a:t>, </a:t>
            </a:r>
            <a:r>
              <a:rPr lang="en-US" sz="1400" b="1" i="1">
                <a:latin typeface="Arial" pitchFamily="34" charset="0"/>
              </a:rPr>
              <a:t>what works</a:t>
            </a:r>
            <a:r>
              <a:rPr lang="en-US" sz="1400" b="1">
                <a:latin typeface="Arial" pitchFamily="34" charset="0"/>
              </a:rPr>
              <a:t>, </a:t>
            </a:r>
            <a:r>
              <a:rPr lang="en-US" sz="1400" b="1" i="1">
                <a:latin typeface="Arial" pitchFamily="34" charset="0"/>
              </a:rPr>
              <a:t>successes, moments of joy, empowerment, when we felt especially proud of ourselves and our community</a:t>
            </a:r>
            <a:endParaRPr lang="en-US" sz="2000">
              <a:latin typeface="Arial" pitchFamily="34" charset="0"/>
            </a:endParaRPr>
          </a:p>
          <a:p>
            <a:pPr lvl="1">
              <a:lnSpc>
                <a:spcPct val="90000"/>
              </a:lnSpc>
              <a:buFontTx/>
              <a:buNone/>
            </a:pPr>
            <a:endParaRPr lang="en-US" sz="1800">
              <a:latin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 Malcolm J. Odell, Jr.</a:t>
            </a:r>
          </a:p>
        </p:txBody>
      </p:sp>
      <p:sp>
        <p:nvSpPr>
          <p:cNvPr id="1160194" name="Rectangle 2"/>
          <p:cNvSpPr>
            <a:spLocks noGrp="1" noChangeArrowheads="1"/>
          </p:cNvSpPr>
          <p:nvPr>
            <p:ph type="title"/>
          </p:nvPr>
        </p:nvSpPr>
        <p:spPr>
          <a:xfrm>
            <a:off x="381000" y="533400"/>
            <a:ext cx="8229600" cy="1143000"/>
          </a:xfrm>
        </p:spPr>
        <p:txBody>
          <a:bodyPr/>
          <a:lstStyle/>
          <a:p>
            <a:r>
              <a:rPr lang="en-US" sz="3200" b="1">
                <a:latin typeface="Arial" pitchFamily="34" charset="0"/>
              </a:rPr>
              <a:t>Step 1:</a:t>
            </a:r>
            <a:r>
              <a:rPr lang="en-US" b="1">
                <a:latin typeface="Arial" pitchFamily="34" charset="0"/>
              </a:rPr>
              <a:t> Discovery</a:t>
            </a:r>
            <a:r>
              <a:rPr lang="en-US" sz="4000">
                <a:latin typeface="Arial" pitchFamily="34" charset="0"/>
              </a:rPr>
              <a:t/>
            </a:r>
            <a:br>
              <a:rPr lang="en-US" sz="4000">
                <a:latin typeface="Arial" pitchFamily="34" charset="0"/>
              </a:rPr>
            </a:br>
            <a:r>
              <a:rPr lang="en-US" sz="2800" i="1">
                <a:latin typeface="Arial" pitchFamily="34" charset="0"/>
              </a:rPr>
              <a:t>of the best, of success, of what works</a:t>
            </a:r>
            <a:endParaRPr lang="en-US" sz="4000" i="1">
              <a:latin typeface="Arial" pitchFamily="34" charset="0"/>
            </a:endParaRPr>
          </a:p>
        </p:txBody>
      </p:sp>
      <p:sp>
        <p:nvSpPr>
          <p:cNvPr id="1160195" name="Rectangle 3"/>
          <p:cNvSpPr>
            <a:spLocks noGrp="1" noChangeArrowheads="1"/>
          </p:cNvSpPr>
          <p:nvPr>
            <p:ph type="body" idx="1"/>
          </p:nvPr>
        </p:nvSpPr>
        <p:spPr>
          <a:xfrm>
            <a:off x="381000" y="1828800"/>
            <a:ext cx="4800600" cy="5029200"/>
          </a:xfrm>
        </p:spPr>
        <p:txBody>
          <a:bodyPr/>
          <a:lstStyle/>
          <a:p>
            <a:pPr>
              <a:lnSpc>
                <a:spcPct val="90000"/>
              </a:lnSpc>
              <a:buFontTx/>
              <a:buNone/>
            </a:pPr>
            <a:r>
              <a:rPr lang="en-US" sz="2000" b="1">
                <a:latin typeface="Arial" pitchFamily="34" charset="0"/>
              </a:rPr>
              <a:t>Success Pictures -- ‘Around the Campfire”</a:t>
            </a:r>
          </a:p>
          <a:p>
            <a:pPr>
              <a:lnSpc>
                <a:spcPct val="90000"/>
              </a:lnSpc>
            </a:pPr>
            <a:endParaRPr lang="en-US" sz="800" b="1">
              <a:latin typeface="Arial" pitchFamily="34" charset="0"/>
            </a:endParaRPr>
          </a:p>
          <a:p>
            <a:pPr lvl="1">
              <a:lnSpc>
                <a:spcPct val="90000"/>
              </a:lnSpc>
            </a:pPr>
            <a:r>
              <a:rPr lang="en-US" sz="2000" b="1">
                <a:latin typeface="Arial" pitchFamily="34" charset="0"/>
              </a:rPr>
              <a:t>Sharing my personal picture and the story that it tells</a:t>
            </a:r>
          </a:p>
          <a:p>
            <a:pPr lvl="2">
              <a:lnSpc>
                <a:spcPct val="90000"/>
              </a:lnSpc>
            </a:pPr>
            <a:r>
              <a:rPr lang="en-US" sz="1800" b="1">
                <a:latin typeface="Arial" pitchFamily="34" charset="0"/>
              </a:rPr>
              <a:t>Give each participant a small sheet of paper (A4) </a:t>
            </a:r>
          </a:p>
          <a:p>
            <a:pPr lvl="2">
              <a:lnSpc>
                <a:spcPct val="90000"/>
              </a:lnSpc>
            </a:pPr>
            <a:r>
              <a:rPr lang="en-US" sz="1800" b="1" i="1">
                <a:latin typeface="Arial" pitchFamily="34" charset="0"/>
              </a:rPr>
              <a:t>Using your chosen ‘Discovery’ question, </a:t>
            </a:r>
            <a:r>
              <a:rPr lang="en-US" sz="1800" i="1">
                <a:latin typeface="Arial" pitchFamily="34" charset="0"/>
              </a:rPr>
              <a:t>such as:</a:t>
            </a:r>
            <a:r>
              <a:rPr lang="en-US" sz="1800" b="1" i="1">
                <a:latin typeface="Arial" pitchFamily="34" charset="0"/>
              </a:rPr>
              <a:t> </a:t>
            </a:r>
            <a:r>
              <a:rPr lang="en-US" sz="1800" b="1">
                <a:latin typeface="Arial" pitchFamily="34" charset="0"/>
              </a:rPr>
              <a:t> </a:t>
            </a:r>
          </a:p>
          <a:p>
            <a:pPr lvl="3">
              <a:lnSpc>
                <a:spcPct val="90000"/>
              </a:lnSpc>
              <a:buFontTx/>
              <a:buNone/>
            </a:pPr>
            <a:r>
              <a:rPr lang="en-US" sz="1800" i="1">
                <a:latin typeface="Arial" pitchFamily="34" charset="0"/>
              </a:rPr>
              <a:t>	(“Draw a picture of a time when you felt you made a difference, felt empowered, proud of something you did for yourselves”)</a:t>
            </a:r>
          </a:p>
          <a:p>
            <a:pPr lvl="2">
              <a:lnSpc>
                <a:spcPct val="90000"/>
              </a:lnSpc>
            </a:pPr>
            <a:r>
              <a:rPr lang="en-US" sz="1800" b="1">
                <a:latin typeface="Arial" pitchFamily="34" charset="0"/>
              </a:rPr>
              <a:t>Each one stands, introduces him/herself, and briefly describes his/her picture and what it means</a:t>
            </a:r>
            <a:endParaRPr lang="en-US" sz="900">
              <a:latin typeface="Arial" pitchFamily="34" charset="0"/>
            </a:endParaRPr>
          </a:p>
          <a:p>
            <a:pPr lvl="1">
              <a:lnSpc>
                <a:spcPct val="90000"/>
              </a:lnSpc>
              <a:buFontTx/>
              <a:buNone/>
            </a:pPr>
            <a:endParaRPr lang="en-US" sz="1800">
              <a:latin typeface="Arial" pitchFamily="34" charset="0"/>
            </a:endParaRPr>
          </a:p>
        </p:txBody>
      </p:sp>
      <p:pic>
        <p:nvPicPr>
          <p:cNvPr id="1160196" name="Picture 4"/>
          <p:cNvPicPr>
            <a:picLocks noChangeAspect="1" noChangeArrowheads="1"/>
          </p:cNvPicPr>
          <p:nvPr/>
        </p:nvPicPr>
        <p:blipFill>
          <a:blip r:embed="rId3"/>
          <a:srcRect/>
          <a:stretch>
            <a:fillRect/>
          </a:stretch>
        </p:blipFill>
        <p:spPr bwMode="auto">
          <a:xfrm>
            <a:off x="5276850" y="1752600"/>
            <a:ext cx="3429000"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 Malcolm J. Odell, Jr.</a:t>
            </a:r>
          </a:p>
        </p:txBody>
      </p:sp>
      <p:sp>
        <p:nvSpPr>
          <p:cNvPr id="1162242" name="Rectangle 2"/>
          <p:cNvSpPr>
            <a:spLocks noGrp="1" noChangeArrowheads="1"/>
          </p:cNvSpPr>
          <p:nvPr>
            <p:ph type="title"/>
          </p:nvPr>
        </p:nvSpPr>
        <p:spPr>
          <a:xfrm>
            <a:off x="381000" y="533400"/>
            <a:ext cx="8229600" cy="1143000"/>
          </a:xfrm>
        </p:spPr>
        <p:txBody>
          <a:bodyPr/>
          <a:lstStyle/>
          <a:p>
            <a:r>
              <a:rPr lang="en-US" sz="3200" b="1">
                <a:latin typeface="Arial" pitchFamily="34" charset="0"/>
              </a:rPr>
              <a:t>Step 1:</a:t>
            </a:r>
            <a:r>
              <a:rPr lang="en-US" b="1">
                <a:latin typeface="Arial" pitchFamily="34" charset="0"/>
              </a:rPr>
              <a:t> Discovery</a:t>
            </a:r>
            <a:r>
              <a:rPr lang="en-US" sz="4000">
                <a:latin typeface="Arial" pitchFamily="34" charset="0"/>
              </a:rPr>
              <a:t/>
            </a:r>
            <a:br>
              <a:rPr lang="en-US" sz="4000">
                <a:latin typeface="Arial" pitchFamily="34" charset="0"/>
              </a:rPr>
            </a:br>
            <a:r>
              <a:rPr lang="en-US" sz="2800" i="1">
                <a:latin typeface="Arial" pitchFamily="34" charset="0"/>
              </a:rPr>
              <a:t>of the best, of success, of what works</a:t>
            </a:r>
            <a:endParaRPr lang="en-US" sz="4000" i="1">
              <a:latin typeface="Arial" pitchFamily="34" charset="0"/>
            </a:endParaRPr>
          </a:p>
        </p:txBody>
      </p:sp>
      <p:sp>
        <p:nvSpPr>
          <p:cNvPr id="1162243" name="Rectangle 3"/>
          <p:cNvSpPr>
            <a:spLocks noGrp="1" noChangeArrowheads="1"/>
          </p:cNvSpPr>
          <p:nvPr>
            <p:ph type="body" idx="1"/>
          </p:nvPr>
        </p:nvSpPr>
        <p:spPr>
          <a:xfrm>
            <a:off x="381000" y="1828800"/>
            <a:ext cx="5486400" cy="4495800"/>
          </a:xfrm>
        </p:spPr>
        <p:txBody>
          <a:bodyPr/>
          <a:lstStyle/>
          <a:p>
            <a:pPr>
              <a:lnSpc>
                <a:spcPct val="90000"/>
              </a:lnSpc>
              <a:buFontTx/>
              <a:buNone/>
            </a:pPr>
            <a:r>
              <a:rPr lang="en-US" sz="2000">
                <a:latin typeface="Arial" pitchFamily="34" charset="0"/>
              </a:rPr>
              <a:t>Some Different ‘DISCOVERY’ Methods:</a:t>
            </a:r>
          </a:p>
          <a:p>
            <a:pPr>
              <a:lnSpc>
                <a:spcPct val="90000"/>
              </a:lnSpc>
            </a:pPr>
            <a:r>
              <a:rPr lang="en-US" sz="2000" b="1">
                <a:latin typeface="Arial" pitchFamily="34" charset="0"/>
              </a:rPr>
              <a:t>Success Maps</a:t>
            </a:r>
          </a:p>
          <a:p>
            <a:pPr lvl="1">
              <a:lnSpc>
                <a:spcPct val="90000"/>
              </a:lnSpc>
            </a:pPr>
            <a:r>
              <a:rPr lang="en-US" sz="2000" b="1">
                <a:latin typeface="Arial" pitchFamily="34" charset="0"/>
              </a:rPr>
              <a:t>Creating our “Village Success Map”</a:t>
            </a:r>
            <a:endParaRPr lang="en-US" sz="1800">
              <a:latin typeface="Arial" pitchFamily="34" charset="0"/>
            </a:endParaRPr>
          </a:p>
          <a:p>
            <a:pPr lvl="2">
              <a:lnSpc>
                <a:spcPct val="80000"/>
              </a:lnSpc>
            </a:pPr>
            <a:r>
              <a:rPr lang="en-US" sz="1600" b="1">
                <a:latin typeface="Arial" pitchFamily="34" charset="0"/>
              </a:rPr>
              <a:t>Drawing by whole group</a:t>
            </a:r>
          </a:p>
          <a:p>
            <a:pPr lvl="3">
              <a:lnSpc>
                <a:spcPct val="80000"/>
              </a:lnSpc>
            </a:pPr>
            <a:r>
              <a:rPr lang="en-US" sz="1600" b="1">
                <a:latin typeface="Arial" pitchFamily="34" charset="0"/>
              </a:rPr>
              <a:t>Assuming group is not very large</a:t>
            </a:r>
          </a:p>
          <a:p>
            <a:pPr lvl="2">
              <a:lnSpc>
                <a:spcPct val="80000"/>
              </a:lnSpc>
            </a:pPr>
            <a:r>
              <a:rPr lang="en-US" sz="1600" b="1">
                <a:latin typeface="Arial" pitchFamily="34" charset="0"/>
              </a:rPr>
              <a:t>Small groups share their “Success Maps” with whole group</a:t>
            </a:r>
          </a:p>
          <a:p>
            <a:pPr lvl="3">
              <a:lnSpc>
                <a:spcPct val="80000"/>
              </a:lnSpc>
            </a:pPr>
            <a:r>
              <a:rPr lang="en-US" sz="1600" b="1">
                <a:latin typeface="Arial" pitchFamily="34" charset="0"/>
              </a:rPr>
              <a:t>When working with a large group</a:t>
            </a:r>
            <a:endParaRPr lang="en-US" sz="1200" b="1">
              <a:latin typeface="Arial" pitchFamily="34" charset="0"/>
            </a:endParaRPr>
          </a:p>
          <a:p>
            <a:pPr lvl="1">
              <a:lnSpc>
                <a:spcPct val="90000"/>
              </a:lnSpc>
            </a:pPr>
            <a:endParaRPr lang="en-US" sz="800">
              <a:latin typeface="Arial" pitchFamily="34" charset="0"/>
            </a:endParaRPr>
          </a:p>
          <a:p>
            <a:pPr>
              <a:lnSpc>
                <a:spcPct val="90000"/>
              </a:lnSpc>
              <a:buFontTx/>
              <a:buNone/>
            </a:pPr>
            <a:r>
              <a:rPr lang="en-US" sz="1800" b="1">
                <a:latin typeface="Arial" pitchFamily="34" charset="0"/>
              </a:rPr>
              <a:t>Use your Discovery Question… </a:t>
            </a:r>
            <a:r>
              <a:rPr lang="en-US" sz="1800">
                <a:latin typeface="Arial" pitchFamily="34" charset="0"/>
              </a:rPr>
              <a:t>asking the community to draw picture of all the things we are proud of in our community that we have done together.</a:t>
            </a:r>
          </a:p>
          <a:p>
            <a:pPr lvl="1">
              <a:lnSpc>
                <a:spcPct val="90000"/>
              </a:lnSpc>
            </a:pPr>
            <a:endParaRPr lang="en-US" sz="1800">
              <a:latin typeface="Arial" pitchFamily="34" charset="0"/>
            </a:endParaRPr>
          </a:p>
          <a:p>
            <a:pPr>
              <a:lnSpc>
                <a:spcPct val="90000"/>
              </a:lnSpc>
            </a:pPr>
            <a:endParaRPr lang="en-US" sz="2000">
              <a:latin typeface="Arial" pitchFamily="34" charset="0"/>
            </a:endParaRPr>
          </a:p>
          <a:p>
            <a:pPr lvl="1">
              <a:lnSpc>
                <a:spcPct val="90000"/>
              </a:lnSpc>
              <a:buFontTx/>
              <a:buNone/>
            </a:pPr>
            <a:endParaRPr lang="en-US" sz="1800">
              <a:latin typeface="Arial" pitchFamily="34" charset="0"/>
            </a:endParaRPr>
          </a:p>
        </p:txBody>
      </p:sp>
      <p:pic>
        <p:nvPicPr>
          <p:cNvPr id="1162244" name="Picture 4" descr="empowerrment art 2 (2)"/>
          <p:cNvPicPr>
            <a:picLocks noChangeAspect="1" noChangeArrowheads="1"/>
          </p:cNvPicPr>
          <p:nvPr/>
        </p:nvPicPr>
        <p:blipFill>
          <a:blip r:embed="rId3" cstate="email"/>
          <a:srcRect/>
          <a:stretch>
            <a:fillRect/>
          </a:stretch>
        </p:blipFill>
        <p:spPr bwMode="auto">
          <a:xfrm>
            <a:off x="5638800" y="1676400"/>
            <a:ext cx="3276600" cy="3802063"/>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64290" name="Rectangle 2"/>
          <p:cNvSpPr>
            <a:spLocks noGrp="1" noChangeArrowheads="1"/>
          </p:cNvSpPr>
          <p:nvPr>
            <p:ph type="title"/>
          </p:nvPr>
        </p:nvSpPr>
        <p:spPr>
          <a:xfrm>
            <a:off x="914400" y="304800"/>
            <a:ext cx="7924800" cy="1066800"/>
          </a:xfrm>
        </p:spPr>
        <p:txBody>
          <a:bodyPr/>
          <a:lstStyle/>
          <a:p>
            <a:r>
              <a:rPr lang="en-US">
                <a:latin typeface="Arial" pitchFamily="34" charset="0"/>
              </a:rPr>
              <a:t>Example of a “Success Map”</a:t>
            </a:r>
          </a:p>
        </p:txBody>
      </p:sp>
      <p:pic>
        <p:nvPicPr>
          <p:cNvPr id="1164291" name="Picture 3" descr="success map"/>
          <p:cNvPicPr>
            <a:picLocks noGrp="1" noChangeAspect="1" noChangeArrowheads="1"/>
          </p:cNvPicPr>
          <p:nvPr>
            <p:ph idx="1"/>
          </p:nvPr>
        </p:nvPicPr>
        <p:blipFill>
          <a:blip r:embed="rId3"/>
          <a:srcRect/>
          <a:stretch>
            <a:fillRect/>
          </a:stretch>
        </p:blipFill>
        <p:spPr>
          <a:xfrm>
            <a:off x="685800" y="1290638"/>
            <a:ext cx="7924800" cy="5040312"/>
          </a:xfr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 Malcolm J. Odell, Jr.</a:t>
            </a:r>
          </a:p>
        </p:txBody>
      </p:sp>
      <p:sp>
        <p:nvSpPr>
          <p:cNvPr id="1008642" name="Rectangle 2"/>
          <p:cNvSpPr>
            <a:spLocks noGrp="1" noChangeArrowheads="1"/>
          </p:cNvSpPr>
          <p:nvPr>
            <p:ph type="title"/>
          </p:nvPr>
        </p:nvSpPr>
        <p:spPr>
          <a:xfrm>
            <a:off x="457200" y="457200"/>
            <a:ext cx="8229600" cy="1143000"/>
          </a:xfrm>
        </p:spPr>
        <p:txBody>
          <a:bodyPr/>
          <a:lstStyle/>
          <a:p>
            <a:r>
              <a:rPr lang="en-US" sz="4000" b="1" i="1">
                <a:latin typeface="Arial" pitchFamily="34" charset="0"/>
              </a:rPr>
              <a:t>Discovering</a:t>
            </a:r>
            <a:r>
              <a:rPr lang="en-US" sz="4000">
                <a:latin typeface="Arial" pitchFamily="34" charset="0"/>
              </a:rPr>
              <a:t/>
            </a:r>
            <a:br>
              <a:rPr lang="en-US" sz="4000">
                <a:latin typeface="Arial" pitchFamily="34" charset="0"/>
              </a:rPr>
            </a:br>
            <a:r>
              <a:rPr lang="en-US" sz="4000">
                <a:latin typeface="Arial" pitchFamily="34" charset="0"/>
              </a:rPr>
              <a:t>“Root Causes of Success”</a:t>
            </a:r>
          </a:p>
        </p:txBody>
      </p:sp>
      <p:sp>
        <p:nvSpPr>
          <p:cNvPr id="1008643" name="Rectangle 3"/>
          <p:cNvSpPr>
            <a:spLocks noGrp="1" noChangeArrowheads="1"/>
          </p:cNvSpPr>
          <p:nvPr>
            <p:ph type="body" idx="1"/>
          </p:nvPr>
        </p:nvSpPr>
        <p:spPr>
          <a:xfrm>
            <a:off x="533400" y="2057400"/>
            <a:ext cx="8077200" cy="4038600"/>
          </a:xfrm>
        </p:spPr>
        <p:txBody>
          <a:bodyPr/>
          <a:lstStyle/>
          <a:p>
            <a:pPr>
              <a:lnSpc>
                <a:spcPct val="90000"/>
              </a:lnSpc>
              <a:buFontTx/>
              <a:buNone/>
            </a:pPr>
            <a:r>
              <a:rPr lang="en-US" sz="2800">
                <a:latin typeface="Arial" pitchFamily="34" charset="0"/>
              </a:rPr>
              <a:t>“Root Cause Analysis” -- Group Discussion</a:t>
            </a:r>
          </a:p>
          <a:p>
            <a:pPr>
              <a:lnSpc>
                <a:spcPct val="90000"/>
              </a:lnSpc>
            </a:pPr>
            <a:r>
              <a:rPr lang="en-US" sz="2800">
                <a:latin typeface="Arial" pitchFamily="34" charset="0"/>
              </a:rPr>
              <a:t>Why APA?</a:t>
            </a:r>
          </a:p>
          <a:p>
            <a:pPr>
              <a:lnSpc>
                <a:spcPct val="90000"/>
              </a:lnSpc>
            </a:pPr>
            <a:r>
              <a:rPr lang="en-US" sz="2800">
                <a:latin typeface="Arial" pitchFamily="34" charset="0"/>
              </a:rPr>
              <a:t>What made these experiences special, extraordinary ?</a:t>
            </a:r>
          </a:p>
          <a:p>
            <a:pPr>
              <a:lnSpc>
                <a:spcPct val="90000"/>
              </a:lnSpc>
            </a:pPr>
            <a:r>
              <a:rPr lang="en-US" sz="2800">
                <a:latin typeface="Arial" pitchFamily="34" charset="0"/>
              </a:rPr>
              <a:t>What can we apply to Community Mobilization?</a:t>
            </a:r>
          </a:p>
          <a:p>
            <a:pPr lvl="1">
              <a:lnSpc>
                <a:spcPct val="90000"/>
              </a:lnSpc>
              <a:buFontTx/>
              <a:buNone/>
            </a:pPr>
            <a:r>
              <a:rPr lang="en-US" sz="2400">
                <a:latin typeface="Arial" pitchFamily="34" charset="0"/>
              </a:rPr>
              <a:t>--</a:t>
            </a:r>
          </a:p>
          <a:p>
            <a:pPr lvl="1">
              <a:lnSpc>
                <a:spcPct val="90000"/>
              </a:lnSpc>
              <a:buFontTx/>
              <a:buNone/>
            </a:pPr>
            <a:r>
              <a:rPr lang="en-US" sz="2400">
                <a:latin typeface="Arial" pitchFamily="34" charset="0"/>
              </a:rPr>
              <a:t>--</a:t>
            </a:r>
          </a:p>
          <a:p>
            <a:pPr lvl="1">
              <a:lnSpc>
                <a:spcPct val="90000"/>
              </a:lnSpc>
              <a:buFontTx/>
              <a:buNone/>
            </a:pPr>
            <a:r>
              <a:rPr lang="en-US" sz="2400">
                <a:latin typeface="Arial" pitchFamily="34" charset="0"/>
              </a:rPr>
              <a:t>--</a:t>
            </a:r>
          </a:p>
          <a:p>
            <a:pPr lvl="1">
              <a:lnSpc>
                <a:spcPct val="90000"/>
              </a:lnSpc>
              <a:buFontTx/>
              <a:buNone/>
            </a:pPr>
            <a:r>
              <a:rPr lang="en-US" sz="2400">
                <a:latin typeface="Arial" pitchFamily="34" charset="0"/>
              </a:rPr>
              <a:t>--</a:t>
            </a:r>
          </a:p>
          <a:p>
            <a:pPr lvl="1">
              <a:lnSpc>
                <a:spcPct val="90000"/>
              </a:lnSpc>
              <a:buFontTx/>
              <a:buNone/>
            </a:pPr>
            <a:endParaRPr lang="en-US" sz="2400">
              <a:latin typeface="Arial" pitchFamily="34" charset="0"/>
            </a:endParaRPr>
          </a:p>
        </p:txBody>
      </p:sp>
      <p:sp>
        <p:nvSpPr>
          <p:cNvPr id="1008645" name="Rectangle 5"/>
          <p:cNvSpPr>
            <a:spLocks noChangeArrowheads="1"/>
          </p:cNvSpPr>
          <p:nvPr/>
        </p:nvSpPr>
        <p:spPr bwMode="auto">
          <a:xfrm>
            <a:off x="914400" y="6142038"/>
            <a:ext cx="4802188" cy="336550"/>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is in this </a:t>
            </a:r>
            <a:r>
              <a:rPr lang="en-US" sz="1600" b="1" u="sng">
                <a:latin typeface="Arial" pitchFamily="34" charset="0"/>
              </a:rPr>
              <a:t>village</a:t>
            </a:r>
            <a:r>
              <a:rPr lang="en-US" sz="1600" b="1">
                <a:latin typeface="Arial" pitchFamily="34" charset="0"/>
              </a:rPr>
              <a:t>….”</a:t>
            </a:r>
            <a:endParaRPr lang="en-US" sz="2000" b="1">
              <a:latin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a:t>© Malcolm J. Odell, Jr.</a:t>
            </a:r>
          </a:p>
        </p:txBody>
      </p:sp>
      <p:sp>
        <p:nvSpPr>
          <p:cNvPr id="1168386" name="Rectangle 2"/>
          <p:cNvSpPr>
            <a:spLocks noGrp="1" noChangeArrowheads="1"/>
          </p:cNvSpPr>
          <p:nvPr>
            <p:ph type="body" idx="1"/>
          </p:nvPr>
        </p:nvSpPr>
        <p:spPr>
          <a:xfrm>
            <a:off x="4038600" y="1752600"/>
            <a:ext cx="4876800" cy="4800600"/>
          </a:xfrm>
        </p:spPr>
        <p:txBody>
          <a:bodyPr/>
          <a:lstStyle/>
          <a:p>
            <a:pPr marL="609600" indent="-609600">
              <a:buFontTx/>
              <a:buNone/>
            </a:pPr>
            <a:r>
              <a:rPr lang="en-US" b="1">
                <a:latin typeface="Arial" pitchFamily="34" charset="0"/>
              </a:rPr>
              <a:t>Step Two:</a:t>
            </a:r>
            <a:r>
              <a:rPr lang="en-US" sz="3600">
                <a:latin typeface="Arial" pitchFamily="34" charset="0"/>
              </a:rPr>
              <a:t> </a:t>
            </a:r>
          </a:p>
          <a:p>
            <a:pPr marL="1371600" lvl="2" indent="-457200">
              <a:buFontTx/>
              <a:buNone/>
            </a:pPr>
            <a:r>
              <a:rPr lang="en-US" sz="2800" b="1">
                <a:latin typeface="Arial" pitchFamily="34" charset="0"/>
              </a:rPr>
              <a:t>Vision for the Future – </a:t>
            </a:r>
            <a:r>
              <a:rPr lang="en-US" sz="3200" b="1" i="1">
                <a:latin typeface="Arial" pitchFamily="34" charset="0"/>
              </a:rPr>
              <a:t>“Dream”</a:t>
            </a:r>
            <a:endParaRPr lang="en-US" sz="2800" b="1" i="1">
              <a:latin typeface="Arial" pitchFamily="34" charset="0"/>
            </a:endParaRPr>
          </a:p>
          <a:p>
            <a:pPr marL="1371600" lvl="2" indent="-457200">
              <a:buFontTx/>
              <a:buNone/>
            </a:pPr>
            <a:r>
              <a:rPr lang="en-US" sz="2000" b="1">
                <a:latin typeface="Arial" pitchFamily="34" charset="0"/>
              </a:rPr>
              <a:t>Your group</a:t>
            </a:r>
            <a:r>
              <a:rPr lang="en-US" sz="2000">
                <a:latin typeface="Arial" pitchFamily="34" charset="0"/>
              </a:rPr>
              <a:t> – asks the Community the second basic APA question:</a:t>
            </a:r>
            <a:endParaRPr lang="en-US" sz="2800">
              <a:latin typeface="Arial" pitchFamily="34" charset="0"/>
            </a:endParaRPr>
          </a:p>
          <a:p>
            <a:pPr marL="990600" lvl="1" indent="-533400">
              <a:buFontTx/>
              <a:buNone/>
            </a:pPr>
            <a:r>
              <a:rPr lang="en-US" sz="2400" b="1">
                <a:latin typeface="Arial" pitchFamily="34" charset="0"/>
              </a:rPr>
              <a:t>	</a:t>
            </a:r>
            <a:r>
              <a:rPr lang="en-US" b="1">
                <a:latin typeface="Arial" pitchFamily="34" charset="0"/>
              </a:rPr>
              <a:t>2.  What does “Even Better” look like?</a:t>
            </a:r>
            <a:endParaRPr lang="en-US" sz="2400" b="1">
              <a:latin typeface="Arial" pitchFamily="34" charset="0"/>
            </a:endParaRPr>
          </a:p>
        </p:txBody>
      </p:sp>
      <p:sp>
        <p:nvSpPr>
          <p:cNvPr id="1168387" name="Rectangle 3"/>
          <p:cNvSpPr>
            <a:spLocks noGrp="1" noChangeArrowheads="1"/>
          </p:cNvSpPr>
          <p:nvPr>
            <p:ph type="title"/>
          </p:nvPr>
        </p:nvSpPr>
        <p:spPr>
          <a:xfrm>
            <a:off x="685800" y="304800"/>
            <a:ext cx="8229600" cy="1143000"/>
          </a:xfrm>
          <a:noFill/>
          <a:ln/>
        </p:spPr>
        <p:txBody>
          <a:bodyPr/>
          <a:lstStyle/>
          <a:p>
            <a:r>
              <a:rPr lang="en-US" sz="4000">
                <a:latin typeface="Arial" pitchFamily="34" charset="0"/>
              </a:rPr>
              <a:t>Role Playing an APA meeting with Local Communities</a:t>
            </a:r>
          </a:p>
        </p:txBody>
      </p:sp>
      <p:sp>
        <p:nvSpPr>
          <p:cNvPr id="1168389" name="Rectangle 5"/>
          <p:cNvSpPr>
            <a:spLocks noChangeArrowheads="1"/>
          </p:cNvSpPr>
          <p:nvPr/>
        </p:nvSpPr>
        <p:spPr bwMode="auto">
          <a:xfrm>
            <a:off x="-641350" y="6064250"/>
            <a:ext cx="184150" cy="762000"/>
          </a:xfrm>
          <a:prstGeom prst="rect">
            <a:avLst/>
          </a:prstGeom>
          <a:noFill/>
          <a:ln w="9525">
            <a:noFill/>
            <a:miter lim="800000"/>
            <a:headEnd/>
            <a:tailEnd/>
          </a:ln>
          <a:effectLst/>
        </p:spPr>
        <p:txBody>
          <a:bodyPr wrap="none">
            <a:spAutoFit/>
          </a:bodyPr>
          <a:lstStyle/>
          <a:p>
            <a:endParaRPr lang="en-US"/>
          </a:p>
        </p:txBody>
      </p:sp>
      <p:pic>
        <p:nvPicPr>
          <p:cNvPr id="1168392" name="Picture 8"/>
          <p:cNvPicPr>
            <a:picLocks noChangeAspect="1" noChangeArrowheads="1"/>
          </p:cNvPicPr>
          <p:nvPr/>
        </p:nvPicPr>
        <p:blipFill>
          <a:blip r:embed="rId3"/>
          <a:srcRect/>
          <a:stretch>
            <a:fillRect/>
          </a:stretch>
        </p:blipFill>
        <p:spPr bwMode="auto">
          <a:xfrm>
            <a:off x="228600" y="2400300"/>
            <a:ext cx="4419600" cy="3314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170434" name="Rectangle 2"/>
          <p:cNvSpPr>
            <a:spLocks noGrp="1" noChangeArrowheads="1"/>
          </p:cNvSpPr>
          <p:nvPr>
            <p:ph type="body" idx="1"/>
          </p:nvPr>
        </p:nvSpPr>
        <p:spPr>
          <a:xfrm>
            <a:off x="381000" y="1524000"/>
            <a:ext cx="7467600" cy="5562600"/>
          </a:xfrm>
        </p:spPr>
        <p:txBody>
          <a:bodyPr/>
          <a:lstStyle/>
          <a:p>
            <a:pPr>
              <a:lnSpc>
                <a:spcPct val="80000"/>
              </a:lnSpc>
              <a:buFontTx/>
              <a:buNone/>
            </a:pPr>
            <a:r>
              <a:rPr lang="en-US" sz="2800" b="1">
                <a:latin typeface="Arial" pitchFamily="34" charset="0"/>
              </a:rPr>
              <a:t>Frame the </a:t>
            </a:r>
            <a:r>
              <a:rPr lang="en-US" sz="2800" b="1" i="1">
                <a:latin typeface="Arial" pitchFamily="34" charset="0"/>
              </a:rPr>
              <a:t>Dream</a:t>
            </a:r>
            <a:r>
              <a:rPr lang="en-US" sz="2800" b="1">
                <a:latin typeface="Arial" pitchFamily="34" charset="0"/>
              </a:rPr>
              <a:t> question to create a positive vision for their children, grandchildren</a:t>
            </a:r>
          </a:p>
          <a:p>
            <a:pPr lvl="2">
              <a:lnSpc>
                <a:spcPct val="80000"/>
              </a:lnSpc>
              <a:buFontTx/>
              <a:buNone/>
            </a:pPr>
            <a:endParaRPr lang="en-US" sz="1800" b="1">
              <a:latin typeface="Arial" pitchFamily="34" charset="0"/>
            </a:endParaRPr>
          </a:p>
          <a:p>
            <a:pPr lvl="2">
              <a:lnSpc>
                <a:spcPct val="80000"/>
              </a:lnSpc>
              <a:buFontTx/>
              <a:buNone/>
            </a:pPr>
            <a:r>
              <a:rPr lang="en-US" sz="1800" b="1" i="1">
                <a:latin typeface="Arial" pitchFamily="34" charset="0"/>
              </a:rPr>
              <a:t>Possible questions, which can inspire </a:t>
            </a:r>
            <a:r>
              <a:rPr lang="en-US" sz="1800" b="1" i="1" u="sng">
                <a:latin typeface="Arial" pitchFamily="34" charset="0"/>
              </a:rPr>
              <a:t>Dream pictures</a:t>
            </a:r>
            <a:r>
              <a:rPr lang="en-US" sz="1800" b="1">
                <a:latin typeface="Arial" pitchFamily="34" charset="0"/>
              </a:rPr>
              <a:t>: </a:t>
            </a:r>
          </a:p>
          <a:p>
            <a:pPr lvl="2">
              <a:lnSpc>
                <a:spcPct val="80000"/>
              </a:lnSpc>
            </a:pPr>
            <a:r>
              <a:rPr lang="en-US" sz="1800" b="1" i="1">
                <a:latin typeface="Arial" pitchFamily="34" charset="0"/>
              </a:rPr>
              <a:t>“Imagine it is 10 years from now.  Our village is everything we dreamed it could be. What would it look like?”</a:t>
            </a:r>
            <a:r>
              <a:rPr lang="en-US" sz="1800" b="1">
                <a:latin typeface="Arial" pitchFamily="34" charset="0"/>
              </a:rPr>
              <a:t> or </a:t>
            </a:r>
          </a:p>
          <a:p>
            <a:pPr lvl="2">
              <a:lnSpc>
                <a:spcPct val="80000"/>
              </a:lnSpc>
            </a:pPr>
            <a:r>
              <a:rPr lang="en-US" sz="1800" b="1" i="1">
                <a:latin typeface="Arial" pitchFamily="34" charset="0"/>
              </a:rPr>
              <a:t>“Draw a picture of life for our children (and grandchildren) that is full of achievements that we have dreamed for them.”</a:t>
            </a:r>
          </a:p>
          <a:p>
            <a:pPr lvl="2">
              <a:lnSpc>
                <a:spcPct val="80000"/>
              </a:lnSpc>
            </a:pPr>
            <a:r>
              <a:rPr lang="en-US" sz="1800" b="1" i="1">
                <a:latin typeface="Arial" pitchFamily="34" charset="0"/>
              </a:rPr>
              <a:t>“Draw a picture of what our community will look like in the year 2020, a community that we would dream of having for our children and grandchildren.”</a:t>
            </a:r>
            <a:r>
              <a:rPr lang="en-US" sz="2000" i="1">
                <a:latin typeface="Arial" pitchFamily="34" charset="0"/>
              </a:rPr>
              <a:t>  </a:t>
            </a:r>
          </a:p>
          <a:p>
            <a:pPr>
              <a:lnSpc>
                <a:spcPct val="80000"/>
              </a:lnSpc>
            </a:pPr>
            <a:endParaRPr lang="en-US" sz="2800">
              <a:latin typeface="Arial" pitchFamily="34" charset="0"/>
            </a:endParaRPr>
          </a:p>
          <a:p>
            <a:pPr>
              <a:lnSpc>
                <a:spcPct val="80000"/>
              </a:lnSpc>
            </a:pPr>
            <a:endParaRPr lang="en-US" sz="2800">
              <a:latin typeface="Arial" pitchFamily="34" charset="0"/>
            </a:endParaRPr>
          </a:p>
        </p:txBody>
      </p:sp>
      <p:sp>
        <p:nvSpPr>
          <p:cNvPr id="1170435" name="Rectangle 3"/>
          <p:cNvSpPr>
            <a:spLocks noGrp="1" noChangeArrowheads="1"/>
          </p:cNvSpPr>
          <p:nvPr>
            <p:ph type="title"/>
          </p:nvPr>
        </p:nvSpPr>
        <p:spPr>
          <a:xfrm>
            <a:off x="381000" y="304800"/>
            <a:ext cx="8229600" cy="1143000"/>
          </a:xfrm>
          <a:noFill/>
          <a:ln/>
        </p:spPr>
        <p:txBody>
          <a:bodyPr/>
          <a:lstStyle/>
          <a:p>
            <a:r>
              <a:rPr lang="en-US" sz="3200" b="1">
                <a:latin typeface="Arial" pitchFamily="34" charset="0"/>
              </a:rPr>
              <a:t>Step 2:</a:t>
            </a:r>
            <a:r>
              <a:rPr lang="en-US" b="1">
                <a:latin typeface="Arial" pitchFamily="34" charset="0"/>
              </a:rPr>
              <a:t> Dream</a:t>
            </a:r>
            <a:r>
              <a:rPr lang="en-US" sz="4000">
                <a:latin typeface="Arial" pitchFamily="34" charset="0"/>
              </a:rPr>
              <a:t/>
            </a:r>
            <a:br>
              <a:rPr lang="en-US" sz="4000">
                <a:latin typeface="Arial" pitchFamily="34" charset="0"/>
              </a:rPr>
            </a:br>
            <a:r>
              <a:rPr lang="en-US" sz="2400" i="1">
                <a:latin typeface="Arial" pitchFamily="34" charset="0"/>
              </a:rPr>
              <a:t>of even better, what we want more of…</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1172482" name="Rectangle 2"/>
          <p:cNvSpPr>
            <a:spLocks noGrp="1" noChangeArrowheads="1"/>
          </p:cNvSpPr>
          <p:nvPr>
            <p:ph type="title"/>
          </p:nvPr>
        </p:nvSpPr>
        <p:spPr>
          <a:xfrm>
            <a:off x="381000" y="304800"/>
            <a:ext cx="8229600" cy="1143000"/>
          </a:xfrm>
        </p:spPr>
        <p:txBody>
          <a:bodyPr/>
          <a:lstStyle/>
          <a:p>
            <a:r>
              <a:rPr lang="en-US" sz="3200" b="1">
                <a:latin typeface="Arial" pitchFamily="34" charset="0"/>
              </a:rPr>
              <a:t>Step 2:</a:t>
            </a:r>
            <a:r>
              <a:rPr lang="en-US" b="1">
                <a:latin typeface="Arial" pitchFamily="34" charset="0"/>
              </a:rPr>
              <a:t> Dream</a:t>
            </a:r>
            <a:r>
              <a:rPr lang="en-US" sz="4000">
                <a:latin typeface="Arial" pitchFamily="34" charset="0"/>
              </a:rPr>
              <a:t/>
            </a:r>
            <a:br>
              <a:rPr lang="en-US" sz="4000">
                <a:latin typeface="Arial" pitchFamily="34" charset="0"/>
              </a:rPr>
            </a:br>
            <a:r>
              <a:rPr lang="en-US" sz="2400" i="1">
                <a:latin typeface="Arial" pitchFamily="34" charset="0"/>
              </a:rPr>
              <a:t>of even better, what we want more of…</a:t>
            </a:r>
          </a:p>
        </p:txBody>
      </p:sp>
      <p:sp>
        <p:nvSpPr>
          <p:cNvPr id="1172483" name="Rectangle 3"/>
          <p:cNvSpPr>
            <a:spLocks noGrp="1" noChangeArrowheads="1"/>
          </p:cNvSpPr>
          <p:nvPr>
            <p:ph type="body" sz="half" idx="1"/>
          </p:nvPr>
        </p:nvSpPr>
        <p:spPr>
          <a:xfrm>
            <a:off x="4724400" y="1828800"/>
            <a:ext cx="4191000" cy="5029200"/>
          </a:xfrm>
        </p:spPr>
        <p:txBody>
          <a:bodyPr/>
          <a:lstStyle/>
          <a:p>
            <a:pPr marL="0" indent="0">
              <a:buFontTx/>
              <a:buNone/>
            </a:pPr>
            <a:r>
              <a:rPr lang="en-US" sz="2800" b="1">
                <a:latin typeface="Arial" pitchFamily="34" charset="0"/>
              </a:rPr>
              <a:t>Different ways for Collecting Dreams:</a:t>
            </a:r>
          </a:p>
          <a:p>
            <a:pPr marL="0" indent="0">
              <a:buFontTx/>
              <a:buNone/>
            </a:pPr>
            <a:endParaRPr lang="en-US" sz="2000" b="1">
              <a:latin typeface="Arial" pitchFamily="34" charset="0"/>
            </a:endParaRPr>
          </a:p>
          <a:p>
            <a:pPr lvl="1">
              <a:buFontTx/>
              <a:buNone/>
            </a:pPr>
            <a:r>
              <a:rPr lang="en-US" sz="2400" b="1">
                <a:latin typeface="Arial" pitchFamily="34" charset="0"/>
              </a:rPr>
              <a:t>“Dream Pictures”</a:t>
            </a:r>
          </a:p>
          <a:p>
            <a:pPr lvl="2">
              <a:buFontTx/>
              <a:buNone/>
            </a:pPr>
            <a:r>
              <a:rPr lang="en-US" sz="2000" b="1">
                <a:latin typeface="Arial" pitchFamily="34" charset="0"/>
              </a:rPr>
              <a:t>Individual pictures</a:t>
            </a:r>
          </a:p>
          <a:p>
            <a:pPr lvl="2">
              <a:buFontTx/>
              <a:buNone/>
            </a:pPr>
            <a:r>
              <a:rPr lang="en-US" sz="2000" b="1">
                <a:latin typeface="Arial" pitchFamily="34" charset="0"/>
              </a:rPr>
              <a:t>Group pictures</a:t>
            </a:r>
          </a:p>
          <a:p>
            <a:pPr marL="0" indent="0">
              <a:buFontTx/>
              <a:buNone/>
            </a:pPr>
            <a:endParaRPr lang="en-US" sz="2000" b="1">
              <a:latin typeface="Arial" pitchFamily="34" charset="0"/>
            </a:endParaRPr>
          </a:p>
          <a:p>
            <a:pPr lvl="1">
              <a:buFontTx/>
              <a:buNone/>
            </a:pPr>
            <a:r>
              <a:rPr lang="en-US" sz="2400" b="1">
                <a:latin typeface="Arial" pitchFamily="34" charset="0"/>
              </a:rPr>
              <a:t>“Future Maps”</a:t>
            </a:r>
          </a:p>
          <a:p>
            <a:pPr lvl="2">
              <a:buFontTx/>
              <a:buNone/>
            </a:pPr>
            <a:r>
              <a:rPr lang="en-US" sz="2000" b="1">
                <a:latin typeface="Arial" pitchFamily="34" charset="0"/>
              </a:rPr>
              <a:t>Village ‘Success’ Maps</a:t>
            </a:r>
          </a:p>
        </p:txBody>
      </p:sp>
      <p:pic>
        <p:nvPicPr>
          <p:cNvPr id="1172484" name="Picture 4" descr="empowerment art 1 (2)"/>
          <p:cNvPicPr>
            <a:picLocks noChangeAspect="1" noChangeArrowheads="1"/>
          </p:cNvPicPr>
          <p:nvPr/>
        </p:nvPicPr>
        <p:blipFill>
          <a:blip r:embed="rId3" cstate="email"/>
          <a:srcRect/>
          <a:stretch>
            <a:fillRect/>
          </a:stretch>
        </p:blipFill>
        <p:spPr bwMode="auto">
          <a:xfrm>
            <a:off x="228600" y="1976438"/>
            <a:ext cx="4495800" cy="3390900"/>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1174530" name="Rectangle 2"/>
          <p:cNvSpPr>
            <a:spLocks noGrp="1" noChangeArrowheads="1"/>
          </p:cNvSpPr>
          <p:nvPr>
            <p:ph type="title"/>
          </p:nvPr>
        </p:nvSpPr>
        <p:spPr>
          <a:xfrm>
            <a:off x="381000" y="76200"/>
            <a:ext cx="8229600" cy="1143000"/>
          </a:xfrm>
        </p:spPr>
        <p:txBody>
          <a:bodyPr/>
          <a:lstStyle/>
          <a:p>
            <a:r>
              <a:rPr lang="en-US" sz="3200" b="1">
                <a:latin typeface="Arial" pitchFamily="34" charset="0"/>
              </a:rPr>
              <a:t>Step 2:</a:t>
            </a:r>
            <a:r>
              <a:rPr lang="en-US" b="1">
                <a:latin typeface="Arial" pitchFamily="34" charset="0"/>
              </a:rPr>
              <a:t> Dream</a:t>
            </a:r>
            <a:r>
              <a:rPr lang="en-US" sz="4000">
                <a:latin typeface="Arial" pitchFamily="34" charset="0"/>
              </a:rPr>
              <a:t/>
            </a:r>
            <a:br>
              <a:rPr lang="en-US" sz="4000">
                <a:latin typeface="Arial" pitchFamily="34" charset="0"/>
              </a:rPr>
            </a:br>
            <a:r>
              <a:rPr lang="en-US" sz="2400" i="1">
                <a:latin typeface="Arial" pitchFamily="34" charset="0"/>
              </a:rPr>
              <a:t>of even better, what we want more of…</a:t>
            </a:r>
          </a:p>
        </p:txBody>
      </p:sp>
      <p:pic>
        <p:nvPicPr>
          <p:cNvPr id="1174532" name="Picture 4"/>
          <p:cNvPicPr>
            <a:picLocks noChangeAspect="1" noChangeArrowheads="1"/>
          </p:cNvPicPr>
          <p:nvPr>
            <p:ph sz="half" idx="1"/>
          </p:nvPr>
        </p:nvPicPr>
        <p:blipFill>
          <a:blip r:embed="rId3"/>
          <a:srcRect/>
          <a:stretch>
            <a:fillRect/>
          </a:stretch>
        </p:blipFill>
        <p:spPr>
          <a:xfrm>
            <a:off x="1066800" y="1371600"/>
            <a:ext cx="6934200" cy="4583113"/>
          </a:xfrm>
          <a:ln/>
        </p:spPr>
      </p:pic>
      <p:sp>
        <p:nvSpPr>
          <p:cNvPr id="1174533" name="Rectangle 5"/>
          <p:cNvSpPr>
            <a:spLocks noChangeArrowheads="1"/>
          </p:cNvSpPr>
          <p:nvPr/>
        </p:nvSpPr>
        <p:spPr bwMode="auto">
          <a:xfrm>
            <a:off x="2255838" y="5275263"/>
            <a:ext cx="184150" cy="762000"/>
          </a:xfrm>
          <a:prstGeom prst="rect">
            <a:avLst/>
          </a:prstGeom>
          <a:noFill/>
          <a:ln w="9525">
            <a:noFill/>
            <a:miter lim="800000"/>
            <a:headEnd/>
            <a:tailEnd/>
          </a:ln>
          <a:effectLst/>
        </p:spPr>
        <p:txBody>
          <a:bodyPr wrap="none">
            <a:spAutoFit/>
          </a:bodyPr>
          <a:lstStyle/>
          <a:p>
            <a:endParaRPr lang="en-US" b="1"/>
          </a:p>
        </p:txBody>
      </p:sp>
      <p:sp>
        <p:nvSpPr>
          <p:cNvPr id="1174534" name="Rectangle 6"/>
          <p:cNvSpPr>
            <a:spLocks noChangeArrowheads="1"/>
          </p:cNvSpPr>
          <p:nvPr/>
        </p:nvSpPr>
        <p:spPr bwMode="auto">
          <a:xfrm>
            <a:off x="1676400" y="6172200"/>
            <a:ext cx="5265738" cy="457200"/>
          </a:xfrm>
          <a:prstGeom prst="rect">
            <a:avLst/>
          </a:prstGeom>
          <a:noFill/>
          <a:ln w="9525">
            <a:noFill/>
            <a:miter lim="800000"/>
            <a:headEnd/>
            <a:tailEnd/>
          </a:ln>
          <a:effectLst/>
        </p:spPr>
        <p:txBody>
          <a:bodyPr wrap="none">
            <a:spAutoFit/>
          </a:bodyPr>
          <a:lstStyle/>
          <a:p>
            <a:r>
              <a:rPr lang="en-US" sz="2400" b="1"/>
              <a:t>“Dream Picture” or “Success Map”</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1088514" name="Rectangle 2"/>
          <p:cNvSpPr>
            <a:spLocks noGrp="1" noChangeArrowheads="1"/>
          </p:cNvSpPr>
          <p:nvPr>
            <p:ph type="title"/>
          </p:nvPr>
        </p:nvSpPr>
        <p:spPr>
          <a:xfrm>
            <a:off x="457200" y="457200"/>
            <a:ext cx="8229600" cy="1143000"/>
          </a:xfrm>
        </p:spPr>
        <p:txBody>
          <a:bodyPr/>
          <a:lstStyle/>
          <a:p>
            <a:r>
              <a:rPr lang="en-US" sz="4000" b="1">
                <a:latin typeface="Arial" pitchFamily="34" charset="0"/>
              </a:rPr>
              <a:t>Step 3: Design &amp; Delivery</a:t>
            </a:r>
            <a:r>
              <a:rPr lang="en-US" sz="4000">
                <a:latin typeface="Arial" pitchFamily="34" charset="0"/>
              </a:rPr>
              <a:t/>
            </a:r>
            <a:br>
              <a:rPr lang="en-US" sz="4000">
                <a:latin typeface="Arial" pitchFamily="34" charset="0"/>
              </a:rPr>
            </a:br>
            <a:r>
              <a:rPr lang="en-US" sz="2800" b="1" i="1">
                <a:latin typeface="Arial" pitchFamily="34" charset="0"/>
              </a:rPr>
              <a:t>Action Plan for achieving the Dream for Community Mobilization &amp; Women’s Empowerment</a:t>
            </a:r>
            <a:endParaRPr lang="en-US" sz="3600" b="1" i="1">
              <a:latin typeface="Arial" pitchFamily="34" charset="0"/>
            </a:endParaRPr>
          </a:p>
        </p:txBody>
      </p:sp>
      <p:sp>
        <p:nvSpPr>
          <p:cNvPr id="1088515" name="Rectangle 3"/>
          <p:cNvSpPr>
            <a:spLocks noGrp="1" noChangeArrowheads="1"/>
          </p:cNvSpPr>
          <p:nvPr>
            <p:ph type="body" sz="half" idx="1"/>
          </p:nvPr>
        </p:nvSpPr>
        <p:spPr/>
        <p:txBody>
          <a:bodyPr/>
          <a:lstStyle/>
          <a:p>
            <a:pPr>
              <a:lnSpc>
                <a:spcPct val="90000"/>
              </a:lnSpc>
              <a:buFontTx/>
              <a:buNone/>
            </a:pPr>
            <a:r>
              <a:rPr lang="en-US" sz="2400">
                <a:latin typeface="Arial" pitchFamily="34" charset="0"/>
              </a:rPr>
              <a:t>“Dream Teams” – decide </a:t>
            </a:r>
          </a:p>
          <a:p>
            <a:pPr>
              <a:lnSpc>
                <a:spcPct val="90000"/>
              </a:lnSpc>
            </a:pPr>
            <a:r>
              <a:rPr lang="en-US" sz="2400">
                <a:latin typeface="Arial" pitchFamily="34" charset="0"/>
              </a:rPr>
              <a:t>What </a:t>
            </a:r>
            <a:r>
              <a:rPr lang="en-US" sz="2400" i="1">
                <a:latin typeface="Arial" pitchFamily="34" charset="0"/>
              </a:rPr>
              <a:t>you can do -- </a:t>
            </a:r>
            <a:r>
              <a:rPr lang="en-US" sz="2400" b="1" i="1">
                <a:latin typeface="Arial" pitchFamily="34" charset="0"/>
              </a:rPr>
              <a:t>this month, or this year</a:t>
            </a:r>
            <a:r>
              <a:rPr lang="en-US" sz="2400" i="1">
                <a:latin typeface="Arial" pitchFamily="34" charset="0"/>
              </a:rPr>
              <a:t> -- to begin to move toward creating your dreams for community mobilization &amp; women’s empowerment</a:t>
            </a:r>
          </a:p>
          <a:p>
            <a:pPr>
              <a:lnSpc>
                <a:spcPct val="90000"/>
              </a:lnSpc>
            </a:pPr>
            <a:r>
              <a:rPr lang="en-US" sz="2400" b="1" i="1">
                <a:latin typeface="Arial" pitchFamily="34" charset="0"/>
              </a:rPr>
              <a:t>How would you do it?</a:t>
            </a:r>
            <a:endParaRPr lang="en-US" sz="2400" b="1">
              <a:latin typeface="Arial" pitchFamily="34" charset="0"/>
            </a:endParaRPr>
          </a:p>
        </p:txBody>
      </p:sp>
      <p:sp>
        <p:nvSpPr>
          <p:cNvPr id="1088520" name="Rectangle 8"/>
          <p:cNvSpPr>
            <a:spLocks noChangeArrowheads="1"/>
          </p:cNvSpPr>
          <p:nvPr/>
        </p:nvSpPr>
        <p:spPr bwMode="auto">
          <a:xfrm>
            <a:off x="4191000" y="5334000"/>
            <a:ext cx="4224338" cy="304800"/>
          </a:xfrm>
          <a:prstGeom prst="rect">
            <a:avLst/>
          </a:prstGeom>
          <a:noFill/>
          <a:ln w="9525">
            <a:noFill/>
            <a:miter lim="800000"/>
            <a:headEnd/>
            <a:tailEnd/>
          </a:ln>
          <a:effectLst/>
        </p:spPr>
        <p:txBody>
          <a:bodyPr wrap="none">
            <a:spAutoFit/>
          </a:bodyPr>
          <a:lstStyle/>
          <a:p>
            <a:pPr eaLnBrk="0" hangingPunct="0"/>
            <a:r>
              <a:rPr lang="en-US" sz="1400" b="1">
                <a:latin typeface="Arial" pitchFamily="34" charset="0"/>
                <a:ea typeface="ヒラギノ角ゴ Pro W3" pitchFamily="1" charset="-128"/>
              </a:rPr>
              <a:t>“All the knowledge we need is in this </a:t>
            </a:r>
            <a:r>
              <a:rPr lang="en-US" sz="1400" b="1" u="sng">
                <a:latin typeface="Arial" pitchFamily="34" charset="0"/>
                <a:ea typeface="ヒラギノ角ゴ Pro W3" pitchFamily="1" charset="-128"/>
              </a:rPr>
              <a:t>village</a:t>
            </a:r>
            <a:r>
              <a:rPr lang="en-US" sz="1400" b="1">
                <a:latin typeface="Arial" pitchFamily="34" charset="0"/>
                <a:ea typeface="ヒラギノ角ゴ Pro W3" pitchFamily="1" charset="-128"/>
              </a:rPr>
              <a:t>….”</a:t>
            </a:r>
            <a:endParaRPr lang="en-US" sz="2000" b="1">
              <a:latin typeface="Arial" pitchFamily="34" charset="0"/>
              <a:ea typeface="ヒラギノ角ゴ Pro W3" pitchFamily="1" charset="-128"/>
            </a:endParaRPr>
          </a:p>
        </p:txBody>
      </p:sp>
      <p:pic>
        <p:nvPicPr>
          <p:cNvPr id="1088522" name="Picture 10"/>
          <p:cNvPicPr>
            <a:picLocks noChangeAspect="1" noChangeArrowheads="1"/>
          </p:cNvPicPr>
          <p:nvPr>
            <p:ph sz="half" idx="2"/>
          </p:nvPr>
        </p:nvPicPr>
        <p:blipFill>
          <a:blip r:embed="rId3"/>
          <a:srcRect/>
          <a:stretch>
            <a:fillRect/>
          </a:stretch>
        </p:blipFill>
        <p:spPr>
          <a:xfrm>
            <a:off x="4267200" y="2143125"/>
            <a:ext cx="4114800" cy="3086100"/>
          </a:xfrm>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994306" name="Rectangle 2"/>
          <p:cNvSpPr>
            <a:spLocks noGrp="1" noChangeArrowheads="1"/>
          </p:cNvSpPr>
          <p:nvPr>
            <p:ph type="title"/>
          </p:nvPr>
        </p:nvSpPr>
        <p:spPr>
          <a:xfrm>
            <a:off x="304800" y="457200"/>
            <a:ext cx="4724400" cy="1143000"/>
          </a:xfrm>
        </p:spPr>
        <p:txBody>
          <a:bodyPr/>
          <a:lstStyle/>
          <a:p>
            <a:r>
              <a:rPr lang="en-US" sz="3600" b="1">
                <a:latin typeface="Arial" pitchFamily="34" charset="0"/>
              </a:rPr>
              <a:t>“House Rules”</a:t>
            </a:r>
          </a:p>
        </p:txBody>
      </p:sp>
      <p:sp>
        <p:nvSpPr>
          <p:cNvPr id="994307" name="Rectangle 3"/>
          <p:cNvSpPr>
            <a:spLocks noGrp="1" noChangeArrowheads="1"/>
          </p:cNvSpPr>
          <p:nvPr>
            <p:ph type="body" sz="half" idx="1"/>
          </p:nvPr>
        </p:nvSpPr>
        <p:spPr>
          <a:xfrm>
            <a:off x="228600" y="1752600"/>
            <a:ext cx="4495800" cy="5105400"/>
          </a:xfrm>
        </p:spPr>
        <p:txBody>
          <a:bodyPr/>
          <a:lstStyle/>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1800" b="1">
              <a:latin typeface="Courier New" pitchFamily="49" charset="0"/>
              <a:cs typeface="Times New Roman" pitchFamily="18" charset="0"/>
            </a:endParaRPr>
          </a:p>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1800" b="1">
              <a:latin typeface="Courier New" pitchFamily="49" charset="0"/>
              <a:cs typeface="Times New Roman" pitchFamily="18" charset="0"/>
            </a:endParaRPr>
          </a:p>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1800" b="1">
              <a:latin typeface="Courier New" pitchFamily="49" charset="0"/>
              <a:cs typeface="Times New Roman" pitchFamily="18" charset="0"/>
            </a:endParaRPr>
          </a:p>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1800" b="1">
              <a:latin typeface="Courier New" pitchFamily="49" charset="0"/>
              <a:cs typeface="Times New Roman" pitchFamily="18" charset="0"/>
            </a:endParaRPr>
          </a:p>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1800" b="1">
              <a:latin typeface="Courier New" pitchFamily="49" charset="0"/>
              <a:cs typeface="Times New Roman" pitchFamily="18" charset="0"/>
            </a:endParaRPr>
          </a:p>
          <a:p>
            <a:pPr marL="0" indent="0">
              <a:lnSpc>
                <a:spcPct val="90000"/>
              </a:lnSpc>
            </a:pPr>
            <a:r>
              <a:rPr lang="en-US" sz="1800" b="1">
                <a:latin typeface="Courier New" pitchFamily="49" charset="0"/>
                <a:cs typeface="Times New Roman" pitchFamily="18" charset="0"/>
              </a:rPr>
              <a:t>--</a:t>
            </a:r>
          </a:p>
          <a:p>
            <a:pPr marL="0" indent="0">
              <a:lnSpc>
                <a:spcPct val="90000"/>
              </a:lnSpc>
            </a:pPr>
            <a:endParaRPr lang="en-US" sz="2400">
              <a:latin typeface="Arial" pitchFamily="34" charset="0"/>
            </a:endParaRPr>
          </a:p>
        </p:txBody>
      </p:sp>
      <p:pic>
        <p:nvPicPr>
          <p:cNvPr id="994312" name="Picture 8"/>
          <p:cNvPicPr>
            <a:picLocks noChangeAspect="1" noChangeArrowheads="1"/>
          </p:cNvPicPr>
          <p:nvPr>
            <p:ph sz="half" idx="2"/>
          </p:nvPr>
        </p:nvPicPr>
        <p:blipFill>
          <a:blip r:embed="rId3"/>
          <a:srcRect/>
          <a:stretch>
            <a:fillRect/>
          </a:stretch>
        </p:blipFill>
        <p:spPr>
          <a:xfrm>
            <a:off x="4857750" y="1371600"/>
            <a:ext cx="3829050" cy="5105400"/>
          </a:xfrm>
          <a:noFill/>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0"/>
          </p:nvPr>
        </p:nvSpPr>
        <p:spPr/>
        <p:txBody>
          <a:bodyPr/>
          <a:lstStyle/>
          <a:p>
            <a:r>
              <a:rPr lang="en-US"/>
              <a:t>© Malcolm J. Odell, Jr.</a:t>
            </a:r>
          </a:p>
        </p:txBody>
      </p:sp>
      <p:sp>
        <p:nvSpPr>
          <p:cNvPr id="1227778" name="Rectangle 2"/>
          <p:cNvSpPr>
            <a:spLocks noGrp="1" noChangeArrowheads="1"/>
          </p:cNvSpPr>
          <p:nvPr>
            <p:ph type="title"/>
          </p:nvPr>
        </p:nvSpPr>
        <p:spPr>
          <a:xfrm>
            <a:off x="457200" y="457200"/>
            <a:ext cx="8229600" cy="1143000"/>
          </a:xfrm>
        </p:spPr>
        <p:txBody>
          <a:bodyPr/>
          <a:lstStyle/>
          <a:p>
            <a:r>
              <a:rPr lang="en-US" sz="3200" b="1">
                <a:latin typeface="Arial" pitchFamily="34" charset="0"/>
              </a:rPr>
              <a:t>Step 4:</a:t>
            </a:r>
            <a:r>
              <a:rPr lang="en-US" b="1">
                <a:latin typeface="Arial" pitchFamily="34" charset="0"/>
              </a:rPr>
              <a:t> Delivery</a:t>
            </a:r>
            <a:r>
              <a:rPr lang="en-US" sz="4000">
                <a:latin typeface="Arial" pitchFamily="34" charset="0"/>
              </a:rPr>
              <a:t/>
            </a:r>
            <a:br>
              <a:rPr lang="en-US" sz="4000">
                <a:latin typeface="Arial" pitchFamily="34" charset="0"/>
              </a:rPr>
            </a:br>
            <a:r>
              <a:rPr lang="en-US" sz="2400" i="1">
                <a:latin typeface="Arial" pitchFamily="34" charset="0"/>
              </a:rPr>
              <a:t>Action Plan to Get Started</a:t>
            </a:r>
          </a:p>
        </p:txBody>
      </p:sp>
      <p:sp>
        <p:nvSpPr>
          <p:cNvPr id="1227779" name="Rectangle 3"/>
          <p:cNvSpPr>
            <a:spLocks noGrp="1" noChangeArrowheads="1"/>
          </p:cNvSpPr>
          <p:nvPr>
            <p:ph type="body" idx="1"/>
          </p:nvPr>
        </p:nvSpPr>
        <p:spPr>
          <a:xfrm>
            <a:off x="4267200" y="1752600"/>
            <a:ext cx="4267200" cy="3733800"/>
          </a:xfrm>
        </p:spPr>
        <p:txBody>
          <a:bodyPr/>
          <a:lstStyle/>
          <a:p>
            <a:pPr>
              <a:lnSpc>
                <a:spcPct val="80000"/>
              </a:lnSpc>
              <a:buFontTx/>
              <a:buNone/>
            </a:pPr>
            <a:r>
              <a:rPr lang="en-US" sz="2400" b="1">
                <a:latin typeface="Arial" pitchFamily="34" charset="0"/>
              </a:rPr>
              <a:t>Making Commitments:</a:t>
            </a:r>
          </a:p>
          <a:p>
            <a:pPr>
              <a:lnSpc>
                <a:spcPct val="80000"/>
              </a:lnSpc>
              <a:buFontTx/>
              <a:buNone/>
            </a:pPr>
            <a:endParaRPr lang="en-US" sz="800">
              <a:latin typeface="Arial" pitchFamily="34" charset="0"/>
            </a:endParaRPr>
          </a:p>
          <a:p>
            <a:pPr>
              <a:lnSpc>
                <a:spcPct val="80000"/>
              </a:lnSpc>
              <a:buFontTx/>
              <a:buNone/>
            </a:pPr>
            <a:endParaRPr lang="en-US" sz="2000" b="1">
              <a:latin typeface="Arial" pitchFamily="34" charset="0"/>
            </a:endParaRPr>
          </a:p>
          <a:p>
            <a:pPr>
              <a:lnSpc>
                <a:spcPct val="80000"/>
              </a:lnSpc>
              <a:buFontTx/>
              <a:buNone/>
            </a:pPr>
            <a:r>
              <a:rPr lang="en-US" sz="2000" b="1">
                <a:latin typeface="Arial" pitchFamily="34" charset="0"/>
              </a:rPr>
              <a:t>“What will I do during the coming week (month) as my part for helping implement our plan?”</a:t>
            </a:r>
            <a:endParaRPr lang="en-US" sz="1800" b="1">
              <a:latin typeface="Arial" pitchFamily="34" charset="0"/>
            </a:endParaRPr>
          </a:p>
          <a:p>
            <a:pPr>
              <a:lnSpc>
                <a:spcPct val="80000"/>
              </a:lnSpc>
              <a:buFontTx/>
              <a:buNone/>
            </a:pPr>
            <a:endParaRPr lang="en-US" sz="800">
              <a:latin typeface="Arial" pitchFamily="34" charset="0"/>
            </a:endParaRPr>
          </a:p>
          <a:p>
            <a:pPr>
              <a:lnSpc>
                <a:spcPct val="80000"/>
              </a:lnSpc>
              <a:buFontTx/>
              <a:buNone/>
            </a:pPr>
            <a:r>
              <a:rPr lang="en-US" sz="1800" b="1" i="1">
                <a:latin typeface="Arial" pitchFamily="34" charset="0"/>
              </a:rPr>
              <a:t>(Or is there a better question?)</a:t>
            </a:r>
          </a:p>
          <a:p>
            <a:pPr>
              <a:lnSpc>
                <a:spcPct val="80000"/>
              </a:lnSpc>
              <a:buFontTx/>
              <a:buNone/>
            </a:pPr>
            <a:endParaRPr lang="en-US" sz="800">
              <a:latin typeface="Arial" pitchFamily="34" charset="0"/>
            </a:endParaRPr>
          </a:p>
          <a:p>
            <a:pPr>
              <a:lnSpc>
                <a:spcPct val="80000"/>
              </a:lnSpc>
            </a:pPr>
            <a:r>
              <a:rPr lang="en-US" sz="1800" b="1">
                <a:latin typeface="Arial" pitchFamily="34" charset="0"/>
              </a:rPr>
              <a:t>Each person takes one simple task from the action plan that they will work on personally</a:t>
            </a:r>
          </a:p>
          <a:p>
            <a:pPr>
              <a:lnSpc>
                <a:spcPct val="80000"/>
              </a:lnSpc>
            </a:pPr>
            <a:endParaRPr lang="en-US" sz="1800" b="1">
              <a:latin typeface="Arial" pitchFamily="34" charset="0"/>
            </a:endParaRPr>
          </a:p>
          <a:p>
            <a:pPr>
              <a:lnSpc>
                <a:spcPct val="80000"/>
              </a:lnSpc>
            </a:pPr>
            <a:r>
              <a:rPr lang="en-US" sz="1800" b="1">
                <a:latin typeface="Arial" pitchFamily="34" charset="0"/>
              </a:rPr>
              <a:t>Each person writes their commitment on their plan</a:t>
            </a:r>
            <a:endParaRPr lang="en-US" sz="2000" b="1">
              <a:latin typeface="Arial" pitchFamily="34" charset="0"/>
            </a:endParaRPr>
          </a:p>
        </p:txBody>
      </p:sp>
      <p:sp>
        <p:nvSpPr>
          <p:cNvPr id="1227781" name="Rectangle 5"/>
          <p:cNvSpPr>
            <a:spLocks noChangeArrowheads="1"/>
          </p:cNvSpPr>
          <p:nvPr/>
        </p:nvSpPr>
        <p:spPr bwMode="auto">
          <a:xfrm>
            <a:off x="1981200" y="6019800"/>
            <a:ext cx="5448300" cy="701675"/>
          </a:xfrm>
          <a:prstGeom prst="rect">
            <a:avLst/>
          </a:prstGeom>
          <a:noFill/>
          <a:ln w="9525">
            <a:noFill/>
            <a:miter lim="800000"/>
            <a:headEnd/>
            <a:tailEnd/>
          </a:ln>
          <a:effectLst/>
        </p:spPr>
        <p:txBody>
          <a:bodyPr wrap="none">
            <a:spAutoFit/>
          </a:bodyPr>
          <a:lstStyle/>
          <a:p>
            <a:pPr algn="ctr"/>
            <a:r>
              <a:rPr lang="en-US" sz="2000" b="1"/>
              <a:t>“The power of commitments is contagious”</a:t>
            </a:r>
          </a:p>
          <a:p>
            <a:pPr algn="ctr"/>
            <a:r>
              <a:rPr lang="en-US" sz="2000" b="1"/>
              <a:t> </a:t>
            </a:r>
            <a:r>
              <a:rPr lang="en-US" sz="1600" b="1" i="0">
                <a:latin typeface="Arial" pitchFamily="34" charset="0"/>
              </a:rPr>
              <a:t>“All the knowledge we need is in this village”</a:t>
            </a:r>
          </a:p>
        </p:txBody>
      </p:sp>
      <p:pic>
        <p:nvPicPr>
          <p:cNvPr id="1227783" name="Picture 7"/>
          <p:cNvPicPr>
            <a:picLocks noChangeAspect="1" noChangeArrowheads="1"/>
          </p:cNvPicPr>
          <p:nvPr/>
        </p:nvPicPr>
        <p:blipFill>
          <a:blip r:embed="rId3"/>
          <a:srcRect/>
          <a:stretch>
            <a:fillRect/>
          </a:stretch>
        </p:blipFill>
        <p:spPr bwMode="auto">
          <a:xfrm>
            <a:off x="228600" y="2057400"/>
            <a:ext cx="3962400" cy="2971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1229826" name="Rectangle 2"/>
          <p:cNvSpPr>
            <a:spLocks noGrp="1" noChangeArrowheads="1"/>
          </p:cNvSpPr>
          <p:nvPr>
            <p:ph type="body" sz="half" idx="1"/>
          </p:nvPr>
        </p:nvSpPr>
        <p:spPr>
          <a:xfrm>
            <a:off x="228600" y="2057400"/>
            <a:ext cx="3619500" cy="4038600"/>
          </a:xfrm>
        </p:spPr>
        <p:txBody>
          <a:bodyPr/>
          <a:lstStyle/>
          <a:p>
            <a:pPr>
              <a:lnSpc>
                <a:spcPct val="90000"/>
              </a:lnSpc>
            </a:pPr>
            <a:r>
              <a:rPr lang="en-US" sz="2400" b="1" i="1">
                <a:latin typeface="Arial" pitchFamily="34" charset="0"/>
              </a:rPr>
              <a:t>DON’T FORGET THOSE PERSONAL COMMITMENTS !!</a:t>
            </a:r>
            <a:endParaRPr lang="en-US" sz="2800" b="1" i="1">
              <a:latin typeface="Arial" pitchFamily="34" charset="0"/>
            </a:endParaRPr>
          </a:p>
          <a:p>
            <a:pPr lvl="1">
              <a:lnSpc>
                <a:spcPct val="90000"/>
              </a:lnSpc>
              <a:buFontTx/>
              <a:buNone/>
            </a:pPr>
            <a:r>
              <a:rPr lang="en-US" sz="2000" b="1">
                <a:latin typeface="Arial" pitchFamily="34" charset="0"/>
              </a:rPr>
              <a:t>“The Power of Personal Commitment is Contagious!” </a:t>
            </a:r>
          </a:p>
          <a:p>
            <a:pPr lvl="1">
              <a:lnSpc>
                <a:spcPct val="90000"/>
              </a:lnSpc>
            </a:pPr>
            <a:r>
              <a:rPr lang="en-US" sz="2000" b="1">
                <a:latin typeface="Arial" pitchFamily="34" charset="0"/>
              </a:rPr>
              <a:t>Those that may not have had an opportunity to state their commitment often feel they missed something important</a:t>
            </a:r>
          </a:p>
          <a:p>
            <a:pPr lvl="2">
              <a:lnSpc>
                <a:spcPct val="90000"/>
              </a:lnSpc>
            </a:pPr>
            <a:endParaRPr lang="en-US" sz="1800" b="1">
              <a:latin typeface="Arial" pitchFamily="34" charset="0"/>
            </a:endParaRPr>
          </a:p>
        </p:txBody>
      </p:sp>
      <p:sp>
        <p:nvSpPr>
          <p:cNvPr id="1229827" name="Rectangle 3"/>
          <p:cNvSpPr>
            <a:spLocks noGrp="1" noChangeArrowheads="1"/>
          </p:cNvSpPr>
          <p:nvPr>
            <p:ph type="title"/>
          </p:nvPr>
        </p:nvSpPr>
        <p:spPr>
          <a:xfrm>
            <a:off x="685800" y="685800"/>
            <a:ext cx="8229600" cy="1143000"/>
          </a:xfrm>
          <a:noFill/>
          <a:ln/>
        </p:spPr>
        <p:txBody>
          <a:bodyPr/>
          <a:lstStyle/>
          <a:p>
            <a:r>
              <a:rPr lang="en-US" b="1" i="1">
                <a:latin typeface="Arial" pitchFamily="34" charset="0"/>
              </a:rPr>
              <a:t>The Power of Personal Commitment</a:t>
            </a:r>
            <a:endParaRPr lang="en-US">
              <a:latin typeface="Arial" pitchFamily="34" charset="0"/>
            </a:endParaRPr>
          </a:p>
        </p:txBody>
      </p:sp>
      <p:sp>
        <p:nvSpPr>
          <p:cNvPr id="1229829" name="Rectangle 5"/>
          <p:cNvSpPr>
            <a:spLocks noChangeArrowheads="1"/>
          </p:cNvSpPr>
          <p:nvPr/>
        </p:nvSpPr>
        <p:spPr bwMode="auto">
          <a:xfrm>
            <a:off x="4114800" y="5410200"/>
            <a:ext cx="4903788" cy="336550"/>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is in this village….””</a:t>
            </a:r>
          </a:p>
        </p:txBody>
      </p:sp>
      <p:pic>
        <p:nvPicPr>
          <p:cNvPr id="1229832" name="Picture 8"/>
          <p:cNvPicPr>
            <a:picLocks noChangeAspect="1" noChangeArrowheads="1"/>
          </p:cNvPicPr>
          <p:nvPr/>
        </p:nvPicPr>
        <p:blipFill>
          <a:blip r:embed="rId3"/>
          <a:srcRect/>
          <a:stretch>
            <a:fillRect/>
          </a:stretch>
        </p:blipFill>
        <p:spPr bwMode="auto">
          <a:xfrm>
            <a:off x="4114800" y="1924050"/>
            <a:ext cx="4648200" cy="3486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1231874" name="Rectangle 2"/>
          <p:cNvSpPr>
            <a:spLocks noGrp="1" noChangeArrowheads="1"/>
          </p:cNvSpPr>
          <p:nvPr>
            <p:ph type="title"/>
          </p:nvPr>
        </p:nvSpPr>
        <p:spPr>
          <a:xfrm>
            <a:off x="457200" y="304800"/>
            <a:ext cx="8229600" cy="1143000"/>
          </a:xfrm>
        </p:spPr>
        <p:txBody>
          <a:bodyPr/>
          <a:lstStyle/>
          <a:p>
            <a:r>
              <a:rPr lang="en-US" sz="3600" b="1">
                <a:latin typeface="Arial" pitchFamily="34" charset="0"/>
              </a:rPr>
              <a:t>Step 5:</a:t>
            </a:r>
            <a:r>
              <a:rPr lang="en-US" b="1">
                <a:latin typeface="Arial" pitchFamily="34" charset="0"/>
              </a:rPr>
              <a:t>“Do It Now!”</a:t>
            </a:r>
          </a:p>
        </p:txBody>
      </p:sp>
      <p:sp>
        <p:nvSpPr>
          <p:cNvPr id="1231875" name="Rectangle 3"/>
          <p:cNvSpPr>
            <a:spLocks noGrp="1" noChangeArrowheads="1"/>
          </p:cNvSpPr>
          <p:nvPr>
            <p:ph type="body" sz="half" idx="2"/>
          </p:nvPr>
        </p:nvSpPr>
        <p:spPr>
          <a:xfrm>
            <a:off x="76200" y="1295400"/>
            <a:ext cx="4876800" cy="4876800"/>
          </a:xfrm>
        </p:spPr>
        <p:txBody>
          <a:bodyPr/>
          <a:lstStyle/>
          <a:p>
            <a:pPr>
              <a:lnSpc>
                <a:spcPct val="90000"/>
              </a:lnSpc>
              <a:buFontTx/>
              <a:buNone/>
            </a:pPr>
            <a:r>
              <a:rPr lang="en-US" sz="1600" b="1">
                <a:latin typeface="Arial" pitchFamily="34" charset="0"/>
              </a:rPr>
              <a:t>Frame your </a:t>
            </a:r>
            <a:r>
              <a:rPr lang="en-US" sz="1600" b="1" i="1">
                <a:latin typeface="Arial" pitchFamily="34" charset="0"/>
              </a:rPr>
              <a:t>“Do it Now!”</a:t>
            </a:r>
            <a:r>
              <a:rPr lang="en-US" sz="1600" b="1">
                <a:latin typeface="Arial" pitchFamily="34" charset="0"/>
              </a:rPr>
              <a:t> question to encourage villagers to find something they can do right away to start implementing their plan</a:t>
            </a:r>
            <a:endParaRPr lang="en-US" sz="2000" b="1" i="1">
              <a:latin typeface="Arial" pitchFamily="34" charset="0"/>
            </a:endParaRPr>
          </a:p>
          <a:p>
            <a:pPr lvl="2">
              <a:lnSpc>
                <a:spcPct val="80000"/>
              </a:lnSpc>
              <a:buFontTx/>
              <a:buNone/>
            </a:pPr>
            <a:endParaRPr lang="en-US" sz="1600" b="1">
              <a:latin typeface="Arial" pitchFamily="34" charset="0"/>
            </a:endParaRPr>
          </a:p>
          <a:p>
            <a:pPr>
              <a:lnSpc>
                <a:spcPct val="80000"/>
              </a:lnSpc>
              <a:buFontTx/>
              <a:buNone/>
            </a:pPr>
            <a:endParaRPr lang="en-US" sz="1600" b="1">
              <a:latin typeface="Arial" pitchFamily="34" charset="0"/>
            </a:endParaRPr>
          </a:p>
          <a:p>
            <a:pPr>
              <a:lnSpc>
                <a:spcPct val="80000"/>
              </a:lnSpc>
              <a:buFontTx/>
              <a:buNone/>
            </a:pPr>
            <a:r>
              <a:rPr lang="en-US" sz="1600" b="1">
                <a:latin typeface="Arial" pitchFamily="34" charset="0"/>
              </a:rPr>
              <a:t>Possible questions</a:t>
            </a:r>
          </a:p>
          <a:p>
            <a:pPr>
              <a:lnSpc>
                <a:spcPct val="80000"/>
              </a:lnSpc>
            </a:pPr>
            <a:r>
              <a:rPr lang="en-US" sz="1600" b="1">
                <a:latin typeface="Arial" pitchFamily="34" charset="0"/>
              </a:rPr>
              <a:t>“What can we do right now to get started?”</a:t>
            </a:r>
          </a:p>
          <a:p>
            <a:pPr>
              <a:lnSpc>
                <a:spcPct val="80000"/>
              </a:lnSpc>
            </a:pPr>
            <a:r>
              <a:rPr lang="en-US" sz="1600" b="1">
                <a:latin typeface="Arial" pitchFamily="34" charset="0"/>
              </a:rPr>
              <a:t>“What is the ‘first step’ in our plan that we could begin immediately?</a:t>
            </a:r>
          </a:p>
          <a:p>
            <a:pPr>
              <a:lnSpc>
                <a:spcPct val="80000"/>
              </a:lnSpc>
            </a:pPr>
            <a:r>
              <a:rPr lang="en-US" sz="1600" b="1">
                <a:latin typeface="Arial" pitchFamily="34" charset="0"/>
              </a:rPr>
              <a:t>“How can we begin to implement our action plan right away, right now in the next 10-15 minutes, before we end our meeting?”</a:t>
            </a:r>
          </a:p>
          <a:p>
            <a:pPr>
              <a:lnSpc>
                <a:spcPct val="80000"/>
              </a:lnSpc>
            </a:pPr>
            <a:r>
              <a:rPr lang="en-US" sz="1600" b="1">
                <a:latin typeface="Arial" pitchFamily="34" charset="0"/>
              </a:rPr>
              <a:t>“What can we do together right now, before the tea comes?”</a:t>
            </a:r>
          </a:p>
          <a:p>
            <a:pPr>
              <a:lnSpc>
                <a:spcPct val="80000"/>
              </a:lnSpc>
            </a:pPr>
            <a:endParaRPr lang="en-US" sz="2000" b="1">
              <a:latin typeface="Arial" pitchFamily="34" charset="0"/>
            </a:endParaRPr>
          </a:p>
        </p:txBody>
      </p:sp>
      <p:sp>
        <p:nvSpPr>
          <p:cNvPr id="1231877" name="Rectangle 5"/>
          <p:cNvSpPr>
            <a:spLocks noChangeArrowheads="1"/>
          </p:cNvSpPr>
          <p:nvPr/>
        </p:nvSpPr>
        <p:spPr bwMode="auto">
          <a:xfrm>
            <a:off x="5257800" y="5943600"/>
            <a:ext cx="2927350" cy="581025"/>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a:t>
            </a:r>
          </a:p>
          <a:p>
            <a:r>
              <a:rPr lang="en-US" sz="1600" b="1">
                <a:latin typeface="Arial" pitchFamily="34" charset="0"/>
              </a:rPr>
              <a:t>is in this village….”</a:t>
            </a:r>
          </a:p>
        </p:txBody>
      </p:sp>
      <p:pic>
        <p:nvPicPr>
          <p:cNvPr id="1231879" name="Picture 7"/>
          <p:cNvPicPr>
            <a:picLocks noChangeAspect="1" noChangeArrowheads="1"/>
          </p:cNvPicPr>
          <p:nvPr>
            <p:ph sz="half" idx="1"/>
          </p:nvPr>
        </p:nvPicPr>
        <p:blipFill>
          <a:blip r:embed="rId3"/>
          <a:srcRect/>
          <a:stretch>
            <a:fillRect/>
          </a:stretch>
        </p:blipFill>
        <p:spPr>
          <a:xfrm>
            <a:off x="5105400" y="1524000"/>
            <a:ext cx="3257550" cy="4343400"/>
          </a:xfrm>
          <a:noFill/>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1178626" name="Rectangle 2"/>
          <p:cNvSpPr>
            <a:spLocks noGrp="1" noChangeArrowheads="1"/>
          </p:cNvSpPr>
          <p:nvPr>
            <p:ph type="title"/>
          </p:nvPr>
        </p:nvSpPr>
        <p:spPr>
          <a:xfrm>
            <a:off x="457200" y="304800"/>
            <a:ext cx="8229600" cy="1143000"/>
          </a:xfrm>
        </p:spPr>
        <p:txBody>
          <a:bodyPr/>
          <a:lstStyle/>
          <a:p>
            <a:r>
              <a:rPr lang="en-US" sz="3600" b="1">
                <a:latin typeface="Arial" pitchFamily="34" charset="0"/>
              </a:rPr>
              <a:t>Planning Tomorrow’s APA Meeting</a:t>
            </a:r>
            <a:br>
              <a:rPr lang="en-US" sz="3600" b="1">
                <a:latin typeface="Arial" pitchFamily="34" charset="0"/>
              </a:rPr>
            </a:br>
            <a:r>
              <a:rPr lang="en-US" b="1">
                <a:latin typeface="Arial" pitchFamily="34" charset="0"/>
              </a:rPr>
              <a:t>“Do It Now!”</a:t>
            </a:r>
          </a:p>
        </p:txBody>
      </p:sp>
      <p:sp>
        <p:nvSpPr>
          <p:cNvPr id="1178627" name="Rectangle 3"/>
          <p:cNvSpPr>
            <a:spLocks noGrp="1" noChangeArrowheads="1"/>
          </p:cNvSpPr>
          <p:nvPr>
            <p:ph type="body" sz="half" idx="2"/>
          </p:nvPr>
        </p:nvSpPr>
        <p:spPr>
          <a:xfrm>
            <a:off x="5029200" y="1752600"/>
            <a:ext cx="3962400" cy="4343400"/>
          </a:xfrm>
        </p:spPr>
        <p:txBody>
          <a:bodyPr/>
          <a:lstStyle/>
          <a:p>
            <a:pPr>
              <a:buFontTx/>
              <a:buNone/>
            </a:pPr>
            <a:r>
              <a:rPr lang="en-US" sz="2000" b="1">
                <a:latin typeface="Arial" pitchFamily="34" charset="0"/>
              </a:rPr>
              <a:t>Participants</a:t>
            </a:r>
          </a:p>
          <a:p>
            <a:r>
              <a:rPr lang="en-US" sz="2000" b="1">
                <a:latin typeface="Arial" pitchFamily="34" charset="0"/>
              </a:rPr>
              <a:t>Teams of 2</a:t>
            </a:r>
          </a:p>
          <a:p>
            <a:r>
              <a:rPr lang="en-US" sz="2000" b="1">
                <a:latin typeface="Arial" pitchFamily="34" charset="0"/>
              </a:rPr>
              <a:t>Prepare a 1-2 hour APA Meeting to conduct with a village group tomorrow</a:t>
            </a:r>
            <a:endParaRPr lang="en-US" sz="1600" b="1">
              <a:latin typeface="Arial" pitchFamily="34" charset="0"/>
            </a:endParaRPr>
          </a:p>
          <a:p>
            <a:endParaRPr lang="en-US" sz="600">
              <a:latin typeface="Arial" pitchFamily="34" charset="0"/>
            </a:endParaRPr>
          </a:p>
          <a:p>
            <a:r>
              <a:rPr lang="en-US" sz="2000" b="1">
                <a:latin typeface="Arial" pitchFamily="34" charset="0"/>
              </a:rPr>
              <a:t>Do it now !</a:t>
            </a:r>
          </a:p>
          <a:p>
            <a:pPr lvl="1"/>
            <a:r>
              <a:rPr lang="en-US" sz="1800" b="1">
                <a:latin typeface="Arial" pitchFamily="34" charset="0"/>
              </a:rPr>
              <a:t>Yes, that’s right, go ahead and do it, right now!</a:t>
            </a:r>
          </a:p>
        </p:txBody>
      </p:sp>
      <p:sp>
        <p:nvSpPr>
          <p:cNvPr id="1178629" name="Rectangle 5"/>
          <p:cNvSpPr>
            <a:spLocks noChangeArrowheads="1"/>
          </p:cNvSpPr>
          <p:nvPr/>
        </p:nvSpPr>
        <p:spPr bwMode="auto">
          <a:xfrm>
            <a:off x="1295400" y="5715000"/>
            <a:ext cx="2927350" cy="581025"/>
          </a:xfrm>
          <a:prstGeom prst="rect">
            <a:avLst/>
          </a:prstGeom>
          <a:noFill/>
          <a:ln w="9525">
            <a:noFill/>
            <a:miter lim="800000"/>
            <a:headEnd/>
            <a:tailEnd/>
          </a:ln>
          <a:effectLst/>
        </p:spPr>
        <p:txBody>
          <a:bodyPr wrap="none">
            <a:spAutoFit/>
          </a:bodyPr>
          <a:lstStyle/>
          <a:p>
            <a:r>
              <a:rPr lang="en-US" sz="1600" b="1">
                <a:latin typeface="Arial" pitchFamily="34" charset="0"/>
              </a:rPr>
              <a:t>“All the knowledge we need </a:t>
            </a:r>
          </a:p>
          <a:p>
            <a:r>
              <a:rPr lang="en-US" sz="1600" b="1">
                <a:latin typeface="Arial" pitchFamily="34" charset="0"/>
              </a:rPr>
              <a:t>is in this village….”</a:t>
            </a:r>
          </a:p>
        </p:txBody>
      </p:sp>
      <p:pic>
        <p:nvPicPr>
          <p:cNvPr id="1178631" name="Picture 7"/>
          <p:cNvPicPr>
            <a:picLocks noChangeAspect="1" noChangeArrowheads="1"/>
          </p:cNvPicPr>
          <p:nvPr>
            <p:ph sz="half" idx="1"/>
          </p:nvPr>
        </p:nvPicPr>
        <p:blipFill>
          <a:blip r:embed="rId3"/>
          <a:srcRect/>
          <a:stretch>
            <a:fillRect/>
          </a:stretch>
        </p:blipFill>
        <p:spPr>
          <a:xfrm>
            <a:off x="381000" y="1924050"/>
            <a:ext cx="4610100" cy="3457575"/>
          </a:xfrm>
          <a:noFill/>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5"/>
          <p:cNvSpPr>
            <a:spLocks noGrp="1"/>
          </p:cNvSpPr>
          <p:nvPr>
            <p:ph type="ftr" sz="quarter" idx="10"/>
          </p:nvPr>
        </p:nvSpPr>
        <p:spPr/>
        <p:txBody>
          <a:bodyPr/>
          <a:lstStyle/>
          <a:p>
            <a:r>
              <a:rPr lang="en-US"/>
              <a:t>© Malcolm J. Odell, Jr.</a:t>
            </a:r>
          </a:p>
        </p:txBody>
      </p:sp>
      <p:sp>
        <p:nvSpPr>
          <p:cNvPr id="1096706" name="Rectangle 2"/>
          <p:cNvSpPr>
            <a:spLocks noGrp="1" noChangeArrowheads="1"/>
          </p:cNvSpPr>
          <p:nvPr>
            <p:ph type="title"/>
          </p:nvPr>
        </p:nvSpPr>
        <p:spPr>
          <a:xfrm>
            <a:off x="1524000" y="228600"/>
            <a:ext cx="6172200" cy="762000"/>
          </a:xfrm>
        </p:spPr>
        <p:txBody>
          <a:bodyPr/>
          <a:lstStyle/>
          <a:p>
            <a:r>
              <a:rPr lang="en-US" b="1" i="1">
                <a:solidFill>
                  <a:schemeClr val="accent2"/>
                </a:solidFill>
                <a:latin typeface="Arial" pitchFamily="34" charset="0"/>
              </a:rPr>
              <a:t>“Dance and Drum”</a:t>
            </a:r>
            <a:r>
              <a:rPr lang="en-US">
                <a:latin typeface="Arial" pitchFamily="34" charset="0"/>
              </a:rPr>
              <a:t> </a:t>
            </a:r>
          </a:p>
        </p:txBody>
      </p:sp>
      <p:sp>
        <p:nvSpPr>
          <p:cNvPr id="1096707" name="Rectangle 3"/>
          <p:cNvSpPr>
            <a:spLocks noGrp="1" noChangeArrowheads="1"/>
          </p:cNvSpPr>
          <p:nvPr>
            <p:ph type="body" sz="half" idx="1"/>
          </p:nvPr>
        </p:nvSpPr>
        <p:spPr>
          <a:xfrm>
            <a:off x="723900" y="1066800"/>
            <a:ext cx="3619500" cy="4724400"/>
          </a:xfrm>
        </p:spPr>
        <p:txBody>
          <a:bodyPr/>
          <a:lstStyle/>
          <a:p>
            <a:pPr>
              <a:lnSpc>
                <a:spcPct val="90000"/>
              </a:lnSpc>
              <a:buFontTx/>
              <a:buNone/>
            </a:pPr>
            <a:r>
              <a:rPr lang="en-US" b="1" i="1">
                <a:latin typeface="Arial" pitchFamily="34" charset="0"/>
              </a:rPr>
              <a:t>Celebration !!!</a:t>
            </a:r>
          </a:p>
          <a:p>
            <a:pPr>
              <a:lnSpc>
                <a:spcPct val="90000"/>
              </a:lnSpc>
              <a:buFontTx/>
              <a:buNone/>
            </a:pPr>
            <a:endParaRPr lang="en-US" sz="700" b="1">
              <a:latin typeface="Arial" pitchFamily="34" charset="0"/>
            </a:endParaRPr>
          </a:p>
          <a:p>
            <a:pPr>
              <a:lnSpc>
                <a:spcPct val="90000"/>
              </a:lnSpc>
              <a:buFontTx/>
              <a:buNone/>
            </a:pPr>
            <a:r>
              <a:rPr lang="en-US" sz="2400" b="1">
                <a:latin typeface="Arial" pitchFamily="34" charset="0"/>
              </a:rPr>
              <a:t>	Get out the drums!! </a:t>
            </a:r>
          </a:p>
          <a:p>
            <a:pPr>
              <a:lnSpc>
                <a:spcPct val="90000"/>
              </a:lnSpc>
              <a:buFontTx/>
              <a:buNone/>
            </a:pPr>
            <a:r>
              <a:rPr lang="en-US" sz="2400" b="1">
                <a:latin typeface="Arial" pitchFamily="34" charset="0"/>
              </a:rPr>
              <a:t>Who has…. </a:t>
            </a:r>
          </a:p>
          <a:p>
            <a:pPr>
              <a:lnSpc>
                <a:spcPct val="90000"/>
              </a:lnSpc>
              <a:buFontTx/>
              <a:buNone/>
            </a:pPr>
            <a:r>
              <a:rPr lang="en-US" sz="2400" b="1">
                <a:latin typeface="Arial" pitchFamily="34" charset="0"/>
              </a:rPr>
              <a:t>….a song…?</a:t>
            </a:r>
          </a:p>
          <a:p>
            <a:pPr>
              <a:lnSpc>
                <a:spcPct val="90000"/>
              </a:lnSpc>
              <a:buFontTx/>
              <a:buNone/>
            </a:pPr>
            <a:r>
              <a:rPr lang="en-US" sz="2400" b="1">
                <a:latin typeface="Arial" pitchFamily="34" charset="0"/>
              </a:rPr>
              <a:t>….a dance…?</a:t>
            </a:r>
          </a:p>
          <a:p>
            <a:pPr>
              <a:lnSpc>
                <a:spcPct val="90000"/>
              </a:lnSpc>
              <a:buFontTx/>
              <a:buNone/>
            </a:pPr>
            <a:r>
              <a:rPr lang="en-US" sz="2400" b="1">
                <a:latin typeface="Arial" pitchFamily="34" charset="0"/>
              </a:rPr>
              <a:t>….a poem…? </a:t>
            </a:r>
          </a:p>
          <a:p>
            <a:pPr>
              <a:lnSpc>
                <a:spcPct val="90000"/>
              </a:lnSpc>
              <a:buFontTx/>
              <a:buNone/>
            </a:pPr>
            <a:r>
              <a:rPr lang="en-US" sz="2400" b="1">
                <a:latin typeface="Arial" pitchFamily="34" charset="0"/>
              </a:rPr>
              <a:t>….a reading…?</a:t>
            </a:r>
          </a:p>
          <a:p>
            <a:pPr>
              <a:lnSpc>
                <a:spcPct val="90000"/>
              </a:lnSpc>
              <a:buFontTx/>
              <a:buNone/>
            </a:pPr>
            <a:r>
              <a:rPr lang="en-US" sz="2400" b="1">
                <a:latin typeface="Arial" pitchFamily="34" charset="0"/>
              </a:rPr>
              <a:t>….a mime or skit…?</a:t>
            </a:r>
          </a:p>
          <a:p>
            <a:pPr>
              <a:lnSpc>
                <a:spcPct val="90000"/>
              </a:lnSpc>
              <a:buFontTx/>
              <a:buNone/>
            </a:pPr>
            <a:r>
              <a:rPr lang="en-US" sz="2400" b="1">
                <a:latin typeface="Arial" pitchFamily="34" charset="0"/>
              </a:rPr>
              <a:t>Sharing &amp; celebrating..</a:t>
            </a:r>
            <a:endParaRPr lang="en-US" sz="1800" b="1">
              <a:latin typeface="Arial" pitchFamily="34" charset="0"/>
            </a:endParaRPr>
          </a:p>
          <a:p>
            <a:pPr>
              <a:lnSpc>
                <a:spcPct val="90000"/>
              </a:lnSpc>
              <a:buFontTx/>
              <a:buNone/>
            </a:pPr>
            <a:r>
              <a:rPr lang="en-US" sz="2400" b="1">
                <a:latin typeface="Arial" pitchFamily="34" charset="0"/>
              </a:rPr>
              <a:t> Empowered Community Mobilization &amp; Women’s Empowerment</a:t>
            </a:r>
          </a:p>
          <a:p>
            <a:pPr>
              <a:lnSpc>
                <a:spcPct val="90000"/>
              </a:lnSpc>
              <a:buFontTx/>
              <a:buNone/>
            </a:pPr>
            <a:endParaRPr lang="en-US" sz="2000" b="1">
              <a:latin typeface="Arial" pitchFamily="34" charset="0"/>
            </a:endParaRPr>
          </a:p>
        </p:txBody>
      </p:sp>
      <p:pic>
        <p:nvPicPr>
          <p:cNvPr id="1096711" name="Picture 7"/>
          <p:cNvPicPr>
            <a:picLocks noChangeAspect="1" noChangeArrowheads="1"/>
          </p:cNvPicPr>
          <p:nvPr>
            <p:ph sz="quarter" idx="2"/>
          </p:nvPr>
        </p:nvPicPr>
        <p:blipFill>
          <a:blip r:embed="rId3"/>
          <a:srcRect/>
          <a:stretch>
            <a:fillRect/>
          </a:stretch>
        </p:blipFill>
        <p:spPr>
          <a:xfrm>
            <a:off x="6705600" y="990600"/>
            <a:ext cx="2171700" cy="2895600"/>
          </a:xfrm>
          <a:noFill/>
          <a:ln/>
        </p:spPr>
      </p:pic>
      <p:pic>
        <p:nvPicPr>
          <p:cNvPr id="1096713" name="Picture 9"/>
          <p:cNvPicPr>
            <a:picLocks noChangeAspect="1" noChangeArrowheads="1"/>
          </p:cNvPicPr>
          <p:nvPr>
            <p:ph sz="quarter" idx="3"/>
          </p:nvPr>
        </p:nvPicPr>
        <p:blipFill>
          <a:blip r:embed="rId4"/>
          <a:srcRect/>
          <a:stretch>
            <a:fillRect/>
          </a:stretch>
        </p:blipFill>
        <p:spPr>
          <a:xfrm>
            <a:off x="5791200" y="3657600"/>
            <a:ext cx="1914525" cy="2552700"/>
          </a:xfrm>
          <a:noFill/>
          <a:ln/>
        </p:spPr>
      </p:pic>
      <p:pic>
        <p:nvPicPr>
          <p:cNvPr id="1096715" name="Picture 11" descr="Drumming"/>
          <p:cNvPicPr>
            <a:picLocks noChangeAspect="1" noChangeArrowheads="1"/>
          </p:cNvPicPr>
          <p:nvPr/>
        </p:nvPicPr>
        <p:blipFill>
          <a:blip r:embed="rId5" cstate="email"/>
          <a:srcRect/>
          <a:stretch>
            <a:fillRect/>
          </a:stretch>
        </p:blipFill>
        <p:spPr bwMode="auto">
          <a:xfrm>
            <a:off x="4114800" y="1371600"/>
            <a:ext cx="2895600" cy="2381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840706" name="Rectangle 2"/>
          <p:cNvSpPr>
            <a:spLocks noGrp="1" noChangeArrowheads="1"/>
          </p:cNvSpPr>
          <p:nvPr>
            <p:ph type="title"/>
          </p:nvPr>
        </p:nvSpPr>
        <p:spPr>
          <a:xfrm>
            <a:off x="457200" y="304800"/>
            <a:ext cx="8229600" cy="1143000"/>
          </a:xfrm>
        </p:spPr>
        <p:txBody>
          <a:bodyPr/>
          <a:lstStyle/>
          <a:p>
            <a:r>
              <a:rPr lang="en-US" sz="4800" b="1">
                <a:latin typeface="Arial" pitchFamily="34" charset="0"/>
              </a:rPr>
              <a:t>“A-Valuation”</a:t>
            </a:r>
          </a:p>
        </p:txBody>
      </p:sp>
      <p:sp>
        <p:nvSpPr>
          <p:cNvPr id="840707" name="Rectangle 3"/>
          <p:cNvSpPr>
            <a:spLocks noGrp="1" noChangeArrowheads="1"/>
          </p:cNvSpPr>
          <p:nvPr>
            <p:ph type="body" sz="half" idx="2"/>
          </p:nvPr>
        </p:nvSpPr>
        <p:spPr>
          <a:xfrm>
            <a:off x="5257800" y="1676400"/>
            <a:ext cx="3467100" cy="4038600"/>
          </a:xfrm>
        </p:spPr>
        <p:txBody>
          <a:bodyPr/>
          <a:lstStyle/>
          <a:p>
            <a:endParaRPr lang="en-US" b="1">
              <a:latin typeface="Arial" pitchFamily="34" charset="0"/>
            </a:endParaRPr>
          </a:p>
          <a:p>
            <a:r>
              <a:rPr lang="en-US" b="1">
                <a:latin typeface="Arial" pitchFamily="34" charset="0"/>
              </a:rPr>
              <a:t>“The Best” and “Even Better”</a:t>
            </a:r>
          </a:p>
          <a:p>
            <a:pPr>
              <a:buFontTx/>
              <a:buNone/>
            </a:pPr>
            <a:endParaRPr lang="en-US" b="1">
              <a:latin typeface="Arial" pitchFamily="34" charset="0"/>
            </a:endParaRPr>
          </a:p>
          <a:p>
            <a:r>
              <a:rPr lang="en-US" b="1" i="1">
                <a:latin typeface="Arial" pitchFamily="34" charset="0"/>
              </a:rPr>
              <a:t>APA</a:t>
            </a:r>
            <a:r>
              <a:rPr lang="en-US" b="1">
                <a:latin typeface="Arial" pitchFamily="34" charset="0"/>
              </a:rPr>
              <a:t> for Evaluation</a:t>
            </a:r>
          </a:p>
        </p:txBody>
      </p:sp>
      <p:pic>
        <p:nvPicPr>
          <p:cNvPr id="840711" name="Picture 7"/>
          <p:cNvPicPr>
            <a:picLocks noChangeAspect="1" noChangeArrowheads="1"/>
          </p:cNvPicPr>
          <p:nvPr>
            <p:ph sz="half" idx="1"/>
          </p:nvPr>
        </p:nvPicPr>
        <p:blipFill>
          <a:blip r:embed="rId3"/>
          <a:srcRect/>
          <a:stretch>
            <a:fillRect/>
          </a:stretch>
        </p:blipFill>
        <p:spPr>
          <a:xfrm>
            <a:off x="838200" y="1828800"/>
            <a:ext cx="3314700" cy="4419600"/>
          </a:xfrm>
          <a:noFill/>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992258" name="Rectangle 2"/>
          <p:cNvSpPr>
            <a:spLocks noGrp="1" noChangeArrowheads="1"/>
          </p:cNvSpPr>
          <p:nvPr>
            <p:ph type="title"/>
          </p:nvPr>
        </p:nvSpPr>
        <p:spPr/>
        <p:txBody>
          <a:bodyPr/>
          <a:lstStyle/>
          <a:p>
            <a:r>
              <a:rPr lang="en-US" sz="4800" b="1" i="1">
                <a:latin typeface="Arial" pitchFamily="34" charset="0"/>
              </a:rPr>
              <a:t>APA</a:t>
            </a:r>
            <a:r>
              <a:rPr lang="en-US" sz="4800" b="1">
                <a:latin typeface="Arial" pitchFamily="34" charset="0"/>
              </a:rPr>
              <a:t> for Evaluation</a:t>
            </a:r>
          </a:p>
        </p:txBody>
      </p:sp>
      <p:sp>
        <p:nvSpPr>
          <p:cNvPr id="992259" name="Rectangle 3"/>
          <p:cNvSpPr>
            <a:spLocks noGrp="1" noChangeArrowheads="1"/>
          </p:cNvSpPr>
          <p:nvPr>
            <p:ph type="body" sz="half" idx="1"/>
          </p:nvPr>
        </p:nvSpPr>
        <p:spPr>
          <a:xfrm>
            <a:off x="609600" y="1981200"/>
            <a:ext cx="3619500" cy="4419600"/>
          </a:xfrm>
        </p:spPr>
        <p:txBody>
          <a:bodyPr/>
          <a:lstStyle/>
          <a:p>
            <a:pPr marL="533400" indent="-533400">
              <a:lnSpc>
                <a:spcPct val="90000"/>
              </a:lnSpc>
              <a:buFontTx/>
              <a:buNone/>
            </a:pPr>
            <a:r>
              <a:rPr lang="en-US" sz="2400" b="1">
                <a:latin typeface="Arial" pitchFamily="34" charset="0"/>
              </a:rPr>
              <a:t>The Three Simple Questions of </a:t>
            </a:r>
            <a:br>
              <a:rPr lang="en-US" sz="2400" b="1">
                <a:latin typeface="Arial" pitchFamily="34" charset="0"/>
              </a:rPr>
            </a:br>
            <a:r>
              <a:rPr lang="en-US" sz="2400" b="1">
                <a:latin typeface="Arial" pitchFamily="34" charset="0"/>
              </a:rPr>
              <a:t>“A-Valuation” </a:t>
            </a:r>
          </a:p>
          <a:p>
            <a:pPr marL="533400" indent="-533400">
              <a:lnSpc>
                <a:spcPct val="90000"/>
              </a:lnSpc>
              <a:buFontTx/>
              <a:buNone/>
            </a:pPr>
            <a:r>
              <a:rPr lang="en-US" sz="2400" b="1">
                <a:latin typeface="Arial" pitchFamily="34" charset="0"/>
              </a:rPr>
              <a:t>	</a:t>
            </a:r>
          </a:p>
          <a:p>
            <a:pPr marL="533400" indent="-533400">
              <a:lnSpc>
                <a:spcPct val="90000"/>
              </a:lnSpc>
            </a:pPr>
            <a:r>
              <a:rPr lang="en-US" sz="2400" b="1" i="1">
                <a:latin typeface="Arial" pitchFamily="34" charset="0"/>
              </a:rPr>
              <a:t>What’s “The Best?” </a:t>
            </a:r>
          </a:p>
          <a:p>
            <a:pPr marL="533400" indent="-533400">
              <a:lnSpc>
                <a:spcPct val="90000"/>
              </a:lnSpc>
            </a:pPr>
            <a:endParaRPr lang="en-US" sz="2400" b="1" i="1">
              <a:latin typeface="Arial" pitchFamily="34" charset="0"/>
            </a:endParaRPr>
          </a:p>
          <a:p>
            <a:pPr marL="533400" indent="-533400">
              <a:lnSpc>
                <a:spcPct val="90000"/>
              </a:lnSpc>
            </a:pPr>
            <a:r>
              <a:rPr lang="en-US" sz="2400" b="1" i="1">
                <a:latin typeface="Arial" pitchFamily="34" charset="0"/>
              </a:rPr>
              <a:t>What does “Even Better” look like?</a:t>
            </a:r>
          </a:p>
          <a:p>
            <a:pPr marL="533400" indent="-533400">
              <a:lnSpc>
                <a:spcPct val="90000"/>
              </a:lnSpc>
            </a:pPr>
            <a:endParaRPr lang="en-US" sz="2400" b="1" i="1">
              <a:latin typeface="Arial" pitchFamily="34" charset="0"/>
            </a:endParaRPr>
          </a:p>
          <a:p>
            <a:pPr marL="533400" indent="-533400">
              <a:lnSpc>
                <a:spcPct val="90000"/>
              </a:lnSpc>
            </a:pPr>
            <a:r>
              <a:rPr lang="en-US" sz="2400" b="1" i="1">
                <a:latin typeface="Arial" pitchFamily="34" charset="0"/>
              </a:rPr>
              <a:t>How are we going to get there?</a:t>
            </a:r>
          </a:p>
          <a:p>
            <a:pPr marL="533400" indent="-533400">
              <a:lnSpc>
                <a:spcPct val="90000"/>
              </a:lnSpc>
            </a:pPr>
            <a:endParaRPr lang="en-US" sz="1600">
              <a:latin typeface="Arial" pitchFamily="34" charset="0"/>
            </a:endParaRPr>
          </a:p>
        </p:txBody>
      </p:sp>
      <p:pic>
        <p:nvPicPr>
          <p:cNvPr id="992262" name="Picture 6"/>
          <p:cNvPicPr>
            <a:picLocks noChangeAspect="1" noChangeArrowheads="1"/>
          </p:cNvPicPr>
          <p:nvPr>
            <p:ph sz="half" idx="2"/>
          </p:nvPr>
        </p:nvPicPr>
        <p:blipFill>
          <a:blip r:embed="rId3"/>
          <a:srcRect/>
          <a:stretch>
            <a:fillRect/>
          </a:stretch>
        </p:blipFill>
        <p:spPr>
          <a:xfrm>
            <a:off x="4267200" y="1828800"/>
            <a:ext cx="3314700" cy="4419600"/>
          </a:xfrm>
          <a:noFill/>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842754" name="Rectangle 2"/>
          <p:cNvSpPr>
            <a:spLocks noGrp="1" noChangeArrowheads="1"/>
          </p:cNvSpPr>
          <p:nvPr>
            <p:ph type="title"/>
          </p:nvPr>
        </p:nvSpPr>
        <p:spPr>
          <a:xfrm>
            <a:off x="457200" y="609600"/>
            <a:ext cx="8229600" cy="533400"/>
          </a:xfrm>
        </p:spPr>
        <p:txBody>
          <a:bodyPr/>
          <a:lstStyle/>
          <a:p>
            <a:r>
              <a:rPr lang="en-US" sz="3200" b="1">
                <a:latin typeface="Arial" pitchFamily="34" charset="0"/>
              </a:rPr>
              <a:t>‘A-Valuation’</a:t>
            </a:r>
          </a:p>
        </p:txBody>
      </p:sp>
      <p:sp>
        <p:nvSpPr>
          <p:cNvPr id="842755" name="Rectangle 3"/>
          <p:cNvSpPr>
            <a:spLocks noGrp="1" noChangeArrowheads="1"/>
          </p:cNvSpPr>
          <p:nvPr>
            <p:ph type="body" sz="half" idx="1"/>
          </p:nvPr>
        </p:nvSpPr>
        <p:spPr>
          <a:xfrm>
            <a:off x="381000" y="1219200"/>
            <a:ext cx="4114800" cy="5638800"/>
          </a:xfrm>
        </p:spPr>
        <p:txBody>
          <a:bodyPr/>
          <a:lstStyle/>
          <a:p>
            <a:pPr>
              <a:lnSpc>
                <a:spcPct val="80000"/>
              </a:lnSpc>
              <a:buFontTx/>
              <a:buNone/>
            </a:pPr>
            <a:r>
              <a:rPr lang="en-US" sz="2400" b="1">
                <a:latin typeface="Arial" pitchFamily="34" charset="0"/>
              </a:rPr>
              <a:t>‘The Best’</a:t>
            </a:r>
            <a:r>
              <a:rPr lang="en-US" b="1">
                <a:latin typeface="Arial" pitchFamily="34" charset="0"/>
              </a:rPr>
              <a:t> </a:t>
            </a:r>
          </a:p>
          <a:p>
            <a:pPr>
              <a:lnSpc>
                <a:spcPct val="80000"/>
              </a:lnSpc>
              <a:buFontTx/>
              <a:buNone/>
            </a:pPr>
            <a:r>
              <a:rPr lang="en-US" sz="2000" b="1">
                <a:latin typeface="Arial" pitchFamily="34" charset="0"/>
              </a:rPr>
              <a:t>Your favorite moments today, what you enjoyed most, what was most valuable</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endParaRPr lang="en-US" sz="1600">
              <a:latin typeface="Arial" pitchFamily="34" charset="0"/>
            </a:endParaRPr>
          </a:p>
          <a:p>
            <a:pPr>
              <a:lnSpc>
                <a:spcPct val="80000"/>
              </a:lnSpc>
              <a:buFontTx/>
              <a:buNone/>
            </a:pPr>
            <a:r>
              <a:rPr lang="en-US" sz="2400" b="1">
                <a:latin typeface="Arial" pitchFamily="34" charset="0"/>
              </a:rPr>
              <a:t>“Do it Now”</a:t>
            </a:r>
          </a:p>
          <a:p>
            <a:pPr>
              <a:lnSpc>
                <a:spcPct val="80000"/>
              </a:lnSpc>
              <a:buFontTx/>
              <a:buNone/>
            </a:pPr>
            <a:r>
              <a:rPr lang="en-US" sz="2000" b="1">
                <a:latin typeface="Arial" pitchFamily="34" charset="0"/>
              </a:rPr>
              <a:t>What to do 	--</a:t>
            </a:r>
          </a:p>
          <a:p>
            <a:pPr>
              <a:lnSpc>
                <a:spcPct val="80000"/>
              </a:lnSpc>
              <a:buFontTx/>
              <a:buNone/>
            </a:pPr>
            <a:r>
              <a:rPr lang="en-US" sz="2000" b="1">
                <a:latin typeface="Arial" pitchFamily="34" charset="0"/>
              </a:rPr>
              <a:t>tomorrow? 	--</a:t>
            </a:r>
          </a:p>
          <a:p>
            <a:pPr>
              <a:lnSpc>
                <a:spcPct val="80000"/>
              </a:lnSpc>
              <a:buFontTx/>
              <a:buNone/>
            </a:pPr>
            <a:r>
              <a:rPr lang="en-US" sz="2000" b="1">
                <a:latin typeface="Arial" pitchFamily="34" charset="0"/>
              </a:rPr>
              <a:t>			--</a:t>
            </a:r>
          </a:p>
          <a:p>
            <a:pPr>
              <a:lnSpc>
                <a:spcPct val="80000"/>
              </a:lnSpc>
              <a:buFontTx/>
              <a:buNone/>
            </a:pPr>
            <a:r>
              <a:rPr lang="en-US" sz="2000" b="1">
                <a:latin typeface="Arial" pitchFamily="34" charset="0"/>
              </a:rPr>
              <a:t>			--</a:t>
            </a:r>
          </a:p>
          <a:p>
            <a:pPr>
              <a:lnSpc>
                <a:spcPct val="80000"/>
              </a:lnSpc>
              <a:buFontTx/>
              <a:buNone/>
            </a:pPr>
            <a:endParaRPr lang="en-US" b="1">
              <a:latin typeface="Arial" pitchFamily="34" charset="0"/>
            </a:endParaRPr>
          </a:p>
        </p:txBody>
      </p:sp>
      <p:sp>
        <p:nvSpPr>
          <p:cNvPr id="842756" name="Rectangle 4"/>
          <p:cNvSpPr>
            <a:spLocks noGrp="1" noChangeArrowheads="1"/>
          </p:cNvSpPr>
          <p:nvPr>
            <p:ph type="body" sz="half" idx="2"/>
          </p:nvPr>
        </p:nvSpPr>
        <p:spPr>
          <a:xfrm>
            <a:off x="4876800" y="1143000"/>
            <a:ext cx="3619500" cy="5715000"/>
          </a:xfrm>
        </p:spPr>
        <p:txBody>
          <a:bodyPr/>
          <a:lstStyle/>
          <a:p>
            <a:pPr>
              <a:lnSpc>
                <a:spcPct val="80000"/>
              </a:lnSpc>
              <a:buFontTx/>
              <a:buNone/>
            </a:pPr>
            <a:r>
              <a:rPr lang="en-US" sz="2400" b="1">
                <a:latin typeface="Arial" pitchFamily="34" charset="0"/>
              </a:rPr>
              <a:t>‘Even Better’</a:t>
            </a:r>
          </a:p>
          <a:p>
            <a:pPr>
              <a:lnSpc>
                <a:spcPct val="80000"/>
              </a:lnSpc>
              <a:buFontTx/>
              <a:buNone/>
            </a:pPr>
            <a:r>
              <a:rPr lang="en-US" sz="1800" b="1">
                <a:latin typeface="Arial" pitchFamily="34" charset="0"/>
              </a:rPr>
              <a:t>	</a:t>
            </a:r>
          </a:p>
          <a:p>
            <a:pPr>
              <a:lnSpc>
                <a:spcPct val="80000"/>
              </a:lnSpc>
              <a:buFontTx/>
              <a:buNone/>
            </a:pPr>
            <a:r>
              <a:rPr lang="en-US" sz="2000" b="1">
                <a:latin typeface="Arial" pitchFamily="34" charset="0"/>
              </a:rPr>
              <a:t>If we were running a training together like this, how could we make it ‘even better’</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sz="1600">
                <a:latin typeface="Arial" pitchFamily="34" charset="0"/>
              </a:rPr>
              <a:t>--</a:t>
            </a:r>
          </a:p>
          <a:p>
            <a:pPr lvl="1">
              <a:lnSpc>
                <a:spcPct val="80000"/>
              </a:lnSpc>
              <a:buFontTx/>
              <a:buNone/>
            </a:pPr>
            <a:r>
              <a:rPr lang="en-US" b="1">
                <a:latin typeface="Arial" pitchFamily="34" charset="0"/>
              </a:rPr>
              <a:t>Who will do it?</a:t>
            </a:r>
            <a:r>
              <a:rPr lang="en-US" sz="2000" b="1">
                <a:latin typeface="Arial" pitchFamily="34" charset="0"/>
              </a:rPr>
              <a:t> </a:t>
            </a:r>
          </a:p>
          <a:p>
            <a:pPr>
              <a:lnSpc>
                <a:spcPct val="80000"/>
              </a:lnSpc>
              <a:buFontTx/>
              <a:buNone/>
            </a:pPr>
            <a:r>
              <a:rPr lang="en-US" sz="2000" b="1">
                <a:latin typeface="Arial" pitchFamily="34" charset="0"/>
              </a:rPr>
              <a:t>--</a:t>
            </a:r>
          </a:p>
          <a:p>
            <a:pPr>
              <a:lnSpc>
                <a:spcPct val="80000"/>
              </a:lnSpc>
              <a:buFontTx/>
              <a:buNone/>
            </a:pPr>
            <a:r>
              <a:rPr lang="en-US" sz="2000" b="1">
                <a:latin typeface="Arial" pitchFamily="34" charset="0"/>
              </a:rPr>
              <a:t>--</a:t>
            </a:r>
          </a:p>
          <a:p>
            <a:pPr>
              <a:lnSpc>
                <a:spcPct val="80000"/>
              </a:lnSpc>
              <a:buFontTx/>
              <a:buNone/>
            </a:pPr>
            <a:r>
              <a:rPr lang="en-US" sz="2000" b="1">
                <a:latin typeface="Arial" pitchFamily="34" charset="0"/>
              </a:rPr>
              <a:t>--</a:t>
            </a:r>
          </a:p>
          <a:p>
            <a:pPr>
              <a:lnSpc>
                <a:spcPct val="80000"/>
              </a:lnSpc>
              <a:buFontTx/>
              <a:buNone/>
            </a:pPr>
            <a:r>
              <a:rPr lang="en-US" sz="2000" b="1">
                <a:latin typeface="Arial" pitchFamily="34" charset="0"/>
              </a:rPr>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US"/>
              <a:t>© Malcolm J. Odell, Jr.</a:t>
            </a:r>
          </a:p>
        </p:txBody>
      </p:sp>
      <p:sp>
        <p:nvSpPr>
          <p:cNvPr id="844802" name="Rectangle 2"/>
          <p:cNvSpPr>
            <a:spLocks noGrp="1" noChangeArrowheads="1"/>
          </p:cNvSpPr>
          <p:nvPr>
            <p:ph type="title"/>
          </p:nvPr>
        </p:nvSpPr>
        <p:spPr>
          <a:xfrm>
            <a:off x="457200" y="152400"/>
            <a:ext cx="8229600" cy="1143000"/>
          </a:xfrm>
        </p:spPr>
        <p:txBody>
          <a:bodyPr/>
          <a:lstStyle/>
          <a:p>
            <a:r>
              <a:rPr lang="en-US">
                <a:latin typeface="Arial" pitchFamily="34" charset="0"/>
              </a:rPr>
              <a:t>Are we having fun yet?</a:t>
            </a:r>
          </a:p>
        </p:txBody>
      </p:sp>
      <p:sp>
        <p:nvSpPr>
          <p:cNvPr id="844806" name="Rectangle 6"/>
          <p:cNvSpPr>
            <a:spLocks noGrp="1" noChangeArrowheads="1"/>
          </p:cNvSpPr>
          <p:nvPr>
            <p:ph type="body" sz="half" idx="1"/>
          </p:nvPr>
        </p:nvSpPr>
        <p:spPr>
          <a:noFill/>
          <a:ln/>
        </p:spPr>
        <p:txBody>
          <a:bodyPr/>
          <a:lstStyle/>
          <a:p>
            <a:endParaRPr lang="en-US" sz="2800">
              <a:latin typeface="Arial" pitchFamily="34" charset="0"/>
            </a:endParaRPr>
          </a:p>
          <a:p>
            <a:r>
              <a:rPr lang="en-US" sz="2800">
                <a:latin typeface="Arial" pitchFamily="34" charset="0"/>
              </a:rPr>
              <a:t>“</a:t>
            </a:r>
            <a:r>
              <a:rPr lang="en-US" sz="2800" i="1">
                <a:latin typeface="Arial" pitchFamily="34" charset="0"/>
              </a:rPr>
              <a:t>Thanks!”</a:t>
            </a:r>
            <a:endParaRPr lang="en-US" sz="2800">
              <a:latin typeface="Arial" pitchFamily="34" charset="0"/>
            </a:endParaRPr>
          </a:p>
          <a:p>
            <a:endParaRPr lang="en-US" sz="2400" i="1">
              <a:latin typeface="Arial" pitchFamily="34" charset="0"/>
            </a:endParaRPr>
          </a:p>
          <a:p>
            <a:endParaRPr lang="en-US" sz="2400" i="1">
              <a:latin typeface="Arial" pitchFamily="34" charset="0"/>
            </a:endParaRPr>
          </a:p>
        </p:txBody>
      </p:sp>
      <p:sp>
        <p:nvSpPr>
          <p:cNvPr id="844807" name="Rectangle 7"/>
          <p:cNvSpPr>
            <a:spLocks noChangeArrowheads="1"/>
          </p:cNvSpPr>
          <p:nvPr/>
        </p:nvSpPr>
        <p:spPr bwMode="auto">
          <a:xfrm>
            <a:off x="228600" y="5943600"/>
            <a:ext cx="5378450" cy="396875"/>
          </a:xfrm>
          <a:prstGeom prst="rect">
            <a:avLst/>
          </a:prstGeom>
          <a:noFill/>
          <a:ln w="9525">
            <a:noFill/>
            <a:miter lim="800000"/>
            <a:headEnd/>
            <a:tailEnd/>
          </a:ln>
          <a:effectLst/>
        </p:spPr>
        <p:txBody>
          <a:bodyPr wrap="none">
            <a:spAutoFit/>
          </a:bodyPr>
          <a:lstStyle/>
          <a:p>
            <a:r>
              <a:rPr lang="en-US" sz="2000"/>
              <a:t>Source: The “Do it Now!” Appreciative Tool Kit</a:t>
            </a:r>
          </a:p>
        </p:txBody>
      </p:sp>
      <p:pic>
        <p:nvPicPr>
          <p:cNvPr id="844812" name="Picture 12"/>
          <p:cNvPicPr>
            <a:picLocks noChangeAspect="1" noChangeArrowheads="1"/>
          </p:cNvPicPr>
          <p:nvPr>
            <p:ph sz="half" idx="2"/>
          </p:nvPr>
        </p:nvPicPr>
        <p:blipFill>
          <a:blip r:embed="rId3"/>
          <a:srcRect/>
          <a:stretch>
            <a:fillRect/>
          </a:stretch>
        </p:blipFill>
        <p:spPr>
          <a:xfrm>
            <a:off x="4095750" y="1066800"/>
            <a:ext cx="3600450" cy="4800600"/>
          </a:xfrm>
          <a:noFill/>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1176578" name="Rectangle 2"/>
          <p:cNvSpPr>
            <a:spLocks noGrp="1" noChangeArrowheads="1"/>
          </p:cNvSpPr>
          <p:nvPr>
            <p:ph type="title"/>
          </p:nvPr>
        </p:nvSpPr>
        <p:spPr>
          <a:xfrm>
            <a:off x="533400" y="228600"/>
            <a:ext cx="8229600" cy="1143000"/>
          </a:xfrm>
        </p:spPr>
        <p:txBody>
          <a:bodyPr/>
          <a:lstStyle/>
          <a:p>
            <a:r>
              <a:rPr lang="en-US" b="1" i="1">
                <a:latin typeface="Arial" pitchFamily="34" charset="0"/>
              </a:rPr>
              <a:t>Quotable Quotes…</a:t>
            </a:r>
            <a:endParaRPr lang="en-US">
              <a:latin typeface="Arial" pitchFamily="34" charset="0"/>
            </a:endParaRPr>
          </a:p>
        </p:txBody>
      </p:sp>
      <p:sp>
        <p:nvSpPr>
          <p:cNvPr id="1176579" name="Rectangle 3"/>
          <p:cNvSpPr>
            <a:spLocks noGrp="1" noChangeArrowheads="1"/>
          </p:cNvSpPr>
          <p:nvPr>
            <p:ph type="body" sz="half" idx="1"/>
          </p:nvPr>
        </p:nvSpPr>
        <p:spPr>
          <a:xfrm>
            <a:off x="381000" y="1295400"/>
            <a:ext cx="3619500" cy="4038600"/>
          </a:xfrm>
        </p:spPr>
        <p:txBody>
          <a:bodyPr/>
          <a:lstStyle/>
          <a:p>
            <a:pPr>
              <a:lnSpc>
                <a:spcPct val="90000"/>
              </a:lnSpc>
              <a:buFontTx/>
              <a:buNone/>
            </a:pPr>
            <a:r>
              <a:rPr lang="en-US" sz="2400" b="1">
                <a:latin typeface="Times New Roman" pitchFamily="18" charset="0"/>
              </a:rPr>
              <a:t>“All the knowledge we need is in this room”</a:t>
            </a:r>
          </a:p>
          <a:p>
            <a:pPr>
              <a:lnSpc>
                <a:spcPct val="90000"/>
              </a:lnSpc>
              <a:buFontTx/>
              <a:buNone/>
            </a:pPr>
            <a:r>
              <a:rPr lang="en-US" sz="2400" b="1">
                <a:latin typeface="Times New Roman" pitchFamily="18" charset="0"/>
              </a:rPr>
              <a:t>“Whoever is here are the right people”</a:t>
            </a:r>
          </a:p>
          <a:p>
            <a:pPr>
              <a:lnSpc>
                <a:spcPct val="90000"/>
              </a:lnSpc>
              <a:buFontTx/>
              <a:buNone/>
            </a:pPr>
            <a:r>
              <a:rPr lang="en-US" sz="2400" b="1">
                <a:latin typeface="Times New Roman" pitchFamily="18" charset="0"/>
              </a:rPr>
              <a:t>“Use your own best judgment at all times”</a:t>
            </a:r>
          </a:p>
          <a:p>
            <a:pPr>
              <a:lnSpc>
                <a:spcPct val="90000"/>
              </a:lnSpc>
              <a:buFontTx/>
              <a:buNone/>
            </a:pPr>
            <a:r>
              <a:rPr lang="en-US" sz="2400" b="1">
                <a:latin typeface="Times New Roman" pitchFamily="18" charset="0"/>
              </a:rPr>
              <a:t>“Perfection is the enemy of getting the job done”</a:t>
            </a:r>
          </a:p>
          <a:p>
            <a:pPr>
              <a:lnSpc>
                <a:spcPct val="90000"/>
              </a:lnSpc>
              <a:buFontTx/>
              <a:buNone/>
            </a:pPr>
            <a:r>
              <a:rPr lang="en-US" sz="2400" b="1">
                <a:latin typeface="Times New Roman" pitchFamily="18" charset="0"/>
              </a:rPr>
              <a:t>KISSS-”Keep it short, sweet, simple”</a:t>
            </a:r>
            <a:endParaRPr lang="en-US" sz="3600" b="1">
              <a:latin typeface="Times New Roman" pitchFamily="18" charset="0"/>
            </a:endParaRPr>
          </a:p>
          <a:p>
            <a:pPr>
              <a:lnSpc>
                <a:spcPct val="90000"/>
              </a:lnSpc>
            </a:pPr>
            <a:endParaRPr lang="en-US" sz="2000">
              <a:latin typeface="Arial" pitchFamily="34" charset="0"/>
            </a:endParaRPr>
          </a:p>
        </p:txBody>
      </p:sp>
      <p:sp>
        <p:nvSpPr>
          <p:cNvPr id="1176580" name="Rectangle 4"/>
          <p:cNvSpPr>
            <a:spLocks noGrp="1" noChangeArrowheads="1"/>
          </p:cNvSpPr>
          <p:nvPr>
            <p:ph type="body" sz="half" idx="2"/>
          </p:nvPr>
        </p:nvSpPr>
        <p:spPr>
          <a:xfrm>
            <a:off x="4191000" y="1371600"/>
            <a:ext cx="4572000" cy="4038600"/>
          </a:xfrm>
        </p:spPr>
        <p:txBody>
          <a:bodyPr/>
          <a:lstStyle/>
          <a:p>
            <a:pPr>
              <a:lnSpc>
                <a:spcPct val="90000"/>
              </a:lnSpc>
              <a:buFontTx/>
              <a:buNone/>
            </a:pPr>
            <a:r>
              <a:rPr lang="en-US" sz="2400" b="1">
                <a:latin typeface="Times New Roman" pitchFamily="18" charset="0"/>
              </a:rPr>
              <a:t>“Do it Now!”</a:t>
            </a:r>
          </a:p>
          <a:p>
            <a:pPr>
              <a:lnSpc>
                <a:spcPct val="90000"/>
              </a:lnSpc>
              <a:buFontTx/>
              <a:buNone/>
            </a:pPr>
            <a:r>
              <a:rPr lang="en-US" sz="2400" b="1">
                <a:latin typeface="Times New Roman" pitchFamily="18" charset="0"/>
              </a:rPr>
              <a:t>“The helping hand strikes again”</a:t>
            </a:r>
          </a:p>
          <a:p>
            <a:pPr>
              <a:lnSpc>
                <a:spcPct val="90000"/>
              </a:lnSpc>
              <a:buFontTx/>
              <a:buNone/>
            </a:pPr>
            <a:r>
              <a:rPr lang="en-US" sz="2400" b="1">
                <a:latin typeface="Times New Roman" pitchFamily="18" charset="0"/>
              </a:rPr>
              <a:t>“Don’t punish those who come on time”</a:t>
            </a:r>
          </a:p>
          <a:p>
            <a:pPr>
              <a:lnSpc>
                <a:spcPct val="90000"/>
              </a:lnSpc>
              <a:buFontTx/>
              <a:buNone/>
            </a:pPr>
            <a:r>
              <a:rPr lang="en-US" sz="2400" b="1">
                <a:latin typeface="Times New Roman" pitchFamily="18" charset="0"/>
              </a:rPr>
              <a:t>“Find, create: Joy In Work!”</a:t>
            </a:r>
          </a:p>
          <a:p>
            <a:pPr>
              <a:lnSpc>
                <a:spcPct val="90000"/>
              </a:lnSpc>
              <a:buFontTx/>
              <a:buNone/>
            </a:pPr>
            <a:r>
              <a:rPr lang="en-US" sz="2400" b="1">
                <a:latin typeface="Times New Roman" pitchFamily="18" charset="0"/>
              </a:rPr>
              <a:t>“Work shrinks to fit the time available”</a:t>
            </a:r>
          </a:p>
          <a:p>
            <a:pPr>
              <a:lnSpc>
                <a:spcPct val="90000"/>
              </a:lnSpc>
              <a:buFontTx/>
              <a:buNone/>
            </a:pPr>
            <a:r>
              <a:rPr lang="en-US" sz="2400" b="1">
                <a:latin typeface="Times New Roman" pitchFamily="18" charset="0"/>
              </a:rPr>
              <a:t>“Don’t get it right, get it written”</a:t>
            </a:r>
          </a:p>
          <a:p>
            <a:pPr>
              <a:lnSpc>
                <a:spcPct val="90000"/>
              </a:lnSpc>
              <a:buFontTx/>
              <a:buNone/>
            </a:pPr>
            <a:r>
              <a:rPr lang="en-US" sz="2400" b="1">
                <a:latin typeface="Times New Roman" pitchFamily="18" charset="0"/>
              </a:rPr>
              <a:t>“Simple is not easy”</a:t>
            </a:r>
            <a:r>
              <a:rPr lang="en-US" sz="2000" b="1">
                <a:latin typeface="Times New Roman" pitchFamily="18"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1244162" name="Rectangle 2"/>
          <p:cNvSpPr>
            <a:spLocks noGrp="1" noChangeArrowheads="1"/>
          </p:cNvSpPr>
          <p:nvPr>
            <p:ph type="title"/>
          </p:nvPr>
        </p:nvSpPr>
        <p:spPr>
          <a:xfrm>
            <a:off x="533400" y="762000"/>
            <a:ext cx="7848600" cy="1524000"/>
          </a:xfrm>
        </p:spPr>
        <p:txBody>
          <a:bodyPr/>
          <a:lstStyle/>
          <a:p>
            <a:r>
              <a:rPr lang="en-US" b="1">
                <a:latin typeface="Arial" pitchFamily="34" charset="0"/>
              </a:rPr>
              <a:t>The ‘Essence’ of APA</a:t>
            </a:r>
            <a:r>
              <a:rPr lang="en-US">
                <a:latin typeface="Arial" pitchFamily="34" charset="0"/>
              </a:rPr>
              <a:t/>
            </a:r>
            <a:br>
              <a:rPr lang="en-US">
                <a:latin typeface="Arial" pitchFamily="34" charset="0"/>
              </a:rPr>
            </a:br>
            <a:r>
              <a:rPr lang="en-US" sz="3200" i="1">
                <a:latin typeface="Arial" pitchFamily="34" charset="0"/>
              </a:rPr>
              <a:t>Asking empowering questions</a:t>
            </a:r>
            <a:br>
              <a:rPr lang="en-US" sz="3200" i="1">
                <a:latin typeface="Arial" pitchFamily="34" charset="0"/>
              </a:rPr>
            </a:br>
            <a:r>
              <a:rPr lang="en-US" sz="3200" i="1">
                <a:latin typeface="Arial" pitchFamily="34" charset="0"/>
              </a:rPr>
              <a:t>Finding the answers in the community</a:t>
            </a:r>
            <a:br>
              <a:rPr lang="en-US" sz="3200" i="1">
                <a:latin typeface="Arial" pitchFamily="34" charset="0"/>
              </a:rPr>
            </a:br>
            <a:endParaRPr lang="en-US">
              <a:latin typeface="Arial" pitchFamily="34" charset="0"/>
            </a:endParaRPr>
          </a:p>
        </p:txBody>
      </p:sp>
      <p:sp>
        <p:nvSpPr>
          <p:cNvPr id="1244163" name="Rectangle 3"/>
          <p:cNvSpPr>
            <a:spLocks noGrp="1" noChangeArrowheads="1"/>
          </p:cNvSpPr>
          <p:nvPr>
            <p:ph type="body" idx="1"/>
          </p:nvPr>
        </p:nvSpPr>
        <p:spPr>
          <a:xfrm>
            <a:off x="381000" y="2286000"/>
            <a:ext cx="8610600" cy="4343400"/>
          </a:xfrm>
        </p:spPr>
        <p:txBody>
          <a:bodyPr/>
          <a:lstStyle/>
          <a:p>
            <a:pPr>
              <a:buFontTx/>
              <a:buNone/>
            </a:pPr>
            <a:r>
              <a:rPr lang="en-US" sz="2800" b="1">
                <a:latin typeface="Arial" pitchFamily="34" charset="0"/>
              </a:rPr>
              <a:t>The Three Basic ‘All-Purpose’ Questions of APA:</a:t>
            </a:r>
            <a:endParaRPr lang="en-US">
              <a:latin typeface="Arial" pitchFamily="34" charset="0"/>
            </a:endParaRPr>
          </a:p>
          <a:p>
            <a:r>
              <a:rPr lang="en-US">
                <a:latin typeface="Arial" pitchFamily="34" charset="0"/>
              </a:rPr>
              <a:t>“What’s the best?” </a:t>
            </a:r>
          </a:p>
          <a:p>
            <a:pPr lvl="2"/>
            <a:r>
              <a:rPr lang="en-US">
                <a:latin typeface="Arial" pitchFamily="34" charset="0"/>
              </a:rPr>
              <a:t>What is most successful, empowering?</a:t>
            </a:r>
          </a:p>
          <a:p>
            <a:r>
              <a:rPr lang="en-US">
                <a:latin typeface="Arial" pitchFamily="34" charset="0"/>
              </a:rPr>
              <a:t>“What does ‘even better’ look like?”</a:t>
            </a:r>
          </a:p>
          <a:p>
            <a:pPr lvl="2"/>
            <a:r>
              <a:rPr lang="en-US">
                <a:latin typeface="Arial" pitchFamily="34" charset="0"/>
              </a:rPr>
              <a:t>What are our dreams for our children, grandchildren?</a:t>
            </a:r>
          </a:p>
          <a:p>
            <a:r>
              <a:rPr lang="en-US">
                <a:latin typeface="Arial" pitchFamily="34" charset="0"/>
              </a:rPr>
              <a:t>“How do we get there together?”</a:t>
            </a:r>
          </a:p>
          <a:p>
            <a:pPr lvl="2"/>
            <a:r>
              <a:rPr lang="en-US">
                <a:latin typeface="Arial" pitchFamily="34" charset="0"/>
              </a:rPr>
              <a:t>What can we do now to get started?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783362" name="Rectangle 2"/>
          <p:cNvSpPr>
            <a:spLocks noGrp="1" noChangeArrowheads="1"/>
          </p:cNvSpPr>
          <p:nvPr>
            <p:ph type="title"/>
          </p:nvPr>
        </p:nvSpPr>
        <p:spPr>
          <a:xfrm>
            <a:off x="533400" y="533400"/>
            <a:ext cx="8229600" cy="1143000"/>
          </a:xfrm>
        </p:spPr>
        <p:txBody>
          <a:bodyPr/>
          <a:lstStyle/>
          <a:p>
            <a:r>
              <a:rPr lang="en-US" sz="3600" b="1" i="1">
                <a:latin typeface="Arial" pitchFamily="34" charset="0"/>
              </a:rPr>
              <a:t>Appreciative Planning &amp; Action </a:t>
            </a:r>
            <a:br>
              <a:rPr lang="en-US" sz="3600" b="1" i="1">
                <a:latin typeface="Arial" pitchFamily="34" charset="0"/>
              </a:rPr>
            </a:br>
            <a:r>
              <a:rPr lang="en-US" sz="3600" b="1" i="1">
                <a:latin typeface="Arial" pitchFamily="34" charset="0"/>
              </a:rPr>
              <a:t>From 4 Ds to 7 Ds:</a:t>
            </a:r>
            <a:endParaRPr lang="en-US" sz="3600" b="1">
              <a:latin typeface="Arial" pitchFamily="34" charset="0"/>
            </a:endParaRPr>
          </a:p>
        </p:txBody>
      </p:sp>
      <p:sp>
        <p:nvSpPr>
          <p:cNvPr id="783363" name="Rectangle 3"/>
          <p:cNvSpPr>
            <a:spLocks noGrp="1" noChangeArrowheads="1"/>
          </p:cNvSpPr>
          <p:nvPr>
            <p:ph type="body" idx="1"/>
          </p:nvPr>
        </p:nvSpPr>
        <p:spPr>
          <a:xfrm>
            <a:off x="228600" y="1981200"/>
            <a:ext cx="8610600" cy="4267200"/>
          </a:xfrm>
        </p:spPr>
        <p:txBody>
          <a:bodyPr/>
          <a:lstStyle/>
          <a:p>
            <a:pPr>
              <a:lnSpc>
                <a:spcPct val="90000"/>
              </a:lnSpc>
              <a:buFontTx/>
              <a:buNone/>
            </a:pPr>
            <a:r>
              <a:rPr lang="en-US" b="1" i="1">
                <a:latin typeface="Arial" pitchFamily="34" charset="0"/>
              </a:rPr>
              <a:t>Discover</a:t>
            </a:r>
            <a:r>
              <a:rPr lang="en-US" b="1">
                <a:latin typeface="Arial" pitchFamily="34" charset="0"/>
              </a:rPr>
              <a:t>		 </a:t>
            </a:r>
            <a:r>
              <a:rPr lang="en-US" sz="2400" b="1">
                <a:latin typeface="Arial" pitchFamily="34" charset="0"/>
              </a:rPr>
              <a:t>The best, success, what works</a:t>
            </a:r>
          </a:p>
          <a:p>
            <a:pPr>
              <a:lnSpc>
                <a:spcPct val="90000"/>
              </a:lnSpc>
              <a:buFontTx/>
              <a:buNone/>
            </a:pPr>
            <a:r>
              <a:rPr lang="en-US" b="1" i="1">
                <a:latin typeface="Arial" pitchFamily="34" charset="0"/>
              </a:rPr>
              <a:t>Dream</a:t>
            </a:r>
            <a:r>
              <a:rPr lang="en-US" b="1">
                <a:latin typeface="Arial" pitchFamily="34" charset="0"/>
              </a:rPr>
              <a:t>		 </a:t>
            </a:r>
            <a:r>
              <a:rPr lang="en-US" sz="2400" b="1">
                <a:latin typeface="Arial" pitchFamily="34" charset="0"/>
              </a:rPr>
              <a:t>Of even better, what we want more of</a:t>
            </a:r>
          </a:p>
          <a:p>
            <a:pPr>
              <a:lnSpc>
                <a:spcPct val="90000"/>
              </a:lnSpc>
              <a:buFontTx/>
              <a:buNone/>
            </a:pPr>
            <a:r>
              <a:rPr lang="en-US" b="1" i="1">
                <a:latin typeface="Arial" pitchFamily="34" charset="0"/>
              </a:rPr>
              <a:t>Design</a:t>
            </a:r>
            <a:r>
              <a:rPr lang="en-US" b="1">
                <a:latin typeface="Arial" pitchFamily="34" charset="0"/>
              </a:rPr>
              <a:t>		 </a:t>
            </a:r>
            <a:r>
              <a:rPr lang="en-US" sz="2400" b="1">
                <a:latin typeface="Arial" pitchFamily="34" charset="0"/>
              </a:rPr>
              <a:t>A strategy, general plan to get there</a:t>
            </a:r>
          </a:p>
          <a:p>
            <a:pPr>
              <a:lnSpc>
                <a:spcPct val="90000"/>
              </a:lnSpc>
              <a:buFontTx/>
              <a:buNone/>
            </a:pPr>
            <a:r>
              <a:rPr lang="en-US" b="1" i="1">
                <a:latin typeface="Arial" pitchFamily="34" charset="0"/>
              </a:rPr>
              <a:t>Deliver</a:t>
            </a:r>
            <a:r>
              <a:rPr lang="en-US" b="1">
                <a:latin typeface="Arial" pitchFamily="34" charset="0"/>
              </a:rPr>
              <a:t>		 </a:t>
            </a:r>
            <a:r>
              <a:rPr lang="en-US" sz="2400" b="1">
                <a:latin typeface="Arial" pitchFamily="34" charset="0"/>
              </a:rPr>
              <a:t>An action plan &amp; commitments</a:t>
            </a:r>
          </a:p>
          <a:p>
            <a:pPr>
              <a:lnSpc>
                <a:spcPct val="90000"/>
              </a:lnSpc>
              <a:buFontTx/>
              <a:buNone/>
            </a:pPr>
            <a:r>
              <a:rPr lang="en-US" b="1" i="1">
                <a:latin typeface="Arial" pitchFamily="34" charset="0"/>
              </a:rPr>
              <a:t>Do it now!</a:t>
            </a:r>
            <a:r>
              <a:rPr lang="en-US" b="1">
                <a:latin typeface="Arial" pitchFamily="34" charset="0"/>
              </a:rPr>
              <a:t>	 </a:t>
            </a:r>
            <a:r>
              <a:rPr lang="en-US" sz="2400" b="1">
                <a:latin typeface="Arial" pitchFamily="34" charset="0"/>
              </a:rPr>
              <a:t>Take the first step, now!</a:t>
            </a:r>
          </a:p>
          <a:p>
            <a:pPr>
              <a:lnSpc>
                <a:spcPct val="90000"/>
              </a:lnSpc>
              <a:buFontTx/>
              <a:buNone/>
            </a:pPr>
            <a:r>
              <a:rPr lang="en-US" b="1" i="1">
                <a:latin typeface="Arial" pitchFamily="34" charset="0"/>
              </a:rPr>
              <a:t>Discuss</a:t>
            </a:r>
            <a:r>
              <a:rPr lang="en-US" b="1">
                <a:latin typeface="Arial" pitchFamily="34" charset="0"/>
              </a:rPr>
              <a:t>		 </a:t>
            </a:r>
            <a:r>
              <a:rPr lang="en-US" sz="2400" b="1">
                <a:latin typeface="Arial" pitchFamily="34" charset="0"/>
              </a:rPr>
              <a:t>“A-Valuation” – positive evaluation &amp; 					feedback</a:t>
            </a:r>
          </a:p>
          <a:p>
            <a:pPr>
              <a:lnSpc>
                <a:spcPct val="90000"/>
              </a:lnSpc>
              <a:buFontTx/>
              <a:buNone/>
            </a:pPr>
            <a:r>
              <a:rPr lang="en-US" b="1" i="1">
                <a:latin typeface="Arial" pitchFamily="34" charset="0"/>
              </a:rPr>
              <a:t>Dance &amp; drum! </a:t>
            </a:r>
            <a:r>
              <a:rPr lang="en-US" sz="2400" b="1">
                <a:latin typeface="Arial" pitchFamily="34" charset="0"/>
              </a:rPr>
              <a:t>Celebrate success</a:t>
            </a:r>
            <a:endParaRPr lang="en-US" sz="2400" b="1" i="1">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 Malcolm J. Odell, Jr.</a:t>
            </a:r>
          </a:p>
        </p:txBody>
      </p:sp>
      <p:sp>
        <p:nvSpPr>
          <p:cNvPr id="785410" name="Rectangle 2"/>
          <p:cNvSpPr>
            <a:spLocks noGrp="1" noChangeArrowheads="1"/>
          </p:cNvSpPr>
          <p:nvPr>
            <p:ph type="title"/>
          </p:nvPr>
        </p:nvSpPr>
        <p:spPr>
          <a:xfrm>
            <a:off x="381000" y="457200"/>
            <a:ext cx="8229600" cy="1143000"/>
          </a:xfrm>
        </p:spPr>
        <p:txBody>
          <a:bodyPr/>
          <a:lstStyle/>
          <a:p>
            <a:r>
              <a:rPr lang="en-US" sz="2800" b="1" i="1">
                <a:latin typeface="Arial" pitchFamily="34" charset="0"/>
              </a:rPr>
              <a:t>Appreciative Planning &amp; Action</a:t>
            </a:r>
            <a:r>
              <a:rPr lang="en-US" sz="3200">
                <a:latin typeface="Arial" pitchFamily="34" charset="0"/>
              </a:rPr>
              <a:t/>
            </a:r>
            <a:br>
              <a:rPr lang="en-US" sz="3200">
                <a:latin typeface="Arial" pitchFamily="34" charset="0"/>
              </a:rPr>
            </a:br>
            <a:r>
              <a:rPr lang="en-US" sz="3600">
                <a:latin typeface="Arial" pitchFamily="34" charset="0"/>
              </a:rPr>
              <a:t>“</a:t>
            </a:r>
            <a:r>
              <a:rPr lang="en-US" sz="3600" b="1">
                <a:latin typeface="Arial" pitchFamily="34" charset="0"/>
              </a:rPr>
              <a:t>Problem to Opportunity</a:t>
            </a:r>
            <a:r>
              <a:rPr lang="en-US" sz="3600">
                <a:latin typeface="Arial" pitchFamily="34" charset="0"/>
              </a:rPr>
              <a:t>”</a:t>
            </a:r>
          </a:p>
        </p:txBody>
      </p:sp>
      <p:sp>
        <p:nvSpPr>
          <p:cNvPr id="785411" name="Rectangle 3"/>
          <p:cNvSpPr>
            <a:spLocks noGrp="1" noChangeArrowheads="1"/>
          </p:cNvSpPr>
          <p:nvPr>
            <p:ph type="body" idx="1"/>
          </p:nvPr>
        </p:nvSpPr>
        <p:spPr>
          <a:xfrm>
            <a:off x="76200" y="1828800"/>
            <a:ext cx="8991600" cy="4525963"/>
          </a:xfrm>
        </p:spPr>
        <p:txBody>
          <a:bodyPr/>
          <a:lstStyle/>
          <a:p>
            <a:pPr>
              <a:lnSpc>
                <a:spcPct val="90000"/>
              </a:lnSpc>
            </a:pPr>
            <a:r>
              <a:rPr lang="en-US" sz="2800" b="1">
                <a:latin typeface="Arial" pitchFamily="34" charset="0"/>
              </a:rPr>
              <a:t>An exercise in the appreciative approach to problem solving</a:t>
            </a:r>
          </a:p>
          <a:p>
            <a:pPr lvl="1">
              <a:lnSpc>
                <a:spcPct val="90000"/>
              </a:lnSpc>
            </a:pPr>
            <a:endParaRPr lang="en-US" sz="2400" b="1">
              <a:latin typeface="Arial" pitchFamily="34" charset="0"/>
            </a:endParaRPr>
          </a:p>
          <a:p>
            <a:pPr lvl="1">
              <a:lnSpc>
                <a:spcPct val="90000"/>
              </a:lnSpc>
            </a:pPr>
            <a:r>
              <a:rPr lang="en-US" sz="2400" b="1">
                <a:latin typeface="Arial" pitchFamily="34" charset="0"/>
              </a:rPr>
              <a:t>Problems are either:</a:t>
            </a:r>
          </a:p>
          <a:p>
            <a:pPr lvl="2">
              <a:lnSpc>
                <a:spcPct val="90000"/>
              </a:lnSpc>
            </a:pPr>
            <a:r>
              <a:rPr lang="en-US" sz="2000" b="1">
                <a:latin typeface="Arial" pitchFamily="34" charset="0"/>
              </a:rPr>
              <a:t>Things that discourage us and drag us down…or</a:t>
            </a:r>
          </a:p>
          <a:p>
            <a:pPr lvl="2">
              <a:lnSpc>
                <a:spcPct val="90000"/>
              </a:lnSpc>
            </a:pPr>
            <a:r>
              <a:rPr lang="en-US" sz="2000" b="1">
                <a:latin typeface="Arial" pitchFamily="34" charset="0"/>
              </a:rPr>
              <a:t>Opportunities for achieving great things….</a:t>
            </a:r>
          </a:p>
          <a:p>
            <a:pPr lvl="3">
              <a:lnSpc>
                <a:spcPct val="90000"/>
              </a:lnSpc>
            </a:pPr>
            <a:r>
              <a:rPr lang="en-US" sz="2800" b="1">
                <a:latin typeface="Arial" pitchFamily="34" charset="0"/>
              </a:rPr>
              <a:t> It’s our choice...!</a:t>
            </a:r>
          </a:p>
          <a:p>
            <a:pPr lvl="1">
              <a:lnSpc>
                <a:spcPct val="90000"/>
              </a:lnSpc>
            </a:pPr>
            <a:endParaRPr lang="en-US" sz="2400" b="1">
              <a:latin typeface="Arial" pitchFamily="34" charset="0"/>
            </a:endParaRPr>
          </a:p>
          <a:p>
            <a:pPr lvl="1">
              <a:lnSpc>
                <a:spcPct val="90000"/>
              </a:lnSpc>
            </a:pPr>
            <a:r>
              <a:rPr lang="en-US" sz="2400" b="1">
                <a:latin typeface="Arial" pitchFamily="34" charset="0"/>
              </a:rPr>
              <a:t>Now, choose the </a:t>
            </a:r>
            <a:r>
              <a:rPr lang="en-US" sz="2400" b="1" i="1">
                <a:latin typeface="Arial" pitchFamily="34" charset="0"/>
              </a:rPr>
              <a:t>worst</a:t>
            </a:r>
            <a:r>
              <a:rPr lang="en-US" sz="2400" b="1">
                <a:latin typeface="Arial" pitchFamily="34" charset="0"/>
              </a:rPr>
              <a:t> problem you can think of…</a:t>
            </a:r>
          </a:p>
          <a:p>
            <a:pPr lvl="2">
              <a:lnSpc>
                <a:spcPct val="90000"/>
              </a:lnSpc>
            </a:pPr>
            <a:r>
              <a:rPr lang="en-US" sz="2000" b="1">
                <a:latin typeface="Arial" pitchFamily="34" charset="0"/>
              </a:rPr>
              <a:t>Let’s see if we can turn it into an opportunity in just an hour or so!</a:t>
            </a:r>
          </a:p>
          <a:p>
            <a:pPr lvl="1">
              <a:lnSpc>
                <a:spcPct val="90000"/>
              </a:lnSpc>
              <a:buFontTx/>
              <a:buNone/>
            </a:pPr>
            <a:endParaRPr lang="en-US" sz="2400" b="1">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 Malcolm J. Odell, Jr.</a:t>
            </a:r>
          </a:p>
        </p:txBody>
      </p:sp>
      <p:sp>
        <p:nvSpPr>
          <p:cNvPr id="787458" name="Rectangle 2"/>
          <p:cNvSpPr>
            <a:spLocks noGrp="1" noChangeArrowheads="1"/>
          </p:cNvSpPr>
          <p:nvPr>
            <p:ph type="title"/>
          </p:nvPr>
        </p:nvSpPr>
        <p:spPr>
          <a:xfrm>
            <a:off x="457200" y="457200"/>
            <a:ext cx="8229600" cy="1143000"/>
          </a:xfrm>
        </p:spPr>
        <p:txBody>
          <a:bodyPr/>
          <a:lstStyle/>
          <a:p>
            <a:r>
              <a:rPr lang="en-US">
                <a:latin typeface="Arial" pitchFamily="34" charset="0"/>
              </a:rPr>
              <a:t>“The Worst Problem….”</a:t>
            </a:r>
          </a:p>
        </p:txBody>
      </p:sp>
      <p:sp>
        <p:nvSpPr>
          <p:cNvPr id="787459" name="Rectangle 3"/>
          <p:cNvSpPr>
            <a:spLocks noGrp="1" noChangeArrowheads="1"/>
          </p:cNvSpPr>
          <p:nvPr>
            <p:ph type="body" sz="half" idx="1"/>
          </p:nvPr>
        </p:nvSpPr>
        <p:spPr>
          <a:xfrm>
            <a:off x="533400" y="2057400"/>
            <a:ext cx="3627438" cy="4038600"/>
          </a:xfrm>
        </p:spPr>
        <p:txBody>
          <a:bodyPr/>
          <a:lstStyle/>
          <a:p>
            <a:pPr>
              <a:lnSpc>
                <a:spcPct val="90000"/>
              </a:lnSpc>
              <a:buFontTx/>
              <a:buNone/>
            </a:pPr>
            <a:r>
              <a:rPr lang="en-US">
                <a:latin typeface="Arial" pitchFamily="34" charset="0"/>
              </a:rPr>
              <a:t>Brainstorming</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a:p>
            <a:pPr>
              <a:lnSpc>
                <a:spcPct val="90000"/>
              </a:lnSpc>
              <a:buFontTx/>
              <a:buNone/>
            </a:pPr>
            <a:r>
              <a:rPr lang="en-US">
                <a:latin typeface="Arial" pitchFamily="34" charset="0"/>
              </a:rPr>
              <a:t>--</a:t>
            </a:r>
          </a:p>
        </p:txBody>
      </p:sp>
      <p:sp>
        <p:nvSpPr>
          <p:cNvPr id="787460" name="Rectangle 4"/>
          <p:cNvSpPr>
            <a:spLocks noGrp="1" noChangeArrowheads="1"/>
          </p:cNvSpPr>
          <p:nvPr>
            <p:ph type="body" sz="half" idx="2"/>
          </p:nvPr>
        </p:nvSpPr>
        <p:spPr>
          <a:xfrm>
            <a:off x="4648200" y="1600200"/>
            <a:ext cx="4191000" cy="4525963"/>
          </a:xfrm>
        </p:spPr>
        <p:txBody>
          <a:bodyPr/>
          <a:lstStyle/>
          <a:p>
            <a:pPr>
              <a:buFontTx/>
              <a:buNone/>
            </a:pPr>
            <a:r>
              <a:rPr lang="en-US">
                <a:latin typeface="Arial" pitchFamily="34" charset="0"/>
              </a:rPr>
              <a:t>--</a:t>
            </a:r>
          </a:p>
          <a:p>
            <a:pPr>
              <a:buFontTx/>
              <a:buNone/>
            </a:pPr>
            <a:r>
              <a:rPr lang="en-US">
                <a:latin typeface="Arial" pitchFamily="34" charset="0"/>
              </a:rPr>
              <a:t>--</a:t>
            </a:r>
          </a:p>
          <a:p>
            <a:pPr>
              <a:buFontTx/>
              <a:buNone/>
            </a:pPr>
            <a:r>
              <a:rPr lang="en-US">
                <a:latin typeface="Arial" pitchFamily="34" charset="0"/>
              </a:rPr>
              <a:t>--</a:t>
            </a:r>
          </a:p>
          <a:p>
            <a:pPr>
              <a:buFontTx/>
              <a:buNone/>
            </a:pPr>
            <a:r>
              <a:rPr lang="en-US">
                <a:latin typeface="Arial" pitchFamily="34" charset="0"/>
              </a:rPr>
              <a:t>--</a:t>
            </a:r>
          </a:p>
          <a:p>
            <a:pPr>
              <a:buFontTx/>
              <a:buNone/>
            </a:pPr>
            <a:r>
              <a:rPr lang="en-US">
                <a:latin typeface="Arial" pitchFamily="34" charset="0"/>
              </a:rPr>
              <a:t>--</a:t>
            </a:r>
          </a:p>
          <a:p>
            <a:pPr>
              <a:buFontTx/>
              <a:buNone/>
            </a:pPr>
            <a:r>
              <a:rPr lang="en-US">
                <a:latin typeface="Arial" pitchFamily="34" charset="0"/>
              </a:rPr>
              <a:t>--</a:t>
            </a:r>
          </a:p>
          <a:p>
            <a:pPr>
              <a:buFontTx/>
              <a:buNone/>
            </a:pPr>
            <a:r>
              <a:rPr lang="en-US">
                <a:latin typeface="Arial" pitchFamily="34" charset="0"/>
              </a:rPr>
              <a:t>“The Worst of the Worst”</a:t>
            </a:r>
          </a:p>
          <a:p>
            <a:pPr>
              <a:buFontTx/>
              <a:buNone/>
            </a:pPr>
            <a:r>
              <a:rPr lang="en-US">
                <a:latin typeface="Arial" pitchFamily="34" charset="0"/>
              </a:rPr>
              <a:t>--</a:t>
            </a:r>
          </a:p>
          <a:p>
            <a:pPr>
              <a:buFontTx/>
              <a:buNone/>
            </a:pPr>
            <a:endParaRPr lang="en-US">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r>
              <a:rPr lang="en-US"/>
              <a:t>© Malcolm J. Odell, Jr.</a:t>
            </a:r>
          </a:p>
        </p:txBody>
      </p:sp>
      <p:sp>
        <p:nvSpPr>
          <p:cNvPr id="789506" name="Rectangle 2"/>
          <p:cNvSpPr>
            <a:spLocks noGrp="1" noChangeArrowheads="1"/>
          </p:cNvSpPr>
          <p:nvPr>
            <p:ph type="title"/>
          </p:nvPr>
        </p:nvSpPr>
        <p:spPr>
          <a:xfrm>
            <a:off x="457200" y="609600"/>
            <a:ext cx="8229600" cy="1143000"/>
          </a:xfrm>
        </p:spPr>
        <p:txBody>
          <a:bodyPr/>
          <a:lstStyle/>
          <a:p>
            <a:r>
              <a:rPr lang="en-US" sz="4000" i="1">
                <a:latin typeface="Arial" pitchFamily="34" charset="0"/>
              </a:rPr>
              <a:t>Problem to Opportunity</a:t>
            </a:r>
            <a:r>
              <a:rPr lang="en-US" sz="4000">
                <a:latin typeface="Arial" pitchFamily="34" charset="0"/>
              </a:rPr>
              <a:t/>
            </a:r>
            <a:br>
              <a:rPr lang="en-US" sz="4000">
                <a:latin typeface="Arial" pitchFamily="34" charset="0"/>
              </a:rPr>
            </a:br>
            <a:r>
              <a:rPr lang="en-US" sz="4000">
                <a:latin typeface="Arial" pitchFamily="34" charset="0"/>
              </a:rPr>
              <a:t> </a:t>
            </a:r>
            <a:r>
              <a:rPr lang="en-US" sz="2800" b="1">
                <a:latin typeface="Arial" pitchFamily="34" charset="0"/>
              </a:rPr>
              <a:t>The ‘positive opposite’ of the ‘worst problem’</a:t>
            </a:r>
          </a:p>
        </p:txBody>
      </p:sp>
      <p:sp>
        <p:nvSpPr>
          <p:cNvPr id="789507" name="Rectangle 3"/>
          <p:cNvSpPr>
            <a:spLocks noGrp="1" noChangeArrowheads="1"/>
          </p:cNvSpPr>
          <p:nvPr>
            <p:ph type="body" sz="half" idx="1"/>
          </p:nvPr>
        </p:nvSpPr>
        <p:spPr>
          <a:xfrm>
            <a:off x="533400" y="2057400"/>
            <a:ext cx="3627438" cy="2516188"/>
          </a:xfrm>
        </p:spPr>
        <p:txBody>
          <a:bodyPr/>
          <a:lstStyle/>
          <a:p>
            <a:pPr>
              <a:lnSpc>
                <a:spcPct val="90000"/>
              </a:lnSpc>
              <a:buFontTx/>
              <a:buNone/>
            </a:pPr>
            <a:r>
              <a:rPr lang="en-US" sz="2400" b="1" i="1">
                <a:latin typeface="Arial" pitchFamily="34" charset="0"/>
              </a:rPr>
              <a:t>Examples</a:t>
            </a:r>
            <a:r>
              <a:rPr lang="en-US" sz="2400">
                <a:latin typeface="Arial" pitchFamily="34" charset="0"/>
              </a:rPr>
              <a:t>:   </a:t>
            </a:r>
          </a:p>
          <a:p>
            <a:pPr>
              <a:lnSpc>
                <a:spcPct val="90000"/>
              </a:lnSpc>
              <a:buFontTx/>
              <a:buNone/>
            </a:pPr>
            <a:r>
              <a:rPr lang="en-US" sz="2400" b="1" i="1">
                <a:latin typeface="Arial" pitchFamily="34" charset="0"/>
              </a:rPr>
              <a:t>Problem</a:t>
            </a:r>
            <a:endParaRPr lang="en-US" sz="2400" b="1">
              <a:latin typeface="Arial" pitchFamily="34" charset="0"/>
            </a:endParaRPr>
          </a:p>
          <a:p>
            <a:pPr>
              <a:lnSpc>
                <a:spcPct val="90000"/>
              </a:lnSpc>
            </a:pPr>
            <a:r>
              <a:rPr lang="en-US" sz="2400">
                <a:latin typeface="Arial" pitchFamily="34" charset="0"/>
              </a:rPr>
              <a:t>War</a:t>
            </a:r>
          </a:p>
          <a:p>
            <a:pPr>
              <a:lnSpc>
                <a:spcPct val="90000"/>
              </a:lnSpc>
            </a:pPr>
            <a:r>
              <a:rPr lang="en-US" sz="2400">
                <a:latin typeface="Arial" pitchFamily="34" charset="0"/>
              </a:rPr>
              <a:t>Death, destruction</a:t>
            </a:r>
          </a:p>
          <a:p>
            <a:pPr>
              <a:lnSpc>
                <a:spcPct val="90000"/>
              </a:lnSpc>
            </a:pPr>
            <a:r>
              <a:rPr lang="en-US" sz="2400">
                <a:latin typeface="Arial" pitchFamily="34" charset="0"/>
              </a:rPr>
              <a:t>Conflict, violence</a:t>
            </a:r>
          </a:p>
          <a:p>
            <a:pPr>
              <a:lnSpc>
                <a:spcPct val="90000"/>
              </a:lnSpc>
            </a:pPr>
            <a:r>
              <a:rPr lang="en-US" sz="2400">
                <a:latin typeface="Arial" pitchFamily="34" charset="0"/>
              </a:rPr>
              <a:t>HIV/AIDS</a:t>
            </a:r>
          </a:p>
          <a:p>
            <a:pPr>
              <a:lnSpc>
                <a:spcPct val="90000"/>
              </a:lnSpc>
            </a:pPr>
            <a:r>
              <a:rPr lang="en-US" sz="2400">
                <a:latin typeface="Arial" pitchFamily="34" charset="0"/>
              </a:rPr>
              <a:t>Domestic violence</a:t>
            </a:r>
          </a:p>
        </p:txBody>
      </p:sp>
      <p:sp>
        <p:nvSpPr>
          <p:cNvPr id="789508" name="Rectangle 4"/>
          <p:cNvSpPr>
            <a:spLocks noGrp="1" noChangeArrowheads="1"/>
          </p:cNvSpPr>
          <p:nvPr>
            <p:ph type="body" sz="half" idx="2"/>
          </p:nvPr>
        </p:nvSpPr>
        <p:spPr>
          <a:xfrm>
            <a:off x="4297363" y="2057400"/>
            <a:ext cx="3627437" cy="2447925"/>
          </a:xfrm>
        </p:spPr>
        <p:txBody>
          <a:bodyPr/>
          <a:lstStyle/>
          <a:p>
            <a:pPr>
              <a:lnSpc>
                <a:spcPct val="90000"/>
              </a:lnSpc>
              <a:buFontTx/>
              <a:buNone/>
            </a:pPr>
            <a:r>
              <a:rPr lang="en-US" sz="2400">
                <a:latin typeface="Arial" pitchFamily="34" charset="0"/>
              </a:rPr>
              <a:t>   </a:t>
            </a:r>
          </a:p>
          <a:p>
            <a:pPr>
              <a:lnSpc>
                <a:spcPct val="90000"/>
              </a:lnSpc>
              <a:buFontTx/>
              <a:buNone/>
            </a:pPr>
            <a:r>
              <a:rPr lang="en-US" sz="2400" b="1" i="1">
                <a:latin typeface="Arial" pitchFamily="34" charset="0"/>
              </a:rPr>
              <a:t>Opportunities</a:t>
            </a:r>
          </a:p>
          <a:p>
            <a:pPr>
              <a:lnSpc>
                <a:spcPct val="90000"/>
              </a:lnSpc>
            </a:pPr>
            <a:r>
              <a:rPr lang="en-US" sz="2400">
                <a:latin typeface="Arial" pitchFamily="34" charset="0"/>
              </a:rPr>
              <a:t>Peace</a:t>
            </a:r>
          </a:p>
          <a:p>
            <a:pPr>
              <a:lnSpc>
                <a:spcPct val="90000"/>
              </a:lnSpc>
            </a:pPr>
            <a:r>
              <a:rPr lang="en-US" sz="2400">
                <a:latin typeface="Arial" pitchFamily="34" charset="0"/>
              </a:rPr>
              <a:t>Life, creation</a:t>
            </a:r>
          </a:p>
          <a:p>
            <a:pPr>
              <a:lnSpc>
                <a:spcPct val="90000"/>
              </a:lnSpc>
            </a:pPr>
            <a:r>
              <a:rPr lang="en-US" sz="2400">
                <a:latin typeface="Arial" pitchFamily="34" charset="0"/>
              </a:rPr>
              <a:t>Harmony, caring</a:t>
            </a:r>
          </a:p>
          <a:p>
            <a:pPr>
              <a:lnSpc>
                <a:spcPct val="90000"/>
              </a:lnSpc>
            </a:pPr>
            <a:r>
              <a:rPr lang="en-US" sz="2400">
                <a:latin typeface="Arial" pitchFamily="34" charset="0"/>
              </a:rPr>
              <a:t>Healthy, safe-sex</a:t>
            </a:r>
          </a:p>
          <a:p>
            <a:pPr>
              <a:lnSpc>
                <a:spcPct val="90000"/>
              </a:lnSpc>
            </a:pPr>
            <a:r>
              <a:rPr lang="en-US" sz="2400">
                <a:latin typeface="Arial" pitchFamily="34" charset="0"/>
              </a:rPr>
              <a:t>Domestic harmony</a:t>
            </a:r>
          </a:p>
        </p:txBody>
      </p:sp>
      <p:sp>
        <p:nvSpPr>
          <p:cNvPr id="789509" name="Rectangle 5"/>
          <p:cNvSpPr>
            <a:spLocks noChangeArrowheads="1"/>
          </p:cNvSpPr>
          <p:nvPr/>
        </p:nvSpPr>
        <p:spPr bwMode="auto">
          <a:xfrm>
            <a:off x="609600" y="5226050"/>
            <a:ext cx="1555750" cy="641350"/>
          </a:xfrm>
          <a:prstGeom prst="rect">
            <a:avLst/>
          </a:prstGeom>
          <a:noFill/>
          <a:ln w="9525">
            <a:noFill/>
            <a:miter lim="800000"/>
            <a:headEnd/>
            <a:tailEnd/>
          </a:ln>
          <a:effectLst/>
        </p:spPr>
        <p:txBody>
          <a:bodyPr>
            <a:spAutoFit/>
          </a:bodyPr>
          <a:lstStyle/>
          <a:p>
            <a:r>
              <a:rPr lang="en-US" sz="1800" b="1" i="0">
                <a:latin typeface="Arial" pitchFamily="34" charset="0"/>
              </a:rPr>
              <a:t>Our “worst” </a:t>
            </a:r>
          </a:p>
          <a:p>
            <a:r>
              <a:rPr lang="en-US" sz="1800" b="1" i="0">
                <a:latin typeface="Arial" pitchFamily="34" charset="0"/>
              </a:rPr>
              <a:t>problem:</a:t>
            </a:r>
          </a:p>
        </p:txBody>
      </p:sp>
      <p:sp>
        <p:nvSpPr>
          <p:cNvPr id="789510" name="Rectangle 6"/>
          <p:cNvSpPr>
            <a:spLocks noChangeArrowheads="1"/>
          </p:cNvSpPr>
          <p:nvPr/>
        </p:nvSpPr>
        <p:spPr bwMode="auto">
          <a:xfrm>
            <a:off x="2209800" y="5257800"/>
            <a:ext cx="5715000" cy="838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1" u="none" strike="noStrike" cap="none" normalizeH="0" baseline="0" smtClean="0">
            <a:ln>
              <a:noFill/>
            </a:ln>
            <a:solidFill>
              <a:schemeClr val="tx1"/>
            </a:solidFill>
            <a:effectLst/>
            <a:latin typeface="Jazz Poster ICG"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1" u="none" strike="noStrike" cap="none" normalizeH="0" baseline="0" smtClean="0">
            <a:ln>
              <a:noFill/>
            </a:ln>
            <a:solidFill>
              <a:schemeClr val="tx1"/>
            </a:solidFill>
            <a:effectLst/>
            <a:latin typeface="Jazz Poster ICG" pitchFamily="2"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14144</TotalTime>
  <Words>2745</Words>
  <Application>Microsoft Office PowerPoint</Application>
  <PresentationFormat>Letter Paper (8.5x11 in)</PresentationFormat>
  <Paragraphs>1315</Paragraphs>
  <Slides>49</Slides>
  <Notes>49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49</vt:i4>
      </vt:variant>
    </vt:vector>
  </HeadingPairs>
  <TitlesOfParts>
    <vt:vector size="59" baseType="lpstr">
      <vt:lpstr>Arial</vt:lpstr>
      <vt:lpstr>Jazz Poster ICG</vt:lpstr>
      <vt:lpstr>Arial Black</vt:lpstr>
      <vt:lpstr>Wingdings</vt:lpstr>
      <vt:lpstr>Courier New</vt:lpstr>
      <vt:lpstr>Times New Roman</vt:lpstr>
      <vt:lpstr>AppleGothic</vt:lpstr>
      <vt:lpstr>ヒラギノ角ゴ Pro W3</vt:lpstr>
      <vt:lpstr>Helvetica</vt:lpstr>
      <vt:lpstr>1_Default Design</vt:lpstr>
      <vt:lpstr>The Basics of  Appreciative Planning &amp; Action (APA)  </vt:lpstr>
      <vt:lpstr>“Dance and Drum” </vt:lpstr>
      <vt:lpstr>Participant Expectations &amp; Dreams</vt:lpstr>
      <vt:lpstr>“House Rules”</vt:lpstr>
      <vt:lpstr>The ‘Essence’ of APA Asking empowering questions Finding the answers in the community </vt:lpstr>
      <vt:lpstr>Appreciative Planning &amp; Action  From 4 Ds to 7 Ds:</vt:lpstr>
      <vt:lpstr>Appreciative Planning &amp; Action “Problem to Opportunity”</vt:lpstr>
      <vt:lpstr>“The Worst Problem….”</vt:lpstr>
      <vt:lpstr>Problem to Opportunity  The ‘positive opposite’ of the ‘worst problem’</vt:lpstr>
      <vt:lpstr>Problem Tree</vt:lpstr>
      <vt:lpstr>Problem to Opportunity  The ‘positive opposite’ of the ‘worst problem’</vt:lpstr>
      <vt:lpstr>Step 1: Discovery of the best, of success, of what works</vt:lpstr>
      <vt:lpstr>Step 2: Dream of even better, what we want more of…</vt:lpstr>
      <vt:lpstr>Step 3: Design &amp; Delivery Action Plan to Get Started</vt:lpstr>
      <vt:lpstr>Step 4:“Do It Now!”</vt:lpstr>
      <vt:lpstr>Step 5: Sharing Dreams and Designs</vt:lpstr>
      <vt:lpstr>Success Tree</vt:lpstr>
      <vt:lpstr>What Happened?</vt:lpstr>
      <vt:lpstr>“Words Make Worlds”</vt:lpstr>
      <vt:lpstr>How can we apply the principles of APA to Community Mobilization &amp; Women’s Empowerment ?</vt:lpstr>
      <vt:lpstr>Appreciative Planning and Action (APA) Framework:</vt:lpstr>
      <vt:lpstr>Appreciative Inquiry The Basic “4 Ds”</vt:lpstr>
      <vt:lpstr>Appreciative Planning &amp; Action  From 4 Ds to 7 Ds:</vt:lpstr>
      <vt:lpstr>Adapting AI for Community Mobilization:  Appreciative Planning and Action (APA) Purpose</vt:lpstr>
      <vt:lpstr>“Time out for the Cinema!” a “KISSS” Video</vt:lpstr>
      <vt:lpstr>Role playing an APA meeting with local communities</vt:lpstr>
      <vt:lpstr>Role playing an APA meeting with local communities</vt:lpstr>
      <vt:lpstr>Slide 28</vt:lpstr>
      <vt:lpstr>Slide 29</vt:lpstr>
      <vt:lpstr>Step 1: Discovery of the best, of success, of what works</vt:lpstr>
      <vt:lpstr>Step 1: Discovery of the best, of success, of what works</vt:lpstr>
      <vt:lpstr>Step 1: Discovery of the best, of success, of what works</vt:lpstr>
      <vt:lpstr>Example of a “Success Map”</vt:lpstr>
      <vt:lpstr>Discovering “Root Causes of Success”</vt:lpstr>
      <vt:lpstr>Role Playing an APA meeting with Local Communities</vt:lpstr>
      <vt:lpstr>Step 2: Dream of even better, what we want more of…</vt:lpstr>
      <vt:lpstr>Step 2: Dream of even better, what we want more of…</vt:lpstr>
      <vt:lpstr>Step 2: Dream of even better, what we want more of…</vt:lpstr>
      <vt:lpstr>Step 3: Design &amp; Delivery Action Plan for achieving the Dream for Community Mobilization &amp; Women’s Empowerment</vt:lpstr>
      <vt:lpstr>Step 4: Delivery Action Plan to Get Started</vt:lpstr>
      <vt:lpstr>The Power of Personal Commitment</vt:lpstr>
      <vt:lpstr>Step 5:“Do It Now!”</vt:lpstr>
      <vt:lpstr>Planning Tomorrow’s APA Meeting “Do It Now!”</vt:lpstr>
      <vt:lpstr>“Dance and Drum” </vt:lpstr>
      <vt:lpstr>“A-Valuation”</vt:lpstr>
      <vt:lpstr>APA for Evaluation</vt:lpstr>
      <vt:lpstr>‘A-Valuation’</vt:lpstr>
      <vt:lpstr>Are we having fun yet?</vt:lpstr>
      <vt:lpstr>Quotable Quotes…</vt:lpstr>
    </vt:vector>
  </TitlesOfParts>
  <Company>Appreciative Inquiry Consulting,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   Training of Trainers for  Community Mobilization &amp; Empowerment </dc:title>
  <dc:creator>Malcolm  Odell</dc:creator>
  <cp:lastModifiedBy>bejon</cp:lastModifiedBy>
  <cp:revision>245</cp:revision>
  <cp:lastPrinted>2009-10-06T01:26:36Z</cp:lastPrinted>
  <dcterms:created xsi:type="dcterms:W3CDTF">2009-04-27T14:54:00Z</dcterms:created>
  <dcterms:modified xsi:type="dcterms:W3CDTF">2009-11-24T08:12:33Z</dcterms:modified>
</cp:coreProperties>
</file>