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Default Extension="doc" ContentType="application/msword"/>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notesSlides/notesSlide37.xml" ContentType="application/vnd.openxmlformats-officedocument.presentationml.notesSlide+xml"/>
  <Default Extension="jpeg" ContentType="image/jpeg"/>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7"/>
  </p:notesMasterIdLst>
  <p:handoutMasterIdLst>
    <p:handoutMasterId r:id="rId68"/>
  </p:handoutMasterIdLst>
  <p:sldIdLst>
    <p:sldId id="257" r:id="rId2"/>
    <p:sldId id="760" r:id="rId3"/>
    <p:sldId id="625" r:id="rId4"/>
    <p:sldId id="626" r:id="rId5"/>
    <p:sldId id="627" r:id="rId6"/>
    <p:sldId id="628" r:id="rId7"/>
    <p:sldId id="728" r:id="rId8"/>
    <p:sldId id="629" r:id="rId9"/>
    <p:sldId id="630" r:id="rId10"/>
    <p:sldId id="631" r:id="rId11"/>
    <p:sldId id="636" r:id="rId12"/>
    <p:sldId id="637" r:id="rId13"/>
    <p:sldId id="638" r:id="rId14"/>
    <p:sldId id="639" r:id="rId15"/>
    <p:sldId id="640" r:id="rId16"/>
    <p:sldId id="726" r:id="rId17"/>
    <p:sldId id="641" r:id="rId18"/>
    <p:sldId id="642" r:id="rId19"/>
    <p:sldId id="643" r:id="rId20"/>
    <p:sldId id="644" r:id="rId21"/>
    <p:sldId id="645" r:id="rId22"/>
    <p:sldId id="646" r:id="rId23"/>
    <p:sldId id="647" r:id="rId24"/>
    <p:sldId id="648" r:id="rId25"/>
    <p:sldId id="649" r:id="rId26"/>
    <p:sldId id="766" r:id="rId27"/>
    <p:sldId id="767" r:id="rId28"/>
    <p:sldId id="650" r:id="rId29"/>
    <p:sldId id="663" r:id="rId30"/>
    <p:sldId id="761" r:id="rId31"/>
    <p:sldId id="762" r:id="rId32"/>
    <p:sldId id="768" r:id="rId33"/>
    <p:sldId id="764" r:id="rId34"/>
    <p:sldId id="765" r:id="rId35"/>
    <p:sldId id="814" r:id="rId36"/>
    <p:sldId id="770" r:id="rId37"/>
    <p:sldId id="771" r:id="rId38"/>
    <p:sldId id="772" r:id="rId39"/>
    <p:sldId id="773" r:id="rId40"/>
    <p:sldId id="774" r:id="rId41"/>
    <p:sldId id="775" r:id="rId42"/>
    <p:sldId id="776" r:id="rId43"/>
    <p:sldId id="777" r:id="rId44"/>
    <p:sldId id="778" r:id="rId45"/>
    <p:sldId id="735" r:id="rId46"/>
    <p:sldId id="780" r:id="rId47"/>
    <p:sldId id="781" r:id="rId48"/>
    <p:sldId id="782" r:id="rId49"/>
    <p:sldId id="783" r:id="rId50"/>
    <p:sldId id="753" r:id="rId51"/>
    <p:sldId id="809" r:id="rId52"/>
    <p:sldId id="810" r:id="rId53"/>
    <p:sldId id="811" r:id="rId54"/>
    <p:sldId id="812" r:id="rId55"/>
    <p:sldId id="786" r:id="rId56"/>
    <p:sldId id="785" r:id="rId57"/>
    <p:sldId id="756" r:id="rId58"/>
    <p:sldId id="757" r:id="rId59"/>
    <p:sldId id="747" r:id="rId60"/>
    <p:sldId id="664" r:id="rId61"/>
    <p:sldId id="727" r:id="rId62"/>
    <p:sldId id="665" r:id="rId63"/>
    <p:sldId id="666" r:id="rId64"/>
    <p:sldId id="813" r:id="rId65"/>
    <p:sldId id="784" r:id="rId66"/>
  </p:sldIdLst>
  <p:sldSz cx="9144000" cy="6858000" type="letter"/>
  <p:notesSz cx="9117013" cy="6858000"/>
  <p:defaultTextStyle>
    <a:defPPr>
      <a:defRPr lang="en-US"/>
    </a:defPPr>
    <a:lvl1pPr algn="l" rtl="0" fontAlgn="base">
      <a:spcBef>
        <a:spcPct val="0"/>
      </a:spcBef>
      <a:spcAft>
        <a:spcPct val="0"/>
      </a:spcAft>
      <a:defRPr sz="4400" i="1" kern="1200">
        <a:solidFill>
          <a:schemeClr val="tx1"/>
        </a:solidFill>
        <a:latin typeface="Jazz Poster ICG" pitchFamily="2" charset="0"/>
        <a:ea typeface="+mn-ea"/>
        <a:cs typeface="+mn-cs"/>
      </a:defRPr>
    </a:lvl1pPr>
    <a:lvl2pPr marL="457200" algn="l" rtl="0" fontAlgn="base">
      <a:spcBef>
        <a:spcPct val="0"/>
      </a:spcBef>
      <a:spcAft>
        <a:spcPct val="0"/>
      </a:spcAft>
      <a:defRPr sz="4400" i="1" kern="1200">
        <a:solidFill>
          <a:schemeClr val="tx1"/>
        </a:solidFill>
        <a:latin typeface="Jazz Poster ICG" pitchFamily="2" charset="0"/>
        <a:ea typeface="+mn-ea"/>
        <a:cs typeface="+mn-cs"/>
      </a:defRPr>
    </a:lvl2pPr>
    <a:lvl3pPr marL="914400" algn="l" rtl="0" fontAlgn="base">
      <a:spcBef>
        <a:spcPct val="0"/>
      </a:spcBef>
      <a:spcAft>
        <a:spcPct val="0"/>
      </a:spcAft>
      <a:defRPr sz="4400" i="1" kern="1200">
        <a:solidFill>
          <a:schemeClr val="tx1"/>
        </a:solidFill>
        <a:latin typeface="Jazz Poster ICG" pitchFamily="2" charset="0"/>
        <a:ea typeface="+mn-ea"/>
        <a:cs typeface="+mn-cs"/>
      </a:defRPr>
    </a:lvl3pPr>
    <a:lvl4pPr marL="1371600" algn="l" rtl="0" fontAlgn="base">
      <a:spcBef>
        <a:spcPct val="0"/>
      </a:spcBef>
      <a:spcAft>
        <a:spcPct val="0"/>
      </a:spcAft>
      <a:defRPr sz="4400" i="1" kern="1200">
        <a:solidFill>
          <a:schemeClr val="tx1"/>
        </a:solidFill>
        <a:latin typeface="Jazz Poster ICG" pitchFamily="2" charset="0"/>
        <a:ea typeface="+mn-ea"/>
        <a:cs typeface="+mn-cs"/>
      </a:defRPr>
    </a:lvl4pPr>
    <a:lvl5pPr marL="1828800" algn="l" rtl="0" fontAlgn="base">
      <a:spcBef>
        <a:spcPct val="0"/>
      </a:spcBef>
      <a:spcAft>
        <a:spcPct val="0"/>
      </a:spcAft>
      <a:defRPr sz="4400" i="1" kern="1200">
        <a:solidFill>
          <a:schemeClr val="tx1"/>
        </a:solidFill>
        <a:latin typeface="Jazz Poster ICG" pitchFamily="2" charset="0"/>
        <a:ea typeface="+mn-ea"/>
        <a:cs typeface="+mn-cs"/>
      </a:defRPr>
    </a:lvl5pPr>
    <a:lvl6pPr marL="2286000" algn="l" defTabSz="914400" rtl="0" eaLnBrk="1" latinLnBrk="0" hangingPunct="1">
      <a:defRPr sz="4400" i="1" kern="1200">
        <a:solidFill>
          <a:schemeClr val="tx1"/>
        </a:solidFill>
        <a:latin typeface="Jazz Poster ICG" pitchFamily="2" charset="0"/>
        <a:ea typeface="+mn-ea"/>
        <a:cs typeface="+mn-cs"/>
      </a:defRPr>
    </a:lvl6pPr>
    <a:lvl7pPr marL="2743200" algn="l" defTabSz="914400" rtl="0" eaLnBrk="1" latinLnBrk="0" hangingPunct="1">
      <a:defRPr sz="4400" i="1" kern="1200">
        <a:solidFill>
          <a:schemeClr val="tx1"/>
        </a:solidFill>
        <a:latin typeface="Jazz Poster ICG" pitchFamily="2" charset="0"/>
        <a:ea typeface="+mn-ea"/>
        <a:cs typeface="+mn-cs"/>
      </a:defRPr>
    </a:lvl7pPr>
    <a:lvl8pPr marL="3200400" algn="l" defTabSz="914400" rtl="0" eaLnBrk="1" latinLnBrk="0" hangingPunct="1">
      <a:defRPr sz="4400" i="1" kern="1200">
        <a:solidFill>
          <a:schemeClr val="tx1"/>
        </a:solidFill>
        <a:latin typeface="Jazz Poster ICG" pitchFamily="2" charset="0"/>
        <a:ea typeface="+mn-ea"/>
        <a:cs typeface="+mn-cs"/>
      </a:defRPr>
    </a:lvl8pPr>
    <a:lvl9pPr marL="3657600" algn="l" defTabSz="914400" rtl="0" eaLnBrk="1" latinLnBrk="0" hangingPunct="1">
      <a:defRPr sz="4400" i="1" kern="1200">
        <a:solidFill>
          <a:schemeClr val="tx1"/>
        </a:solidFill>
        <a:latin typeface="Jazz Poster ICG" pitchFamily="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94" autoAdjust="0"/>
    <p:restoredTop sz="85756" autoAdjust="0"/>
  </p:normalViewPr>
  <p:slideViewPr>
    <p:cSldViewPr>
      <p:cViewPr varScale="1">
        <p:scale>
          <a:sx n="79" d="100"/>
          <a:sy n="79" d="100"/>
        </p:scale>
        <p:origin x="-127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304"/>
    </p:cViewPr>
  </p:sorterViewPr>
  <p:notesViewPr>
    <p:cSldViewPr>
      <p:cViewPr varScale="1">
        <p:scale>
          <a:sx n="91" d="100"/>
          <a:sy n="91" d="100"/>
        </p:scale>
        <p:origin x="-2840" y="-104"/>
      </p:cViewPr>
      <p:guideLst>
        <p:guide orient="horz" pos="2161"/>
        <p:guide pos="2871"/>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3951288" cy="342900"/>
          </a:xfrm>
          <a:prstGeom prst="rect">
            <a:avLst/>
          </a:prstGeom>
          <a:noFill/>
          <a:ln w="9525">
            <a:noFill/>
            <a:miter lim="800000"/>
            <a:headEnd/>
            <a:tailEnd/>
          </a:ln>
          <a:effectLst/>
        </p:spPr>
        <p:txBody>
          <a:bodyPr vert="horz" wrap="square" lIns="90422" tIns="45211" rIns="90422" bIns="45211" numCol="1" anchor="t" anchorCtr="0" compatLnSpc="1">
            <a:prstTxWarp prst="textNoShape">
              <a:avLst/>
            </a:prstTxWarp>
          </a:bodyPr>
          <a:lstStyle>
            <a:lvl1pPr defTabSz="903288">
              <a:defRPr sz="1200" i="0">
                <a:latin typeface="Arial" charset="0"/>
              </a:defRPr>
            </a:lvl1pPr>
          </a:lstStyle>
          <a:p>
            <a:endParaRPr lang="en-US"/>
          </a:p>
        </p:txBody>
      </p:sp>
      <p:sp>
        <p:nvSpPr>
          <p:cNvPr id="126979" name="Rectangle 3"/>
          <p:cNvSpPr>
            <a:spLocks noGrp="1" noChangeArrowheads="1"/>
          </p:cNvSpPr>
          <p:nvPr>
            <p:ph type="dt" sz="quarter" idx="1"/>
          </p:nvPr>
        </p:nvSpPr>
        <p:spPr bwMode="auto">
          <a:xfrm>
            <a:off x="5162550" y="0"/>
            <a:ext cx="3952875" cy="342900"/>
          </a:xfrm>
          <a:prstGeom prst="rect">
            <a:avLst/>
          </a:prstGeom>
          <a:noFill/>
          <a:ln w="9525">
            <a:noFill/>
            <a:miter lim="800000"/>
            <a:headEnd/>
            <a:tailEnd/>
          </a:ln>
          <a:effectLst/>
        </p:spPr>
        <p:txBody>
          <a:bodyPr vert="horz" wrap="square" lIns="90422" tIns="45211" rIns="90422" bIns="45211" numCol="1" anchor="t" anchorCtr="0" compatLnSpc="1">
            <a:prstTxWarp prst="textNoShape">
              <a:avLst/>
            </a:prstTxWarp>
          </a:bodyPr>
          <a:lstStyle>
            <a:lvl1pPr algn="r" defTabSz="903288">
              <a:defRPr sz="1200" i="0">
                <a:latin typeface="Arial" charset="0"/>
              </a:defRPr>
            </a:lvl1pPr>
          </a:lstStyle>
          <a:p>
            <a:endParaRPr lang="en-US"/>
          </a:p>
        </p:txBody>
      </p:sp>
      <p:sp>
        <p:nvSpPr>
          <p:cNvPr id="126980" name="Rectangle 4"/>
          <p:cNvSpPr>
            <a:spLocks noGrp="1" noChangeArrowheads="1"/>
          </p:cNvSpPr>
          <p:nvPr>
            <p:ph type="ftr" sz="quarter" idx="2"/>
          </p:nvPr>
        </p:nvSpPr>
        <p:spPr bwMode="auto">
          <a:xfrm>
            <a:off x="0" y="6513513"/>
            <a:ext cx="3951288" cy="342900"/>
          </a:xfrm>
          <a:prstGeom prst="rect">
            <a:avLst/>
          </a:prstGeom>
          <a:noFill/>
          <a:ln w="9525">
            <a:noFill/>
            <a:miter lim="800000"/>
            <a:headEnd/>
            <a:tailEnd/>
          </a:ln>
          <a:effectLst/>
        </p:spPr>
        <p:txBody>
          <a:bodyPr vert="horz" wrap="square" lIns="90422" tIns="45211" rIns="90422" bIns="45211" numCol="1" anchor="b" anchorCtr="0" compatLnSpc="1">
            <a:prstTxWarp prst="textNoShape">
              <a:avLst/>
            </a:prstTxWarp>
          </a:bodyPr>
          <a:lstStyle>
            <a:lvl1pPr defTabSz="903288">
              <a:defRPr sz="1200" i="0">
                <a:latin typeface="Arial" charset="0"/>
              </a:defRPr>
            </a:lvl1pPr>
          </a:lstStyle>
          <a:p>
            <a:endParaRPr lang="en-US"/>
          </a:p>
        </p:txBody>
      </p:sp>
      <p:sp>
        <p:nvSpPr>
          <p:cNvPr id="126981" name="Rectangle 5"/>
          <p:cNvSpPr>
            <a:spLocks noGrp="1" noChangeArrowheads="1"/>
          </p:cNvSpPr>
          <p:nvPr>
            <p:ph type="sldNum" sz="quarter" idx="3"/>
          </p:nvPr>
        </p:nvSpPr>
        <p:spPr bwMode="auto">
          <a:xfrm>
            <a:off x="5162550" y="6513513"/>
            <a:ext cx="3952875" cy="342900"/>
          </a:xfrm>
          <a:prstGeom prst="rect">
            <a:avLst/>
          </a:prstGeom>
          <a:noFill/>
          <a:ln w="9525">
            <a:noFill/>
            <a:miter lim="800000"/>
            <a:headEnd/>
            <a:tailEnd/>
          </a:ln>
          <a:effectLst/>
        </p:spPr>
        <p:txBody>
          <a:bodyPr vert="horz" wrap="square" lIns="90422" tIns="45211" rIns="90422" bIns="45211" numCol="1" anchor="b" anchorCtr="0" compatLnSpc="1">
            <a:prstTxWarp prst="textNoShape">
              <a:avLst/>
            </a:prstTxWarp>
          </a:bodyPr>
          <a:lstStyle>
            <a:lvl1pPr algn="r" defTabSz="903288">
              <a:defRPr sz="1200" i="0">
                <a:latin typeface="Arial" charset="0"/>
              </a:defRPr>
            </a:lvl1pPr>
          </a:lstStyle>
          <a:p>
            <a:fld id="{E98BCAB9-C988-49F6-982F-E42D32A171C1}"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951288" cy="342900"/>
          </a:xfrm>
          <a:prstGeom prst="rect">
            <a:avLst/>
          </a:prstGeom>
          <a:noFill/>
          <a:ln w="9525">
            <a:noFill/>
            <a:miter lim="800000"/>
            <a:headEnd/>
            <a:tailEnd/>
          </a:ln>
          <a:effectLst/>
        </p:spPr>
        <p:txBody>
          <a:bodyPr vert="horz" wrap="square" lIns="91417" tIns="45708" rIns="91417" bIns="45708" numCol="1" anchor="t" anchorCtr="0" compatLnSpc="1">
            <a:prstTxWarp prst="textNoShape">
              <a:avLst/>
            </a:prstTxWarp>
          </a:bodyPr>
          <a:lstStyle>
            <a:lvl1pPr defTabSz="912813">
              <a:defRPr sz="1200" i="0">
                <a:latin typeface="Arial" charset="0"/>
              </a:defRPr>
            </a:lvl1pPr>
          </a:lstStyle>
          <a:p>
            <a:endParaRPr lang="en-US"/>
          </a:p>
        </p:txBody>
      </p:sp>
      <p:sp>
        <p:nvSpPr>
          <p:cNvPr id="4099" name="Rectangle 3"/>
          <p:cNvSpPr>
            <a:spLocks noGrp="1" noChangeArrowheads="1"/>
          </p:cNvSpPr>
          <p:nvPr>
            <p:ph type="dt" idx="1"/>
          </p:nvPr>
        </p:nvSpPr>
        <p:spPr bwMode="auto">
          <a:xfrm>
            <a:off x="5162550" y="0"/>
            <a:ext cx="3952875" cy="342900"/>
          </a:xfrm>
          <a:prstGeom prst="rect">
            <a:avLst/>
          </a:prstGeom>
          <a:noFill/>
          <a:ln w="9525">
            <a:noFill/>
            <a:miter lim="800000"/>
            <a:headEnd/>
            <a:tailEnd/>
          </a:ln>
          <a:effectLst/>
        </p:spPr>
        <p:txBody>
          <a:bodyPr vert="horz" wrap="square" lIns="91417" tIns="45708" rIns="91417" bIns="45708" numCol="1" anchor="t" anchorCtr="0" compatLnSpc="1">
            <a:prstTxWarp prst="textNoShape">
              <a:avLst/>
            </a:prstTxWarp>
          </a:bodyPr>
          <a:lstStyle>
            <a:lvl1pPr algn="r" defTabSz="912813">
              <a:defRPr sz="1200" i="0">
                <a:latin typeface="Arial" charset="0"/>
              </a:defRPr>
            </a:lvl1pPr>
          </a:lstStyle>
          <a:p>
            <a:endParaRPr lang="en-US"/>
          </a:p>
        </p:txBody>
      </p:sp>
      <p:sp>
        <p:nvSpPr>
          <p:cNvPr id="4100" name="Rectangle 4"/>
          <p:cNvSpPr>
            <a:spLocks noRot="1" noChangeArrowheads="1" noTextEdit="1"/>
          </p:cNvSpPr>
          <p:nvPr>
            <p:ph type="sldImg" idx="2"/>
          </p:nvPr>
        </p:nvSpPr>
        <p:spPr bwMode="auto">
          <a:xfrm>
            <a:off x="2843213" y="514350"/>
            <a:ext cx="3429000" cy="257175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11225" y="3259138"/>
            <a:ext cx="7294563" cy="3084512"/>
          </a:xfrm>
          <a:prstGeom prst="rect">
            <a:avLst/>
          </a:prstGeom>
          <a:noFill/>
          <a:ln w="9525">
            <a:noFill/>
            <a:miter lim="800000"/>
            <a:headEnd/>
            <a:tailEnd/>
          </a:ln>
          <a:effectLst/>
        </p:spPr>
        <p:txBody>
          <a:bodyPr vert="horz" wrap="square" lIns="91417" tIns="45708" rIns="91417" bIns="4570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6513513"/>
            <a:ext cx="3951288" cy="342900"/>
          </a:xfrm>
          <a:prstGeom prst="rect">
            <a:avLst/>
          </a:prstGeom>
          <a:noFill/>
          <a:ln w="9525">
            <a:noFill/>
            <a:miter lim="800000"/>
            <a:headEnd/>
            <a:tailEnd/>
          </a:ln>
          <a:effectLst/>
        </p:spPr>
        <p:txBody>
          <a:bodyPr vert="horz" wrap="square" lIns="91417" tIns="45708" rIns="91417" bIns="45708" numCol="1" anchor="b" anchorCtr="0" compatLnSpc="1">
            <a:prstTxWarp prst="textNoShape">
              <a:avLst/>
            </a:prstTxWarp>
          </a:bodyPr>
          <a:lstStyle>
            <a:lvl1pPr defTabSz="912813">
              <a:defRPr sz="1200" i="0">
                <a:latin typeface="Arial" charset="0"/>
              </a:defRPr>
            </a:lvl1pPr>
          </a:lstStyle>
          <a:p>
            <a:endParaRPr lang="en-US"/>
          </a:p>
        </p:txBody>
      </p:sp>
      <p:sp>
        <p:nvSpPr>
          <p:cNvPr id="4103" name="Rectangle 7"/>
          <p:cNvSpPr>
            <a:spLocks noGrp="1" noChangeArrowheads="1"/>
          </p:cNvSpPr>
          <p:nvPr>
            <p:ph type="sldNum" sz="quarter" idx="5"/>
          </p:nvPr>
        </p:nvSpPr>
        <p:spPr bwMode="auto">
          <a:xfrm>
            <a:off x="5162550" y="6513513"/>
            <a:ext cx="3952875" cy="342900"/>
          </a:xfrm>
          <a:prstGeom prst="rect">
            <a:avLst/>
          </a:prstGeom>
          <a:noFill/>
          <a:ln w="9525">
            <a:noFill/>
            <a:miter lim="800000"/>
            <a:headEnd/>
            <a:tailEnd/>
          </a:ln>
          <a:effectLst/>
        </p:spPr>
        <p:txBody>
          <a:bodyPr vert="horz" wrap="square" lIns="91417" tIns="45708" rIns="91417" bIns="45708" numCol="1" anchor="b" anchorCtr="0" compatLnSpc="1">
            <a:prstTxWarp prst="textNoShape">
              <a:avLst/>
            </a:prstTxWarp>
          </a:bodyPr>
          <a:lstStyle>
            <a:lvl1pPr algn="r" defTabSz="912813">
              <a:defRPr sz="1200" i="0">
                <a:latin typeface="Arial" charset="0"/>
              </a:defRPr>
            </a:lvl1pPr>
          </a:lstStyle>
          <a:p>
            <a:fld id="{C413080F-C19C-4FA5-A766-11989B78F085}"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Rot="1" noChangeArrowheads="1" noTextEdit="1"/>
          </p:cNvSpPr>
          <p:nvPr>
            <p:ph type="sldImg"/>
          </p:nvPr>
        </p:nvSpPr>
        <p:spPr>
          <a:ln/>
        </p:spPr>
      </p:sp>
      <p:sp>
        <p:nvSpPr>
          <p:cNvPr id="5123" name="Rectangle 3"/>
          <p:cNvSpPr>
            <a:spLocks noGrp="1" noChangeArrowheads="1"/>
          </p:cNvSpPr>
          <p:nvPr>
            <p:ph type="body" idx="1"/>
          </p:nvPr>
        </p:nvSpPr>
        <p:spPr/>
        <p:txBody>
          <a:bodyPr/>
          <a:lstStyle/>
          <a:p>
            <a:r>
              <a:rPr lang="en-US"/>
              <a:t>SUGGESTED TIME:</a:t>
            </a:r>
          </a:p>
          <a:p>
            <a:r>
              <a:rPr lang="en-US"/>
              <a:t>8:30 am START</a:t>
            </a:r>
          </a:p>
          <a:p>
            <a:r>
              <a:rPr lang="en-US"/>
              <a:t>5 min. </a:t>
            </a:r>
          </a:p>
          <a:p>
            <a:r>
              <a:rPr lang="en-US"/>
              <a:t>					PLAN FOR LATE STARTS… IT ALMOST ALWAYS HAPPENS THAT WAY… </a:t>
            </a:r>
          </a:p>
          <a:p>
            <a:r>
              <a:rPr lang="en-US"/>
              <a:t>					PLAN PROGRAM SO YOU CAN ADJUST TO LATE START AND STILL FINISH ON TIME </a:t>
            </a:r>
          </a:p>
          <a:p>
            <a:r>
              <a:rPr lang="en-US"/>
              <a:t>					BUT ALERT PARTICIPANTS THAT TODAY WILL BE A ‘DOUBLE DAY’ -- PACKING TWO DAYS INTO ONE… </a:t>
            </a:r>
          </a:p>
          <a:p>
            <a:r>
              <a:rPr lang="en-US"/>
              <a:t>					SO THAT WE CAN GO TO THE FIELD EARLIER… LEARNING BY DOING, BETTER THAN LEARNING IN CLASSROOM…</a:t>
            </a:r>
          </a:p>
          <a:p>
            <a:endParaRPr lang="en-US"/>
          </a:p>
          <a:p>
            <a:r>
              <a:rPr lang="en-US"/>
              <a:t>TODAY’S PROGRAM WILL END AT 5:30 PM IF WE KEEP TO TIME… LATER IF WE FALL BEHIND…</a:t>
            </a:r>
          </a:p>
          <a:p>
            <a:r>
              <a:rPr lang="en-US"/>
              <a:t>	BUT… IF LATE START, THEN CONDENSE ALL FOLLOWING STEPS BY A FEW MINUTES EACH IN ORDER TO MAKE UP LOST TIME.</a:t>
            </a:r>
          </a:p>
          <a:p>
            <a:endParaRPr lang="en-US"/>
          </a:p>
          <a:p>
            <a:r>
              <a:rPr lang="en-US"/>
              <a:t>BRING OUT THE DRUMS AND START DRUMMING CIRCLE TO GATHER PARTICIPANTS</a:t>
            </a:r>
          </a:p>
          <a:p>
            <a:r>
              <a:rPr lang="en-US"/>
              <a:t>ENCOURAGE PARTICIPANTS TO BRING THEIR OWN DRUMS, TRADITIONAL, LOCAL MUSICAL INSTRUMENTS</a:t>
            </a:r>
          </a:p>
          <a:p>
            <a:endParaRPr lang="en-US"/>
          </a:p>
          <a:p>
            <a:r>
              <a:rPr lang="en-US"/>
              <a:t>5 min. INTRODUCTON					</a:t>
            </a:r>
          </a:p>
          <a:p>
            <a:pPr lvl="1">
              <a:buFontTx/>
              <a:buChar char="•"/>
            </a:pPr>
            <a:r>
              <a:rPr lang="en-US"/>
              <a:t>INTRO &amp; WELCOME &amp; THANKS FOR COMING</a:t>
            </a:r>
          </a:p>
          <a:p>
            <a:pPr lvl="1">
              <a:buFontTx/>
              <a:buChar char="•"/>
            </a:pPr>
            <a:r>
              <a:rPr lang="en-US"/>
              <a:t>DESCRIBE APA TRAINING AND HOW IT WILL LINK WITH CDC FORMATION </a:t>
            </a:r>
          </a:p>
          <a:p>
            <a:pPr lvl="1">
              <a:buFontTx/>
              <a:buChar char="•"/>
            </a:pPr>
            <a:r>
              <a:rPr lang="en-US"/>
              <a:t>ROLE OF APA PROCESS FOR COMMUNITY SELF-HELP MOBILIZATION</a:t>
            </a:r>
          </a:p>
          <a:p>
            <a:pPr lvl="1">
              <a:buFontTx/>
              <a:buChar char="•"/>
            </a:pPr>
            <a:r>
              <a:rPr lang="en-US"/>
              <a:t>BUILDING SELF-RELIANT COMMUNTIES </a:t>
            </a:r>
          </a:p>
          <a:p>
            <a:pPr lvl="1">
              <a:buFontTx/>
              <a:buChar char="•"/>
            </a:pPr>
            <a:r>
              <a:rPr lang="en-US"/>
              <a:t>DEVELOPING POSITIVE CONNECTIONS BETWEEN THE PEOPLE AND THE GOVERNMENT</a:t>
            </a:r>
          </a:p>
          <a:p>
            <a:pPr lvl="1">
              <a:buFontTx/>
              <a:buChar char="•"/>
            </a:pPr>
            <a:endParaRPr lang="en-US"/>
          </a:p>
          <a:p>
            <a:r>
              <a:rPr lang="en-US"/>
              <a:t>REMINDER:</a:t>
            </a:r>
          </a:p>
          <a:p>
            <a:r>
              <a:rPr lang="en-US"/>
              <a:t>EVERYONE SHOULD BE ALERTED THAT THIS WILL BE A LONG, FULL DAY… PACKING TWO DAYS WORKSHOP INTO ONE… AND NOT ENDING UNTIL AT LEAST 5:30 PM… SO WE CAN GO STRAIGHT TO VILLAGE TOMORROW TO PRACTICE… DAY WILL FEEL RUSHED, BUT PRACTICING ONE DAY EARLIER THAN NORMAL WILL GIVE US REAL EXPERIENCE UP FRONT TO LEARN FROM.. LEARNING BY DOING, INSTEAD OF LEARNING IN CLASSROOM… SO LET’S GET STARTED… </a:t>
            </a:r>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6" name="Rectangle 2"/>
          <p:cNvSpPr>
            <a:spLocks noRot="1" noChangeArrowheads="1" noTextEdit="1"/>
          </p:cNvSpPr>
          <p:nvPr>
            <p:ph type="sldImg"/>
          </p:nvPr>
        </p:nvSpPr>
        <p:spPr>
          <a:ln/>
        </p:spPr>
      </p:sp>
      <p:sp>
        <p:nvSpPr>
          <p:cNvPr id="774147" name="Rectangle 3"/>
          <p:cNvSpPr>
            <a:spLocks noGrp="1" noChangeArrowheads="1"/>
          </p:cNvSpPr>
          <p:nvPr>
            <p:ph type="body" idx="1"/>
          </p:nvPr>
        </p:nvSpPr>
        <p:spPr/>
        <p:txBody>
          <a:bodyPr/>
          <a:lstStyle/>
          <a:p>
            <a:r>
              <a:rPr lang="en-US"/>
              <a:t>9:30				</a:t>
            </a:r>
          </a:p>
          <a:p>
            <a:r>
              <a:rPr lang="en-US"/>
              <a:t>5 min. </a:t>
            </a:r>
          </a:p>
          <a:p>
            <a:endParaRPr lang="en-US"/>
          </a:p>
          <a:p>
            <a:r>
              <a:rPr lang="en-US"/>
              <a:t>DISCUSSION QUESTIONS: </a:t>
            </a:r>
          </a:p>
          <a:p>
            <a:endParaRPr lang="en-US"/>
          </a:p>
          <a:p>
            <a:pPr lvl="1">
              <a:buFontTx/>
              <a:buChar char="•"/>
            </a:pPr>
            <a:r>
              <a:rPr lang="en-US"/>
              <a:t>ASK PARTICIPANTS TO SHARE THE REASONS FOR THE SUCCESSES THEY UNCOVERED… THINGS THAT HELPED MAKE FOR SUCCESS</a:t>
            </a:r>
          </a:p>
          <a:p>
            <a:pPr lvl="1">
              <a:buFontTx/>
              <a:buChar char="•"/>
            </a:pPr>
            <a:r>
              <a:rPr lang="en-US"/>
              <a:t>FACILITATOR SHOULD SEEK, WITHOUT BEING DIRECTIVE, TO HELP PARTICIPANTS SEE THAT ONE OF THE KEY FACTORS IN MANY, IF NOT MOST, SUCCESS STORIES IS:</a:t>
            </a:r>
          </a:p>
          <a:p>
            <a:pPr lvl="1">
              <a:buFontTx/>
              <a:buChar char="•"/>
            </a:pPr>
            <a:r>
              <a:rPr lang="en-US"/>
              <a:t>	“WE DID IT OURSELVES!”</a:t>
            </a:r>
          </a:p>
          <a:p>
            <a:pPr lvl="1">
              <a:buFontTx/>
              <a:buChar char="•"/>
            </a:pPr>
            <a:r>
              <a:rPr lang="en-US"/>
              <a:t>FROM THIS WE MIGHT LEARN:</a:t>
            </a:r>
          </a:p>
          <a:p>
            <a:pPr lvl="1">
              <a:buFontTx/>
              <a:buChar char="•"/>
            </a:pPr>
            <a:r>
              <a:rPr lang="en-US"/>
              <a:t>	“Dependency is not empowering!”</a:t>
            </a:r>
          </a:p>
          <a:p>
            <a:pPr lvl="1">
              <a:buFontTx/>
              <a:buChar char="•"/>
            </a:pPr>
            <a:endParaRPr lang="en-US"/>
          </a:p>
          <a:p>
            <a:r>
              <a:rPr lang="en-US"/>
              <a:t>SAVE THESE FINDINGS FOR USE DURING DESIGN AND DELIVERY LATER IN WORKWHOP</a:t>
            </a:r>
          </a:p>
          <a:p>
            <a:pPr eaLnBrk="0" hangingPunct="0"/>
            <a:endParaRPr lang="en-US" sz="1000"/>
          </a:p>
          <a:p>
            <a:pPr eaLnBrk="0" hangingPunct="0"/>
            <a:r>
              <a:rPr lang="en-US" sz="1000"/>
              <a:t>Discussion &amp; Dialogue:</a:t>
            </a:r>
            <a:br>
              <a:rPr lang="en-US" sz="1000"/>
            </a:br>
            <a:r>
              <a:rPr lang="en-US" sz="900" b="1"/>
              <a:t>The Root Causes of Success</a:t>
            </a:r>
          </a:p>
          <a:p>
            <a:pPr eaLnBrk="0" hangingPunct="0"/>
            <a:endParaRPr lang="en-US"/>
          </a:p>
          <a:p>
            <a:r>
              <a:rPr lang="en-US"/>
              <a:t>Discussion:</a:t>
            </a:r>
          </a:p>
          <a:p>
            <a:r>
              <a:rPr lang="en-US"/>
              <a:t>What did we learn from our interviews?</a:t>
            </a:r>
          </a:p>
          <a:p>
            <a:r>
              <a:rPr lang="en-US"/>
              <a:t> What factors led to empowerment, teamwork, excitement, success? </a:t>
            </a:r>
          </a:p>
          <a:p>
            <a:pPr lvl="1"/>
            <a:r>
              <a:rPr lang="en-US"/>
              <a:t>--</a:t>
            </a:r>
          </a:p>
          <a:p>
            <a:pPr lvl="1"/>
            <a:r>
              <a:rPr lang="en-US"/>
              <a:t>--</a:t>
            </a:r>
          </a:p>
          <a:p>
            <a:pPr lvl="1"/>
            <a:r>
              <a:rPr lang="en-US"/>
              <a:t>--</a:t>
            </a:r>
          </a:p>
          <a:p>
            <a:pPr lvl="1"/>
            <a:r>
              <a:rPr lang="en-US"/>
              <a:t>--</a:t>
            </a:r>
          </a:p>
          <a:p>
            <a:pPr lvl="1"/>
            <a:r>
              <a:rPr lang="en-US"/>
              <a:t>--</a:t>
            </a:r>
          </a:p>
          <a:p>
            <a:pPr lvl="1"/>
            <a:r>
              <a:rPr lang="en-US"/>
              <a:t>--</a:t>
            </a:r>
          </a:p>
          <a:p>
            <a:pPr lvl="1"/>
            <a:r>
              <a:rPr lang="en-US"/>
              <a:t>(“All the knowledge we need is in the room….”)</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Rectangle 2"/>
          <p:cNvSpPr>
            <a:spLocks noRot="1" noChangeArrowheads="1" noTextEdit="1"/>
          </p:cNvSpPr>
          <p:nvPr>
            <p:ph type="sldImg"/>
          </p:nvPr>
        </p:nvSpPr>
        <p:spPr>
          <a:ln/>
        </p:spPr>
      </p:sp>
      <p:sp>
        <p:nvSpPr>
          <p:cNvPr id="784387" name="Rectangle 3"/>
          <p:cNvSpPr>
            <a:spLocks noGrp="1" noChangeArrowheads="1"/>
          </p:cNvSpPr>
          <p:nvPr>
            <p:ph type="body" idx="1"/>
          </p:nvPr>
        </p:nvSpPr>
        <p:spPr/>
        <p:txBody>
          <a:bodyPr/>
          <a:lstStyle/>
          <a:p>
            <a:r>
              <a:rPr lang="en-US"/>
              <a:t>9:35</a:t>
            </a:r>
          </a:p>
          <a:p>
            <a:r>
              <a:rPr lang="en-US"/>
              <a:t>5 min.</a:t>
            </a:r>
          </a:p>
          <a:p>
            <a:r>
              <a:rPr lang="en-US"/>
              <a:t>QUICK REVIEW OF THE ‘SEVEN ‘Ds’ of APPRECIATIVE PLANNING AND ACTION’</a:t>
            </a:r>
          </a:p>
          <a:p>
            <a:r>
              <a:rPr lang="en-US"/>
              <a:t>DO NOT SPEND MUCH TIME ON THESE NOW, THAT CAN COME LATER.</a:t>
            </a:r>
          </a:p>
          <a:p>
            <a:r>
              <a:rPr lang="en-US"/>
              <a:t>MOVE ON QUICKLY TO THE</a:t>
            </a:r>
          </a:p>
          <a:p>
            <a:r>
              <a:rPr lang="en-US"/>
              <a:t>	SIMPLIFED ‘3Ds’</a:t>
            </a:r>
          </a:p>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34" name="Rectangle 2"/>
          <p:cNvSpPr>
            <a:spLocks noRot="1" noChangeArrowheads="1" noTextEdit="1"/>
          </p:cNvSpPr>
          <p:nvPr>
            <p:ph type="sldImg"/>
          </p:nvPr>
        </p:nvSpPr>
        <p:spPr>
          <a:ln/>
        </p:spPr>
      </p:sp>
      <p:sp>
        <p:nvSpPr>
          <p:cNvPr id="786435" name="Rectangle 3"/>
          <p:cNvSpPr>
            <a:spLocks noGrp="1" noChangeArrowheads="1"/>
          </p:cNvSpPr>
          <p:nvPr>
            <p:ph type="body" idx="1"/>
          </p:nvPr>
        </p:nvSpPr>
        <p:spPr/>
        <p:txBody>
          <a:bodyPr/>
          <a:lstStyle/>
          <a:p>
            <a:r>
              <a:rPr lang="en-US"/>
              <a:t>9:40					</a:t>
            </a:r>
          </a:p>
          <a:p>
            <a:r>
              <a:rPr lang="en-US"/>
              <a:t>1 min.</a:t>
            </a:r>
          </a:p>
          <a:p>
            <a:r>
              <a:rPr lang="en-US"/>
              <a:t>NOW WE WILL GO THROUGH A VERY QUICK ‘APA’ PROCESS TO TURN PROBLEMS INTO OPPORTUNITIES FOR SUCCESS</a:t>
            </a:r>
          </a:p>
          <a:p>
            <a:r>
              <a:rPr lang="en-US"/>
              <a:t>REMIND PARTICIPANTS THAT THIS WILL BE A SHORT, RAPID EXERCISE TO SHOW THE POWER OF APA… IT WILL NOT GO DEEPLY INTO THE PROCESS, BUT INSTEAD WILL DEMONSTRATE HOW THE PROCESS WORKS AND HOW MUCH PROGRESS WE CAN MAKE IN SOLVING A BIG, SERIOUS PROBLEM, USING THE APA METHOD.</a:t>
            </a:r>
          </a:p>
          <a:p>
            <a:r>
              <a:rPr lang="en-US"/>
              <a:t>-----------------------</a:t>
            </a:r>
          </a:p>
          <a:p>
            <a:r>
              <a:rPr lang="en-US" sz="800" b="1" i="1"/>
              <a:t>Appreciative Planning &amp; Action</a:t>
            </a:r>
            <a:r>
              <a:rPr lang="en-US" sz="800"/>
              <a:t/>
            </a:r>
            <a:br>
              <a:rPr lang="en-US" sz="800"/>
            </a:br>
            <a:r>
              <a:rPr lang="en-US" sz="900"/>
              <a:t>“</a:t>
            </a:r>
            <a:r>
              <a:rPr lang="en-US" sz="900" b="1"/>
              <a:t>Problem to Opportunity</a:t>
            </a:r>
            <a:r>
              <a:rPr lang="en-US" sz="900"/>
              <a:t>”</a:t>
            </a:r>
            <a:r>
              <a:rPr lang="en-US" b="1"/>
              <a:t> </a:t>
            </a:r>
          </a:p>
          <a:p>
            <a:r>
              <a:rPr lang="en-US" b="1"/>
              <a:t>An exercise in the appreciative approach to problem solving</a:t>
            </a:r>
          </a:p>
          <a:p>
            <a:pPr lvl="1"/>
            <a:endParaRPr lang="en-US" b="1"/>
          </a:p>
          <a:p>
            <a:pPr lvl="1"/>
            <a:r>
              <a:rPr lang="en-US" b="1"/>
              <a:t>Problems are either:</a:t>
            </a:r>
          </a:p>
          <a:p>
            <a:pPr lvl="2"/>
            <a:r>
              <a:rPr lang="en-US" b="1"/>
              <a:t>Things that discourage us and drag us down…   or</a:t>
            </a:r>
          </a:p>
          <a:p>
            <a:pPr lvl="2"/>
            <a:r>
              <a:rPr lang="en-US" b="1"/>
              <a:t>Opportunities for achieving great things…</a:t>
            </a:r>
          </a:p>
          <a:p>
            <a:pPr lvl="3"/>
            <a:r>
              <a:rPr lang="en-US" sz="1800" b="1"/>
              <a:t>It’s our choice….!</a:t>
            </a:r>
          </a:p>
          <a:p>
            <a:pPr lvl="1"/>
            <a:endParaRPr lang="en-US" b="1"/>
          </a:p>
          <a:p>
            <a:pPr lvl="1"/>
            <a:r>
              <a:rPr lang="en-US" b="1"/>
              <a:t>Now, choose the </a:t>
            </a:r>
            <a:r>
              <a:rPr lang="en-US" b="1" i="1"/>
              <a:t>worst</a:t>
            </a:r>
            <a:r>
              <a:rPr lang="en-US" b="1"/>
              <a:t> problem you can think of !!</a:t>
            </a:r>
          </a:p>
          <a:p>
            <a:pPr lvl="2"/>
            <a:r>
              <a:rPr lang="en-US" b="1"/>
              <a:t>Let’s see if we can turn it into an opportunity in just an hour or two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2" name="Rectangle 2"/>
          <p:cNvSpPr>
            <a:spLocks noRot="1" noChangeArrowheads="1" noTextEdit="1"/>
          </p:cNvSpPr>
          <p:nvPr>
            <p:ph type="sldImg"/>
          </p:nvPr>
        </p:nvSpPr>
        <p:spPr>
          <a:ln/>
        </p:spPr>
      </p:sp>
      <p:sp>
        <p:nvSpPr>
          <p:cNvPr id="788483" name="Rectangle 3"/>
          <p:cNvSpPr>
            <a:spLocks noGrp="1" noChangeArrowheads="1"/>
          </p:cNvSpPr>
          <p:nvPr>
            <p:ph type="body" idx="1"/>
          </p:nvPr>
        </p:nvSpPr>
        <p:spPr>
          <a:xfrm>
            <a:off x="911225" y="3257550"/>
            <a:ext cx="7294563" cy="3086100"/>
          </a:xfrm>
        </p:spPr>
        <p:txBody>
          <a:bodyPr/>
          <a:lstStyle/>
          <a:p>
            <a:r>
              <a:rPr lang="en-US"/>
              <a:t>9:45 am					</a:t>
            </a:r>
          </a:p>
          <a:p>
            <a:r>
              <a:rPr lang="en-US"/>
              <a:t>5 min.</a:t>
            </a:r>
          </a:p>
          <a:p>
            <a:endParaRPr lang="en-US"/>
          </a:p>
          <a:p>
            <a:r>
              <a:rPr lang="en-US"/>
              <a:t>DISCUSSION QUESTIONS:</a:t>
            </a:r>
          </a:p>
          <a:p>
            <a:pPr lvl="1">
              <a:buFontTx/>
              <a:buChar char="•"/>
            </a:pPr>
            <a:r>
              <a:rPr lang="en-US"/>
              <a:t>ENCOURAGE THE PARTICIPANTS TO BRAINSTORM QUICKLY TO IDENTIFY SOME OF THE WORST PROBLEMS THEY CAN THINK OF… PROBLEMS THEY MIGHT THINK TOO DIFFICULT TO SOLVE</a:t>
            </a:r>
          </a:p>
          <a:p>
            <a:pPr lvl="1">
              <a:buFontTx/>
              <a:buChar char="•"/>
            </a:pPr>
            <a:r>
              <a:rPr lang="en-US"/>
              <a:t>GET AS MANY IDEAS OF WORST PROBLEMS AS YOU CAN FROM PARTICIPANTS.</a:t>
            </a:r>
          </a:p>
          <a:p>
            <a:pPr lvl="1">
              <a:buFontTx/>
              <a:buChar char="•"/>
            </a:pPr>
            <a:r>
              <a:rPr lang="en-US"/>
              <a:t>THEN SEEK CONSENSUS ON THE VERY WORST PROBLEM OF ALL.. PERHAPS A ‘WORST PROBLEM’ THAT COMBINES ELEMENTS OF SEVERAL BAD PROBLEMS</a:t>
            </a:r>
          </a:p>
          <a:p>
            <a:endParaRPr lang="en-US"/>
          </a:p>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Rectangle 2"/>
          <p:cNvSpPr>
            <a:spLocks noRot="1" noChangeArrowheads="1" noTextEdit="1"/>
          </p:cNvSpPr>
          <p:nvPr>
            <p:ph type="sldImg"/>
          </p:nvPr>
        </p:nvSpPr>
        <p:spPr>
          <a:ln/>
        </p:spPr>
      </p:sp>
      <p:sp>
        <p:nvSpPr>
          <p:cNvPr id="790531" name="Rectangle 3"/>
          <p:cNvSpPr>
            <a:spLocks noGrp="1" noChangeArrowheads="1"/>
          </p:cNvSpPr>
          <p:nvPr>
            <p:ph type="body" idx="1"/>
          </p:nvPr>
        </p:nvSpPr>
        <p:spPr>
          <a:xfrm>
            <a:off x="911225" y="3257550"/>
            <a:ext cx="7294563" cy="3086100"/>
          </a:xfrm>
        </p:spPr>
        <p:txBody>
          <a:bodyPr/>
          <a:lstStyle/>
          <a:p>
            <a:r>
              <a:rPr lang="en-US"/>
              <a:t>9:50	</a:t>
            </a:r>
          </a:p>
          <a:p>
            <a:r>
              <a:rPr lang="en-US"/>
              <a:t>10 min					</a:t>
            </a:r>
          </a:p>
          <a:p>
            <a:endParaRPr lang="en-US"/>
          </a:p>
          <a:p>
            <a:r>
              <a:rPr lang="en-US"/>
              <a:t>DISCUSSION QUESTIONS:</a:t>
            </a:r>
          </a:p>
          <a:p>
            <a:pPr lvl="1">
              <a:buFontTx/>
              <a:buChar char="•"/>
            </a:pPr>
            <a:r>
              <a:rPr lang="en-US"/>
              <a:t>PARTICIPANTS REVIEW SOME EXAMPLES OF SERIOUS PROBLEMS.</a:t>
            </a:r>
          </a:p>
          <a:p>
            <a:pPr lvl="1">
              <a:buFontTx/>
              <a:buChar char="•"/>
            </a:pPr>
            <a:r>
              <a:rPr lang="en-US"/>
              <a:t>THEN THEY LOOK AT THE ‘POSITIVE OPPOSITE’ OF EACH OF THESE WORST PROBLEMS</a:t>
            </a:r>
          </a:p>
          <a:p>
            <a:pPr lvl="1">
              <a:buFontTx/>
              <a:buChar char="•"/>
            </a:pPr>
            <a:r>
              <a:rPr lang="en-US"/>
              <a:t>PARTICIPANTS OR TRAINER WRITES THEIR CONSENSUS CHOICE OF THE WORST PROBLEM THEY CAN THINK OF… </a:t>
            </a:r>
          </a:p>
          <a:p>
            <a:endParaRPr lang="en-US"/>
          </a:p>
          <a:p>
            <a:r>
              <a:rPr lang="en-US"/>
              <a:t>-----------------</a:t>
            </a:r>
          </a:p>
          <a:p>
            <a:r>
              <a:rPr lang="en-US" sz="1000" i="1"/>
              <a:t>Problem to Opportunity</a:t>
            </a:r>
            <a:r>
              <a:rPr lang="en-US" sz="1000"/>
              <a:t/>
            </a:r>
            <a:br>
              <a:rPr lang="en-US" sz="1000"/>
            </a:br>
            <a:r>
              <a:rPr lang="en-US" sz="1000"/>
              <a:t> </a:t>
            </a:r>
            <a:r>
              <a:rPr lang="en-US" sz="800" b="1"/>
              <a:t>The ‘positive opposite’ of the ‘worst problem’</a:t>
            </a:r>
          </a:p>
          <a:p>
            <a:r>
              <a:rPr lang="en-US" b="1" i="1"/>
              <a:t>EXAMPLES</a:t>
            </a:r>
          </a:p>
          <a:p>
            <a:r>
              <a:rPr lang="en-US"/>
              <a:t>:   </a:t>
            </a:r>
            <a:r>
              <a:rPr lang="en-US" b="1" i="1"/>
              <a:t>Problem				Opportunities (Positive Opposite of Problems)</a:t>
            </a:r>
            <a:endParaRPr lang="en-US" b="1"/>
          </a:p>
          <a:p>
            <a:pPr lvl="1">
              <a:buFontTx/>
              <a:buChar char="•"/>
            </a:pPr>
            <a:r>
              <a:rPr lang="en-US"/>
              <a:t>War							-  Peace</a:t>
            </a:r>
          </a:p>
          <a:p>
            <a:pPr lvl="1">
              <a:buFontTx/>
              <a:buChar char="•"/>
            </a:pPr>
            <a:r>
              <a:rPr lang="en-US"/>
              <a:t>Death, destruction				- Life, Creation</a:t>
            </a:r>
          </a:p>
          <a:p>
            <a:pPr lvl="1">
              <a:buFontTx/>
              <a:buChar char="•"/>
            </a:pPr>
            <a:r>
              <a:rPr lang="en-US"/>
              <a:t>Conflict, violence				- Harmony, caring</a:t>
            </a:r>
          </a:p>
          <a:p>
            <a:pPr lvl="1">
              <a:buFontTx/>
              <a:buChar char="•"/>
            </a:pPr>
            <a:r>
              <a:rPr lang="en-US"/>
              <a:t>HIV/AIDS						- Healthy, safe sex</a:t>
            </a:r>
          </a:p>
          <a:p>
            <a:pPr lvl="1">
              <a:buFontTx/>
              <a:buChar char="•"/>
            </a:pPr>
            <a:r>
              <a:rPr lang="en-US"/>
              <a:t>Back-biting						- Teamwork</a:t>
            </a:r>
          </a:p>
          <a:p>
            <a:pPr lvl="1">
              <a:buFontTx/>
              <a:buChar char="•"/>
            </a:pPr>
            <a:r>
              <a:rPr lang="en-US"/>
              <a:t>Illiteracy						- Literacy</a:t>
            </a:r>
          </a:p>
          <a:p>
            <a:pPr lvl="1">
              <a:buFontTx/>
              <a:buChar char="•"/>
            </a:pPr>
            <a:r>
              <a:rPr lang="en-US"/>
              <a:t>Vulnerable groups suffering		- Vulnerables are empowered</a:t>
            </a:r>
          </a:p>
          <a:p>
            <a:pPr lvl="1">
              <a:buFontTx/>
              <a:buChar char="•"/>
            </a:pPr>
            <a:r>
              <a:rPr lang="en-US"/>
              <a:t>Inequality, discrimination			- Equality, inclusiveness</a:t>
            </a:r>
          </a:p>
          <a:p>
            <a:pPr lvl="1">
              <a:buFontTx/>
              <a:buChar char="•"/>
            </a:pPr>
            <a:r>
              <a:rPr lang="en-US"/>
              <a:t>Greed &amp; corruption				- Generosity, &amp; honesty, integrity</a:t>
            </a:r>
          </a:p>
          <a:p>
            <a:pPr lvl="1">
              <a:buFontTx/>
              <a:buChar char="•"/>
            </a:pPr>
            <a:r>
              <a:rPr lang="en-US"/>
              <a:t>Disrespect						- Respect, consideration</a:t>
            </a:r>
          </a:p>
          <a:p>
            <a:pPr lvl="1">
              <a:buFontTx/>
              <a:buChar char="•"/>
            </a:pPr>
            <a:r>
              <a:rPr lang="en-US"/>
              <a:t>Girl/Child Early marriage			 -GirlChild allowed to grow and mature before marriage</a:t>
            </a:r>
          </a:p>
          <a:p>
            <a:pPr lvl="1">
              <a:buFontTx/>
              <a:buChar char="•"/>
            </a:pPr>
            <a:r>
              <a:rPr lang="en-US"/>
              <a:t>Gender inequity in access to resources - Gender equity in access to resources </a:t>
            </a:r>
          </a:p>
          <a:p>
            <a:pPr lvl="1">
              <a:buFontTx/>
              <a:buChar char="•"/>
            </a:pPr>
            <a:r>
              <a:rPr lang="en-US"/>
              <a:t>Power, decision-making concentrated in few hands	- Power, decision-making is shared among all stakeholders</a:t>
            </a:r>
          </a:p>
          <a:p>
            <a:pPr lvl="2"/>
            <a:endParaRPr lang="en-US"/>
          </a:p>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Rot="1" noChangeArrowheads="1" noTextEdit="1"/>
          </p:cNvSpPr>
          <p:nvPr>
            <p:ph type="sldImg"/>
          </p:nvPr>
        </p:nvSpPr>
        <p:spPr>
          <a:ln/>
        </p:spPr>
      </p:sp>
      <p:sp>
        <p:nvSpPr>
          <p:cNvPr id="792579" name="Rectangle 3"/>
          <p:cNvSpPr>
            <a:spLocks noGrp="1" noChangeArrowheads="1"/>
          </p:cNvSpPr>
          <p:nvPr>
            <p:ph type="body" idx="1"/>
          </p:nvPr>
        </p:nvSpPr>
        <p:spPr>
          <a:xfrm>
            <a:off x="911225" y="3257550"/>
            <a:ext cx="7294563" cy="3086100"/>
          </a:xfrm>
        </p:spPr>
        <p:txBody>
          <a:bodyPr/>
          <a:lstStyle/>
          <a:p>
            <a:r>
              <a:rPr lang="en-US"/>
              <a:t>10 am						</a:t>
            </a:r>
          </a:p>
          <a:p>
            <a:r>
              <a:rPr lang="en-US"/>
              <a:t>10 min.</a:t>
            </a:r>
          </a:p>
          <a:p>
            <a:r>
              <a:rPr lang="en-US"/>
              <a:t>POST LARGE FLIP-CHART PICTURE OF TREE AND CIRCLES LIKE THE ONE ON THIS SLIDE</a:t>
            </a:r>
          </a:p>
          <a:p>
            <a:r>
              <a:rPr lang="en-US"/>
              <a:t>ASK PARTICIPANTS TO COME UP AND FILL IN WITH MARKERS:</a:t>
            </a:r>
          </a:p>
          <a:p>
            <a:pPr lvl="1">
              <a:buFontTx/>
              <a:buChar char="•"/>
            </a:pPr>
            <a:r>
              <a:rPr lang="en-US"/>
              <a:t>TRUNK -- THE ‘WORST PROBLEM’ -- SELECTED DURING PREVIOUS EXERCISE</a:t>
            </a:r>
          </a:p>
          <a:p>
            <a:pPr lvl="1">
              <a:buFontTx/>
              <a:buChar char="•"/>
            </a:pPr>
            <a:r>
              <a:rPr lang="en-US"/>
              <a:t>LEAVES ARE THE RESULTS OF THE PROBLEM -- THE OUTCOMES WE CAN EXPECT AS A RESULT OF THE BIG PROBLEM</a:t>
            </a:r>
          </a:p>
          <a:p>
            <a:pPr lvl="1">
              <a:buFontTx/>
              <a:buChar char="•"/>
            </a:pPr>
            <a:r>
              <a:rPr lang="en-US"/>
              <a:t>ROOTS, IN THE EARTH, ARE THE ‘ROOT’ CAUSES OF THE PROBLEMS… WHAT CAUSES THE BIG PROBLEM</a:t>
            </a:r>
          </a:p>
          <a:p>
            <a:r>
              <a:rPr lang="en-US"/>
              <a:t>THE CIRCLES:</a:t>
            </a:r>
          </a:p>
          <a:p>
            <a:pPr lvl="1">
              <a:buFontTx/>
              <a:buChar char="•"/>
            </a:pPr>
            <a:r>
              <a:rPr lang="en-US"/>
              <a:t>ASK PARTICIPANTS TO DRAW A FACE IN EACH CIRCLE THAT SHOWS HOW THEY FEEL ABOUT THIS PROBLEM, HOW THEY FEEL ABOUT THE POSSIBILITY OF SOLVING THIS PROBLEM </a:t>
            </a:r>
          </a:p>
          <a:p>
            <a:pPr lvl="2">
              <a:buFontTx/>
              <a:buChar char="•"/>
            </a:pPr>
            <a:r>
              <a:rPr lang="en-US"/>
              <a:t>(EXPECT SAD, UNHAPPY FACES)</a:t>
            </a:r>
          </a:p>
          <a:p>
            <a:pPr lvl="1">
              <a:buFontTx/>
              <a:buChar char="•"/>
            </a:pPr>
            <a:r>
              <a:rPr lang="en-US"/>
              <a:t>ASK PARTICIPANTS TO WRITE A WORD OR TWO UNDER THE CIRCLES/FACES THAT EXPRESSES HOW THEY FEEL ABOUT THE PROBLEM, ABOUT THE POSSIBILITY OF SOLVING THE PROBLEM</a:t>
            </a:r>
          </a:p>
          <a:p>
            <a:pPr lvl="2">
              <a:buFontTx/>
              <a:buChar char="•"/>
            </a:pPr>
            <a:r>
              <a:rPr lang="en-US"/>
              <a:t>(EXPECT WORDS LIKE ‘HELPLESS,’ ‘HOPELESS,’ ‘SAD,’ ‘DISCOURAGED’</a:t>
            </a:r>
          </a:p>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9186" name="Rectangle 2"/>
          <p:cNvSpPr>
            <a:spLocks noRot="1" noChangeArrowheads="1" noTextEdit="1"/>
          </p:cNvSpPr>
          <p:nvPr>
            <p:ph type="sldImg"/>
          </p:nvPr>
        </p:nvSpPr>
        <p:spPr>
          <a:ln/>
        </p:spPr>
      </p:sp>
      <p:sp>
        <p:nvSpPr>
          <p:cNvPr id="989187" name="Rectangle 3"/>
          <p:cNvSpPr>
            <a:spLocks noGrp="1" noChangeArrowheads="1"/>
          </p:cNvSpPr>
          <p:nvPr>
            <p:ph type="body" idx="1"/>
          </p:nvPr>
        </p:nvSpPr>
        <p:spPr>
          <a:xfrm>
            <a:off x="911225" y="3257550"/>
            <a:ext cx="7294563" cy="3086100"/>
          </a:xfrm>
        </p:spPr>
        <p:txBody>
          <a:bodyPr/>
          <a:lstStyle/>
          <a:p>
            <a:r>
              <a:rPr lang="en-US"/>
              <a:t>10:10						</a:t>
            </a:r>
          </a:p>
          <a:p>
            <a:r>
              <a:rPr lang="en-US"/>
              <a:t>5 min.</a:t>
            </a:r>
          </a:p>
          <a:p>
            <a:endParaRPr lang="en-US"/>
          </a:p>
          <a:p>
            <a:r>
              <a:rPr lang="en-US"/>
              <a:t>ASK PARTICIPANTS TO TRANSLATE THEIR ‘WORST PROBLEM’ INTO ITS ‘POSITIVE OPPOSITE’</a:t>
            </a:r>
          </a:p>
          <a:p>
            <a:r>
              <a:rPr lang="en-US"/>
              <a:t>REFER BACK TO SLIDE WITH EXAMPLES, LIKE:</a:t>
            </a:r>
          </a:p>
          <a:p>
            <a:r>
              <a:rPr lang="en-US" b="1" i="1"/>
              <a:t>Problem					Opportunities (Positive Opposite of Problems)</a:t>
            </a:r>
            <a:endParaRPr lang="en-US" b="1"/>
          </a:p>
          <a:p>
            <a:pPr lvl="1">
              <a:buFontTx/>
              <a:buChar char="•"/>
            </a:pPr>
            <a:r>
              <a:rPr lang="en-US"/>
              <a:t>War							-  Peace</a:t>
            </a:r>
          </a:p>
          <a:p>
            <a:pPr lvl="1">
              <a:buFontTx/>
              <a:buChar char="•"/>
            </a:pPr>
            <a:r>
              <a:rPr lang="en-US"/>
              <a:t>Death, destruction				- Life, Creation</a:t>
            </a:r>
          </a:p>
          <a:p>
            <a:pPr lvl="1">
              <a:buFontTx/>
              <a:buChar char="•"/>
            </a:pPr>
            <a:r>
              <a:rPr lang="en-US"/>
              <a:t>Conflict, violence				- Harmony, caring</a:t>
            </a:r>
          </a:p>
          <a:p>
            <a:pPr lvl="1">
              <a:buFontTx/>
              <a:buChar char="•"/>
            </a:pPr>
            <a:r>
              <a:rPr lang="en-US"/>
              <a:t>HIV/AIDS						- Healthy, safe sex</a:t>
            </a:r>
          </a:p>
          <a:p>
            <a:pPr lvl="1">
              <a:buFontTx/>
              <a:buChar char="•"/>
            </a:pPr>
            <a:r>
              <a:rPr lang="en-US"/>
              <a:t>Back-biting						- Teamwork</a:t>
            </a:r>
          </a:p>
          <a:p>
            <a:pPr lvl="1">
              <a:buFontTx/>
              <a:buChar char="•"/>
            </a:pPr>
            <a:endParaRPr lang="en-US"/>
          </a:p>
          <a:p>
            <a:pPr lvl="1"/>
            <a:r>
              <a:rPr lang="en-US"/>
              <a:t>SEE EXAMPLES ON PREVIOUS SLIDE/PAGE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Rectangle 2"/>
          <p:cNvSpPr>
            <a:spLocks noRot="1" noChangeArrowheads="1" noTextEdit="1"/>
          </p:cNvSpPr>
          <p:nvPr>
            <p:ph type="sldImg"/>
          </p:nvPr>
        </p:nvSpPr>
        <p:spPr>
          <a:ln/>
        </p:spPr>
      </p:sp>
      <p:sp>
        <p:nvSpPr>
          <p:cNvPr id="794627" name="Rectangle 3"/>
          <p:cNvSpPr>
            <a:spLocks noGrp="1" noChangeArrowheads="1"/>
          </p:cNvSpPr>
          <p:nvPr>
            <p:ph type="body" idx="1"/>
          </p:nvPr>
        </p:nvSpPr>
        <p:spPr/>
        <p:txBody>
          <a:bodyPr/>
          <a:lstStyle/>
          <a:p>
            <a:r>
              <a:rPr lang="en-US"/>
              <a:t>10:15						</a:t>
            </a:r>
          </a:p>
          <a:p>
            <a:r>
              <a:rPr lang="en-US"/>
              <a:t>15 min	7 min.</a:t>
            </a:r>
          </a:p>
          <a:p>
            <a:endParaRPr lang="en-US"/>
          </a:p>
          <a:p>
            <a:r>
              <a:rPr lang="en-US"/>
              <a:t>NOW WE BEGIN TO USE THE ‘APPRECIATIVE PLANNING AND ACTION’ APPROACH TO ‘SOLVE’ OUR ‘WORST PROBLEM’</a:t>
            </a:r>
          </a:p>
          <a:p>
            <a:r>
              <a:rPr lang="en-US"/>
              <a:t>WE HAVE ‘FLIPPED’ OUR PROBLEM INTO ITS ‘POSITIVE OPPOSITE’ </a:t>
            </a:r>
          </a:p>
          <a:p>
            <a:r>
              <a:rPr lang="en-US"/>
              <a:t>NOW WE WILL USE APA TO ACHIEVE THE POSITIVE OPPOSITE RESULT, THE SUCCESS, OPPORTUNITY WE SEEK.</a:t>
            </a:r>
          </a:p>
          <a:p>
            <a:r>
              <a:rPr lang="en-US"/>
              <a:t>MOTTO: “ALL THE KNOWLEDGE WE NEED IS IN THIS ROOM”</a:t>
            </a:r>
          </a:p>
          <a:p>
            <a:endParaRPr lang="en-US"/>
          </a:p>
          <a:p>
            <a:r>
              <a:rPr lang="en-US"/>
              <a:t>STEP 1	DISCOVERY… OF THE BEST, OF SUCCESS, OF WHAT WORKS</a:t>
            </a:r>
          </a:p>
          <a:p>
            <a:r>
              <a:rPr lang="en-US"/>
              <a:t>EXERCISE - SMALL GROUP BRAINSTORMING - PAIRS OF 4 TO 6 PARTICIPANTS: </a:t>
            </a:r>
          </a:p>
          <a:p>
            <a:r>
              <a:rPr lang="en-US"/>
              <a:t>The Search for ‘</a:t>
            </a:r>
            <a:r>
              <a:rPr lang="en-US" i="1"/>
              <a:t>the best</a:t>
            </a:r>
            <a:r>
              <a:rPr lang="en-US"/>
              <a:t>,’ ‘</a:t>
            </a:r>
            <a:r>
              <a:rPr lang="en-US" i="1"/>
              <a:t>what works</a:t>
            </a:r>
            <a:r>
              <a:rPr lang="en-US"/>
              <a:t>,’ </a:t>
            </a:r>
            <a:r>
              <a:rPr lang="en-US" i="1"/>
              <a:t>successes</a:t>
            </a:r>
            <a:r>
              <a:rPr lang="en-US"/>
              <a:t> concerning our </a:t>
            </a:r>
            <a:r>
              <a:rPr lang="en-US" i="1"/>
              <a:t>affirmative topic</a:t>
            </a:r>
            <a:endParaRPr lang="en-US"/>
          </a:p>
          <a:p>
            <a:pPr lvl="1">
              <a:spcBef>
                <a:spcPct val="0"/>
              </a:spcBef>
              <a:buFontTx/>
              <a:buChar char="•"/>
            </a:pPr>
            <a:r>
              <a:rPr lang="en-US"/>
              <a:t>Choose a name for your Team</a:t>
            </a:r>
          </a:p>
          <a:p>
            <a:pPr lvl="1">
              <a:buFontTx/>
              <a:buChar char="•"/>
            </a:pPr>
            <a:r>
              <a:rPr lang="en-US"/>
              <a:t>Choose a motto</a:t>
            </a:r>
          </a:p>
          <a:p>
            <a:pPr lvl="2">
              <a:buFontTx/>
              <a:buChar char="•"/>
            </a:pPr>
            <a:r>
              <a:rPr lang="en-US"/>
              <a:t>Share your own personal positive stories, experiences that illustrate personal experiences related to </a:t>
            </a:r>
            <a:r>
              <a:rPr lang="en-US" i="1"/>
              <a:t>affirmative topic</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Rectangle 2"/>
          <p:cNvSpPr>
            <a:spLocks noRot="1" noChangeArrowheads="1" noTextEdit="1"/>
          </p:cNvSpPr>
          <p:nvPr>
            <p:ph type="sldImg"/>
          </p:nvPr>
        </p:nvSpPr>
        <p:spPr>
          <a:ln/>
        </p:spPr>
      </p:sp>
      <p:sp>
        <p:nvSpPr>
          <p:cNvPr id="796675" name="Rectangle 3"/>
          <p:cNvSpPr>
            <a:spLocks noGrp="1" noChangeArrowheads="1"/>
          </p:cNvSpPr>
          <p:nvPr>
            <p:ph type="body" idx="1"/>
          </p:nvPr>
        </p:nvSpPr>
        <p:spPr/>
        <p:txBody>
          <a:bodyPr/>
          <a:lstStyle/>
          <a:p>
            <a:r>
              <a:rPr lang="en-US"/>
              <a:t>10:20					</a:t>
            </a:r>
          </a:p>
          <a:p>
            <a:r>
              <a:rPr lang="en-US"/>
              <a:t>15 min --&gt; 10 min.</a:t>
            </a:r>
          </a:p>
          <a:p>
            <a:endParaRPr lang="en-US"/>
          </a:p>
          <a:p>
            <a:r>
              <a:rPr lang="en-US"/>
              <a:t>LARGE FLIP CHART PAPER AND MARKERS FOR EACH GROUP</a:t>
            </a:r>
          </a:p>
          <a:p>
            <a:endParaRPr lang="en-US"/>
          </a:p>
          <a:p>
            <a:r>
              <a:rPr lang="en-US"/>
              <a:t>STEP 2 - DREAM…. OF EVEN BETTER, OF WHAT WE WANT MORE OF…</a:t>
            </a:r>
          </a:p>
          <a:p>
            <a:r>
              <a:rPr lang="en-US"/>
              <a:t>PARTICIPANTS, IN THEIR GROUPS, WILL NOW</a:t>
            </a:r>
          </a:p>
          <a:p>
            <a:pPr lvl="1">
              <a:buFontTx/>
              <a:buChar char="•"/>
            </a:pPr>
            <a:r>
              <a:rPr lang="en-US" sz="900"/>
              <a:t>Share your personal dreams of life, your community, a world full of the best, of what you want more of related to our </a:t>
            </a:r>
            <a:r>
              <a:rPr lang="en-US" sz="900" i="1"/>
              <a:t>affirmative topic</a:t>
            </a:r>
            <a:endParaRPr lang="en-US" sz="900"/>
          </a:p>
          <a:p>
            <a:pPr lvl="1">
              <a:buFontTx/>
              <a:buChar char="•"/>
            </a:pPr>
            <a:r>
              <a:rPr lang="en-US" sz="900"/>
              <a:t>Draw a picture together of the year 2020, of what this looks like for your children, your grandchildren – of a world full of the best</a:t>
            </a:r>
          </a:p>
          <a:p>
            <a:pPr lvl="1">
              <a:buFontTx/>
              <a:buChar char="•"/>
            </a:pPr>
            <a:endParaRPr lang="en-US" sz="900"/>
          </a:p>
          <a:p>
            <a:r>
              <a:rPr lang="en-US" sz="900"/>
              <a:t>REMEMBER:</a:t>
            </a:r>
          </a:p>
          <a:p>
            <a:r>
              <a:rPr lang="en-US" sz="900"/>
              <a:t>	“ALL THE KNOWLEDGE WE NEED IS IN THIS ROOM…”</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2" name="Rectangle 2"/>
          <p:cNvSpPr>
            <a:spLocks noRot="1" noChangeArrowheads="1" noTextEdit="1"/>
          </p:cNvSpPr>
          <p:nvPr>
            <p:ph type="sldImg"/>
          </p:nvPr>
        </p:nvSpPr>
        <p:spPr>
          <a:ln/>
        </p:spPr>
      </p:sp>
      <p:sp>
        <p:nvSpPr>
          <p:cNvPr id="798723" name="Rectangle 3"/>
          <p:cNvSpPr>
            <a:spLocks noGrp="1" noChangeArrowheads="1"/>
          </p:cNvSpPr>
          <p:nvPr>
            <p:ph type="body" idx="1"/>
          </p:nvPr>
        </p:nvSpPr>
        <p:spPr/>
        <p:txBody>
          <a:bodyPr/>
          <a:lstStyle/>
          <a:p>
            <a:r>
              <a:rPr lang="en-US"/>
              <a:t>10:30								</a:t>
            </a:r>
          </a:p>
          <a:p>
            <a:r>
              <a:rPr lang="en-US"/>
              <a:t>15 min</a:t>
            </a:r>
          </a:p>
          <a:p>
            <a:endParaRPr lang="en-US"/>
          </a:p>
          <a:p>
            <a:r>
              <a:rPr lang="en-US"/>
              <a:t>LARGE FLIP CHART PAPER AND MARKERS FOR EACH GROUP</a:t>
            </a:r>
          </a:p>
          <a:p>
            <a:endParaRPr lang="en-US"/>
          </a:p>
          <a:p>
            <a:r>
              <a:rPr lang="en-US"/>
              <a:t>STEP 3: DESIGN…A PLAN, A STRATEGY FOR ACHIEVING OUR DREAM</a:t>
            </a:r>
          </a:p>
          <a:p>
            <a:endParaRPr lang="en-US"/>
          </a:p>
          <a:p>
            <a:r>
              <a:rPr lang="en-US"/>
              <a:t>EACH GROUP ASKED TO DO THE FOLLOWING:</a:t>
            </a:r>
          </a:p>
          <a:p>
            <a:pPr lvl="1">
              <a:buFontTx/>
              <a:buChar char="•"/>
            </a:pPr>
            <a:r>
              <a:rPr lang="en-US" b="1"/>
              <a:t>Outline the main elements of a strategy, approach, a general plan for achieving the </a:t>
            </a:r>
            <a:r>
              <a:rPr lang="en-US" b="1" i="1"/>
              <a:t>Dream—what you can do this year to begin </a:t>
            </a:r>
          </a:p>
          <a:p>
            <a:pPr lvl="1">
              <a:buFontTx/>
              <a:buChar char="•"/>
            </a:pPr>
            <a:r>
              <a:rPr lang="en-US" b="1"/>
              <a:t>Summarize these on your picture in 2-3</a:t>
            </a:r>
            <a:endParaRPr lang="en-US"/>
          </a:p>
          <a:p>
            <a:endParaRPr lang="en-US"/>
          </a:p>
          <a:p>
            <a:r>
              <a:rPr lang="en-US"/>
              <a:t>EMPHASIZE THAT WE’RE PLANNING AROUND WHAT THOSE OF US HERE IN THIS ROOM CAN DO, NOT ABOUT WHAT OTHERS MIGHT DO… </a:t>
            </a:r>
          </a:p>
          <a:p>
            <a:r>
              <a:rPr lang="en-US"/>
              <a:t>“All the knowledge we need is in the room….”</a:t>
            </a:r>
          </a:p>
          <a:p>
            <a:r>
              <a:rPr lang="en-US"/>
              <a:t>THIS IS ABOUT US… NOT ABOUT OTHERS… </a:t>
            </a:r>
          </a:p>
          <a:p>
            <a:endParaRPr lang="en-US"/>
          </a:p>
          <a:p>
            <a:endParaRPr lang="en-US"/>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7970" name="Rectangle 2"/>
          <p:cNvSpPr>
            <a:spLocks noChangeArrowheads="1" noTextEdit="1"/>
          </p:cNvSpPr>
          <p:nvPr>
            <p:ph type="sldImg"/>
          </p:nvPr>
        </p:nvSpPr>
        <p:spPr bwMode="auto">
          <a:xfrm>
            <a:off x="2847975" y="514350"/>
            <a:ext cx="3429000" cy="2571750"/>
          </a:xfrm>
          <a:prstGeom prst="rect">
            <a:avLst/>
          </a:prstGeom>
          <a:solidFill>
            <a:srgbClr val="FFFFFF"/>
          </a:solidFill>
          <a:ln>
            <a:solidFill>
              <a:srgbClr val="000000"/>
            </a:solidFill>
            <a:miter lim="800000"/>
            <a:headEnd/>
            <a:tailEnd/>
          </a:ln>
        </p:spPr>
      </p:sp>
      <p:sp>
        <p:nvSpPr>
          <p:cNvPr id="1107971" name="Rectangle 3"/>
          <p:cNvSpPr>
            <a:spLocks noChangeArrowheads="1"/>
          </p:cNvSpPr>
          <p:nvPr>
            <p:ph type="body" idx="1"/>
          </p:nvPr>
        </p:nvSpPr>
        <p:spPr bwMode="auto">
          <a:xfrm>
            <a:off x="911225" y="3259138"/>
            <a:ext cx="7294563" cy="3084512"/>
          </a:xfrm>
          <a:prstGeom prst="rect">
            <a:avLst/>
          </a:prstGeom>
          <a:solidFill>
            <a:srgbClr val="FFFFFF"/>
          </a:solidFill>
          <a:ln>
            <a:solidFill>
              <a:srgbClr val="000000"/>
            </a:solidFill>
            <a:miter lim="800000"/>
            <a:headEnd/>
            <a:tailEnd/>
          </a:ln>
        </p:spPr>
        <p:txBody>
          <a:bodyPr/>
          <a:lstStyle/>
          <a:p>
            <a:r>
              <a:rPr lang="en-US"/>
              <a:t>SUGGESTED TIME: </a:t>
            </a:r>
          </a:p>
          <a:p>
            <a:r>
              <a:rPr lang="en-US"/>
              <a:t>8:30 am</a:t>
            </a:r>
          </a:p>
          <a:p>
            <a:r>
              <a:rPr lang="en-US"/>
              <a:t>5 min.</a:t>
            </a:r>
          </a:p>
          <a:p>
            <a:r>
              <a:rPr lang="en-US"/>
              <a:t>EVERYONE JOINS IN DRUMMING, DANCING, AND SINGING A POPULAR LOCAL SONG</a:t>
            </a:r>
          </a:p>
          <a:p>
            <a:r>
              <a:rPr lang="en-US"/>
              <a:t>…. OR A ‘BRIDGE’ SONG, SUCH AS JAMES WANI’S SONG CREATED FOR HIM BY LOCAL CHIEF</a:t>
            </a:r>
          </a:p>
          <a:p>
            <a:endParaRPr lang="en-US"/>
          </a:p>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0" name="Rectangle 2"/>
          <p:cNvSpPr>
            <a:spLocks noRot="1" noChangeArrowheads="1" noTextEdit="1"/>
          </p:cNvSpPr>
          <p:nvPr>
            <p:ph type="sldImg"/>
          </p:nvPr>
        </p:nvSpPr>
        <p:spPr>
          <a:ln/>
        </p:spPr>
      </p:sp>
      <p:sp>
        <p:nvSpPr>
          <p:cNvPr id="800771" name="Rectangle 3"/>
          <p:cNvSpPr>
            <a:spLocks noGrp="1" noChangeArrowheads="1"/>
          </p:cNvSpPr>
          <p:nvPr>
            <p:ph type="body" idx="1"/>
          </p:nvPr>
        </p:nvSpPr>
        <p:spPr/>
        <p:txBody>
          <a:bodyPr/>
          <a:lstStyle/>
          <a:p>
            <a:r>
              <a:rPr lang="en-US"/>
              <a:t>10:45							</a:t>
            </a:r>
          </a:p>
          <a:p>
            <a:r>
              <a:rPr lang="en-US"/>
              <a:t>15 min. </a:t>
            </a:r>
          </a:p>
          <a:p>
            <a:endParaRPr lang="en-US"/>
          </a:p>
          <a:p>
            <a:r>
              <a:rPr lang="en-US"/>
              <a:t>ANOTHER LARGE FLIP CHART PAPER FOR EACH GROUP</a:t>
            </a:r>
          </a:p>
          <a:p>
            <a:endParaRPr lang="en-US"/>
          </a:p>
          <a:p>
            <a:r>
              <a:rPr lang="en-US"/>
              <a:t>STEP 4: DELIVERY…. DEVELOPING AN ACTION PLAN TO GET STARTED</a:t>
            </a:r>
          </a:p>
          <a:p>
            <a:endParaRPr lang="en-US"/>
          </a:p>
          <a:p>
            <a:r>
              <a:rPr lang="en-US"/>
              <a:t>EACH GROUP:  YOUR GROUP ACTION PLAN</a:t>
            </a:r>
            <a:endParaRPr lang="en-US" sz="1000"/>
          </a:p>
          <a:p>
            <a:pPr lvl="1">
              <a:lnSpc>
                <a:spcPct val="80000"/>
              </a:lnSpc>
            </a:pPr>
            <a:r>
              <a:rPr lang="en-US" sz="1000"/>
              <a:t>Write a short action plan – tasks for the coming week to get started on implementing, </a:t>
            </a:r>
            <a:r>
              <a:rPr lang="en-US" sz="1000" i="1"/>
              <a:t>Delivering</a:t>
            </a:r>
            <a:r>
              <a:rPr lang="en-US" sz="1000"/>
              <a:t> your </a:t>
            </a:r>
            <a:r>
              <a:rPr lang="en-US" sz="1000" i="1"/>
              <a:t>Design</a:t>
            </a:r>
            <a:r>
              <a:rPr lang="en-US" sz="1000"/>
              <a:t> for achieving your </a:t>
            </a:r>
            <a:r>
              <a:rPr lang="en-US" sz="1000" i="1"/>
              <a:t>Dream</a:t>
            </a:r>
          </a:p>
          <a:p>
            <a:pPr>
              <a:lnSpc>
                <a:spcPct val="80000"/>
              </a:lnSpc>
            </a:pPr>
            <a:endParaRPr lang="en-US" sz="1000"/>
          </a:p>
          <a:p>
            <a:pPr>
              <a:lnSpc>
                <a:spcPct val="80000"/>
              </a:lnSpc>
            </a:pPr>
            <a:r>
              <a:rPr lang="en-US" sz="1000"/>
              <a:t>EACH PERSON:  YOUR PERSONAL COMMITMENT TO HELP ACHIEVE THE ACTION PLAN</a:t>
            </a:r>
          </a:p>
          <a:p>
            <a:pPr lvl="1">
              <a:lnSpc>
                <a:spcPct val="80000"/>
              </a:lnSpc>
            </a:pPr>
            <a:r>
              <a:rPr lang="en-US" sz="1000"/>
              <a:t>Take one simple task from the action plan that you want to work on personally</a:t>
            </a:r>
          </a:p>
          <a:p>
            <a:pPr lvl="1">
              <a:lnSpc>
                <a:spcPct val="80000"/>
              </a:lnSpc>
            </a:pPr>
            <a:r>
              <a:rPr lang="en-US" sz="1000"/>
              <a:t>Write your own personal commitment on your group plan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8" name="Rectangle 2"/>
          <p:cNvSpPr>
            <a:spLocks noRot="1" noChangeArrowheads="1" noTextEdit="1"/>
          </p:cNvSpPr>
          <p:nvPr>
            <p:ph type="sldImg"/>
          </p:nvPr>
        </p:nvSpPr>
        <p:spPr>
          <a:ln/>
        </p:spPr>
      </p:sp>
      <p:sp>
        <p:nvSpPr>
          <p:cNvPr id="802819" name="Rectangle 3"/>
          <p:cNvSpPr>
            <a:spLocks noGrp="1" noChangeArrowheads="1"/>
          </p:cNvSpPr>
          <p:nvPr>
            <p:ph type="body" idx="1"/>
          </p:nvPr>
        </p:nvSpPr>
        <p:spPr/>
        <p:txBody>
          <a:bodyPr/>
          <a:lstStyle/>
          <a:p>
            <a:r>
              <a:rPr lang="en-US"/>
              <a:t>11 am								</a:t>
            </a:r>
          </a:p>
          <a:p>
            <a:r>
              <a:rPr lang="en-US"/>
              <a:t>10 min.</a:t>
            </a:r>
          </a:p>
          <a:p>
            <a:endParaRPr lang="en-US"/>
          </a:p>
          <a:p>
            <a:r>
              <a:rPr lang="en-US"/>
              <a:t>STEP 5: ‘DO IT NOW’</a:t>
            </a:r>
          </a:p>
          <a:p>
            <a:pPr lvl="2">
              <a:buFontTx/>
              <a:buChar char="•"/>
            </a:pPr>
            <a:r>
              <a:rPr lang="en-US"/>
              <a:t>THIS STEP IS USUALLY A SURPRISE TO PARTICIPANTS WHO USUALLY ONLY MAKE PLANS IN WORKSHOPS; THIS TIME THEY WILL ACTUALLY DO SOMETHING, RIGHT WHILE THEY ARE IN THE WORKSHOP… TAKE ACTION TO BEGIN TO IMPLEMENT THEIR PLANS… ONE WAY OR ANOTHER</a:t>
            </a:r>
          </a:p>
          <a:p>
            <a:pPr lvl="2">
              <a:buFontTx/>
              <a:buChar char="•"/>
            </a:pPr>
            <a:r>
              <a:rPr lang="en-US"/>
              <a:t>THIS MEANS FACILITATOR MUST ENCOURAGE IMAGINATION AND CREATIVITY</a:t>
            </a:r>
          </a:p>
          <a:p>
            <a:r>
              <a:rPr lang="en-US"/>
              <a:t>EACH GROUP:</a:t>
            </a:r>
          </a:p>
          <a:p>
            <a:pPr lvl="1">
              <a:buFontTx/>
              <a:buChar char="•"/>
            </a:pPr>
            <a:r>
              <a:rPr lang="en-US" sz="1600" b="1"/>
              <a:t>Choose</a:t>
            </a:r>
            <a:r>
              <a:rPr lang="en-US"/>
              <a:t> </a:t>
            </a:r>
            <a:r>
              <a:rPr lang="en-US" i="1"/>
              <a:t>one thing</a:t>
            </a:r>
            <a:r>
              <a:rPr lang="en-US"/>
              <a:t> from your tasks, one small thing you can do </a:t>
            </a:r>
            <a:r>
              <a:rPr lang="en-US" i="1"/>
              <a:t>right now</a:t>
            </a:r>
            <a:r>
              <a:rPr lang="en-US"/>
              <a:t> to get started… </a:t>
            </a:r>
            <a:r>
              <a:rPr lang="en-US" b="1"/>
              <a:t>a small first step</a:t>
            </a:r>
          </a:p>
          <a:p>
            <a:pPr lvl="1">
              <a:buFontTx/>
              <a:buChar char="•"/>
            </a:pPr>
            <a:r>
              <a:rPr lang="en-US" sz="1600" b="1"/>
              <a:t>Do it now !</a:t>
            </a:r>
            <a:endParaRPr lang="en-US"/>
          </a:p>
          <a:p>
            <a:endParaRPr lang="en-US"/>
          </a:p>
          <a:p>
            <a:r>
              <a:rPr lang="en-US"/>
              <a:t>REMEMBER:</a:t>
            </a:r>
          </a:p>
          <a:p>
            <a:r>
              <a:rPr lang="en-US"/>
              <a:t>	 </a:t>
            </a:r>
            <a:r>
              <a:rPr lang="en-US" sz="1600" b="1" i="1"/>
              <a:t>“All the knowledge we need is in this room….”</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Rot="1" noChangeArrowheads="1" noTextEdit="1"/>
          </p:cNvSpPr>
          <p:nvPr>
            <p:ph type="sldImg"/>
          </p:nvPr>
        </p:nvSpPr>
        <p:spPr>
          <a:ln/>
        </p:spPr>
      </p:sp>
      <p:sp>
        <p:nvSpPr>
          <p:cNvPr id="804867" name="Rectangle 3"/>
          <p:cNvSpPr>
            <a:spLocks noGrp="1" noChangeArrowheads="1"/>
          </p:cNvSpPr>
          <p:nvPr>
            <p:ph type="body" idx="1"/>
          </p:nvPr>
        </p:nvSpPr>
        <p:spPr/>
        <p:txBody>
          <a:bodyPr/>
          <a:lstStyle/>
          <a:p>
            <a:r>
              <a:rPr lang="en-US"/>
              <a:t>11:10 						</a:t>
            </a:r>
          </a:p>
          <a:p>
            <a:r>
              <a:rPr lang="en-US"/>
              <a:t>15 Min. </a:t>
            </a:r>
          </a:p>
          <a:p>
            <a:endParaRPr lang="en-US"/>
          </a:p>
          <a:p>
            <a:r>
              <a:rPr lang="en-US"/>
              <a:t>STEP 6: SHARING DREAMS AND DESIGNS</a:t>
            </a:r>
          </a:p>
          <a:p>
            <a:r>
              <a:rPr lang="en-US"/>
              <a:t>EACH TEAM MAKES A ‘ONE-MINUTE’ PRESENTATION SUMMARIZING THEIR TEAM’S </a:t>
            </a:r>
          </a:p>
          <a:p>
            <a:pPr lvl="1">
              <a:buFontTx/>
              <a:buChar char="•"/>
            </a:pPr>
            <a:r>
              <a:rPr lang="en-US"/>
              <a:t>DREAM (PICTURE)</a:t>
            </a:r>
          </a:p>
          <a:p>
            <a:pPr lvl="1">
              <a:buFontTx/>
              <a:buChar char="•"/>
            </a:pPr>
            <a:r>
              <a:rPr lang="en-US"/>
              <a:t>DESIGN </a:t>
            </a:r>
          </a:p>
          <a:p>
            <a:pPr lvl="1">
              <a:buFontTx/>
              <a:buChar char="•"/>
            </a:pPr>
            <a:r>
              <a:rPr lang="en-US"/>
              <a:t>DELIVERY</a:t>
            </a:r>
          </a:p>
          <a:p>
            <a:pPr lvl="1">
              <a:buFontTx/>
              <a:buChar char="•"/>
            </a:pPr>
            <a:r>
              <a:rPr lang="en-US"/>
              <a:t>‘DO IT NOW!’</a:t>
            </a:r>
          </a:p>
          <a:p>
            <a:r>
              <a:rPr lang="en-US"/>
              <a:t>THEN… ALL PARTICIPANTS NOW STAND IN A CIRCLE AND EACH ONE SHARES HIS/HER PERSONAL COMMITMENT(S)</a:t>
            </a:r>
          </a:p>
          <a:p>
            <a:endParaRPr lang="en-US"/>
          </a:p>
          <a:p>
            <a:r>
              <a:rPr lang="en-US"/>
              <a:t>REMIND GROUPS TO KEEP THEIR PLANS… POST THEM SOMEWHERE THAT THEY CAN LOOK AT THEM LATER</a:t>
            </a:r>
          </a:p>
          <a:p>
            <a:endParaRPr lang="en-US"/>
          </a:p>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2"/>
          <p:cNvSpPr>
            <a:spLocks noRot="1" noChangeArrowheads="1" noTextEdit="1"/>
          </p:cNvSpPr>
          <p:nvPr>
            <p:ph type="sldImg"/>
          </p:nvPr>
        </p:nvSpPr>
        <p:spPr>
          <a:ln/>
        </p:spPr>
      </p:sp>
      <p:sp>
        <p:nvSpPr>
          <p:cNvPr id="806915" name="Rectangle 3"/>
          <p:cNvSpPr>
            <a:spLocks noGrp="1" noChangeArrowheads="1"/>
          </p:cNvSpPr>
          <p:nvPr>
            <p:ph type="body" idx="1"/>
          </p:nvPr>
        </p:nvSpPr>
        <p:spPr>
          <a:xfrm>
            <a:off x="911225" y="3257550"/>
            <a:ext cx="7294563" cy="3086100"/>
          </a:xfrm>
        </p:spPr>
        <p:txBody>
          <a:bodyPr/>
          <a:lstStyle/>
          <a:p>
            <a:r>
              <a:rPr lang="en-US"/>
              <a:t>11:25						</a:t>
            </a:r>
          </a:p>
          <a:p>
            <a:r>
              <a:rPr lang="en-US"/>
              <a:t>10:min.</a:t>
            </a:r>
          </a:p>
          <a:p>
            <a:r>
              <a:rPr lang="en-US"/>
              <a:t>‘SUCCESS TREE’ POSTED ON LARGE FLIP CHART PAPER</a:t>
            </a:r>
          </a:p>
          <a:p>
            <a:pPr lvl="1">
              <a:buFontTx/>
              <a:buChar char="•"/>
            </a:pPr>
            <a:r>
              <a:rPr lang="en-US"/>
              <a:t>TRUNK IS ‘OPPORTUNITY’ </a:t>
            </a:r>
          </a:p>
          <a:p>
            <a:pPr lvl="1">
              <a:buFontTx/>
              <a:buChar char="•"/>
            </a:pPr>
            <a:r>
              <a:rPr lang="en-US"/>
              <a:t>LEAVES ARE THE RESULTS OF THE OPPORTUNITY.. THE POSITIVE OPPOSITE OF THE PROBLEM, THE AFFIRMATIVE TOPIC</a:t>
            </a:r>
          </a:p>
          <a:p>
            <a:pPr lvl="1">
              <a:buFontTx/>
              <a:buChar char="•"/>
            </a:pPr>
            <a:r>
              <a:rPr lang="en-US"/>
              <a:t>EARTH CONTAINS THE ROOTS OF THE OPPORTUNITIES, THE ‘ROOT CAUSES’ OF SUCCESS</a:t>
            </a:r>
          </a:p>
          <a:p>
            <a:r>
              <a:rPr lang="en-US"/>
              <a:t>PARTICIPANTS ARE ASKED TO FILL IN THE ‘LEAVES’ AND ‘ROOTS’ … OR HAVE THEM CALL THEM OUT FOR FACILITATOR OR ONE OF THE PARTICIPANTS TO WRITE ON THE CHART.</a:t>
            </a:r>
          </a:p>
          <a:p>
            <a:pPr lvl="1">
              <a:buFontTx/>
              <a:buChar char="•"/>
            </a:pPr>
            <a:r>
              <a:rPr lang="en-US"/>
              <a:t>PARTICIPANTS THEN FILL IN A ‘FACE’ FOR EACH CIRCLE, AND A WORD FOR EACH ‘BOX’ TO DESCRIBE HOW THEY NOW FEEL ABOUT THE PROSPECTS OF SOLVING THE ORIGINAL PROBLEM.. HOW THEY FEEL ABOUT COMING UP WITH A ‘SOLUTION’</a:t>
            </a:r>
          </a:p>
          <a:p>
            <a:pPr lvl="2">
              <a:buFontTx/>
              <a:buChar char="•"/>
            </a:pPr>
            <a:r>
              <a:rPr lang="en-US"/>
              <a:t>(EXPECT SMILING FACES, WORDS LIKE ‘HOPEFUL,’ ‘PROUD,’ ‘HAPPY’ - ETC. </a:t>
            </a:r>
          </a:p>
          <a:p>
            <a:pPr lvl="2">
              <a:buFontTx/>
              <a:buChar char="•"/>
            </a:pPr>
            <a:endParaRPr lang="en-US"/>
          </a:p>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Rot="1" noChangeArrowheads="1" noTextEdit="1"/>
          </p:cNvSpPr>
          <p:nvPr>
            <p:ph type="sldImg"/>
          </p:nvPr>
        </p:nvSpPr>
        <p:spPr>
          <a:ln/>
        </p:spPr>
      </p:sp>
      <p:sp>
        <p:nvSpPr>
          <p:cNvPr id="808963" name="Rectangle 3"/>
          <p:cNvSpPr>
            <a:spLocks noGrp="1" noChangeArrowheads="1"/>
          </p:cNvSpPr>
          <p:nvPr>
            <p:ph type="body" idx="1"/>
          </p:nvPr>
        </p:nvSpPr>
        <p:spPr/>
        <p:txBody>
          <a:bodyPr/>
          <a:lstStyle/>
          <a:p>
            <a:r>
              <a:rPr lang="en-US"/>
              <a:t>11:35						</a:t>
            </a:r>
          </a:p>
          <a:p>
            <a:r>
              <a:rPr lang="en-US"/>
              <a:t>5 min.</a:t>
            </a:r>
          </a:p>
          <a:p>
            <a:r>
              <a:rPr lang="en-US"/>
              <a:t>COMPARE ‘PROBLEM TREE’ AND ‘SUCCESS TREE’</a:t>
            </a:r>
          </a:p>
          <a:p>
            <a:r>
              <a:rPr lang="en-US"/>
              <a:t>DISCUSSION NOTES:</a:t>
            </a:r>
          </a:p>
          <a:p>
            <a:r>
              <a:rPr lang="en-US"/>
              <a:t>“Only about an hour ago you felt the problem was ‘hopeless’</a:t>
            </a:r>
          </a:p>
          <a:p>
            <a:r>
              <a:rPr lang="en-US"/>
              <a:t>“Now you are engaged in action, addressing the opportunity, and feel encouraged.</a:t>
            </a:r>
          </a:p>
          <a:p>
            <a:r>
              <a:rPr lang="en-US"/>
              <a:t>“What changed? </a:t>
            </a:r>
          </a:p>
          <a:p>
            <a:r>
              <a:rPr lang="en-US" sz="1600" b="1"/>
              <a:t>	</a:t>
            </a:r>
            <a:r>
              <a:rPr lang="en-US" sz="1400" b="1"/>
              <a:t>&gt;&gt;Did the world change?</a:t>
            </a:r>
            <a:r>
              <a:rPr lang="en-US" sz="1600" b="1"/>
              <a:t> </a:t>
            </a:r>
          </a:p>
          <a:p>
            <a:r>
              <a:rPr lang="en-US" sz="1600" b="1"/>
              <a:t>“NO!   (Or did it?)</a:t>
            </a:r>
          </a:p>
          <a:p>
            <a:pPr lvl="1">
              <a:buFontTx/>
              <a:buChar char="•"/>
            </a:pPr>
            <a:r>
              <a:rPr lang="en-US" sz="1600" b="1"/>
              <a:t>Our language, words, questions changed!</a:t>
            </a:r>
          </a:p>
          <a:p>
            <a:pPr lvl="1">
              <a:buFontTx/>
              <a:buChar char="•"/>
            </a:pPr>
            <a:r>
              <a:rPr lang="en-US" sz="1600" b="1"/>
              <a:t>When our language, words, questions change, the world changes, too. </a:t>
            </a:r>
          </a:p>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0" name="Rectangle 2"/>
          <p:cNvSpPr>
            <a:spLocks noRot="1" noChangeArrowheads="1" noTextEdit="1"/>
          </p:cNvSpPr>
          <p:nvPr>
            <p:ph type="sldImg"/>
          </p:nvPr>
        </p:nvSpPr>
        <p:spPr>
          <a:ln/>
        </p:spPr>
      </p:sp>
      <p:sp>
        <p:nvSpPr>
          <p:cNvPr id="811011" name="Rectangle 3"/>
          <p:cNvSpPr>
            <a:spLocks noGrp="1" noChangeArrowheads="1"/>
          </p:cNvSpPr>
          <p:nvPr>
            <p:ph type="body" idx="1"/>
          </p:nvPr>
        </p:nvSpPr>
        <p:spPr/>
        <p:txBody>
          <a:bodyPr/>
          <a:lstStyle/>
          <a:p>
            <a:r>
              <a:rPr lang="en-US"/>
              <a:t>11:40					</a:t>
            </a:r>
          </a:p>
          <a:p>
            <a:r>
              <a:rPr lang="en-US"/>
              <a:t>5 min.</a:t>
            </a:r>
          </a:p>
          <a:p>
            <a:r>
              <a:rPr lang="en-US"/>
              <a:t>DISCUSSION</a:t>
            </a:r>
          </a:p>
          <a:p>
            <a:r>
              <a:rPr lang="en-US"/>
              <a:t> </a:t>
            </a:r>
          </a:p>
          <a:p>
            <a:r>
              <a:rPr lang="en-US" i="1"/>
              <a:t>“WORDS MAKE WORLDS”</a:t>
            </a:r>
          </a:p>
          <a:p>
            <a:r>
              <a:rPr lang="en-US" i="1"/>
              <a:t>HOW WE CHANGE OUR LANGUAGE, OUR WORDS, OUR QUESTIONS CAN CHANGE THE WORLD WE LIVE IN.</a:t>
            </a:r>
          </a:p>
          <a:p>
            <a:r>
              <a:rPr lang="en-US" sz="1000" b="1"/>
              <a:t>What changed?</a:t>
            </a:r>
          </a:p>
          <a:p>
            <a:pPr lvl="1"/>
            <a:r>
              <a:rPr lang="en-US" sz="1000" b="1"/>
              <a:t>Our </a:t>
            </a:r>
            <a:r>
              <a:rPr lang="en-US" sz="1000" b="1" i="1"/>
              <a:t>words</a:t>
            </a:r>
            <a:r>
              <a:rPr lang="en-US" sz="1000" b="1"/>
              <a:t> – </a:t>
            </a:r>
            <a:r>
              <a:rPr lang="en-US" sz="1000" b="1" i="1"/>
              <a:t>positive, future-oriented</a:t>
            </a:r>
          </a:p>
          <a:p>
            <a:pPr lvl="1"/>
            <a:r>
              <a:rPr lang="en-US" sz="1000" b="1"/>
              <a:t>Our </a:t>
            </a:r>
            <a:r>
              <a:rPr lang="en-US" sz="1000" b="1" i="1"/>
              <a:t>language</a:t>
            </a:r>
            <a:r>
              <a:rPr lang="en-US" sz="1000" b="1"/>
              <a:t> – </a:t>
            </a:r>
            <a:r>
              <a:rPr lang="en-US" sz="1000" b="1" i="1"/>
              <a:t>affirmative, appreciative</a:t>
            </a:r>
          </a:p>
          <a:p>
            <a:pPr lvl="1"/>
            <a:r>
              <a:rPr lang="en-US" sz="1000" b="1"/>
              <a:t>Our </a:t>
            </a:r>
            <a:r>
              <a:rPr lang="en-US" sz="1000" b="1" i="1"/>
              <a:t>questions</a:t>
            </a:r>
          </a:p>
          <a:p>
            <a:pPr lvl="2"/>
            <a:r>
              <a:rPr lang="en-US" b="1" i="1"/>
              <a:t>Instead of asking about</a:t>
            </a:r>
            <a:r>
              <a:rPr lang="en-US" b="1"/>
              <a:t> </a:t>
            </a:r>
            <a:r>
              <a:rPr lang="en-US" b="1" i="1"/>
              <a:t>the problem, we asked about the solution</a:t>
            </a:r>
          </a:p>
          <a:p>
            <a:pPr lvl="1"/>
            <a:endParaRPr lang="en-US" sz="1000" b="1" i="1"/>
          </a:p>
          <a:p>
            <a:r>
              <a:rPr lang="en-US" sz="1000" b="1"/>
              <a:t>This is the power of </a:t>
            </a:r>
            <a:r>
              <a:rPr lang="en-US" sz="1000" b="1" i="1"/>
              <a:t>Appreciative Planning and Action </a:t>
            </a:r>
          </a:p>
          <a:p>
            <a:pPr lvl="1"/>
            <a:r>
              <a:rPr lang="en-US" sz="1000" b="1" i="1">
                <a:latin typeface="Jazz Poster ICG" pitchFamily="2" charset="0"/>
              </a:rPr>
              <a:t>Short</a:t>
            </a:r>
          </a:p>
          <a:p>
            <a:pPr lvl="1"/>
            <a:r>
              <a:rPr lang="en-US" sz="1000" b="1" i="1">
                <a:latin typeface="Jazz Poster ICG" pitchFamily="2" charset="0"/>
              </a:rPr>
              <a:t>Simple</a:t>
            </a:r>
          </a:p>
          <a:p>
            <a:pPr lvl="1"/>
            <a:r>
              <a:rPr lang="en-US" sz="1000" b="1" i="1">
                <a:latin typeface="Jazz Poster ICG" pitchFamily="2" charset="0"/>
              </a:rPr>
              <a:t>Positive</a:t>
            </a:r>
          </a:p>
          <a:p>
            <a:pPr lvl="1"/>
            <a:r>
              <a:rPr lang="en-US" sz="1000" b="1" i="1">
                <a:latin typeface="Jazz Poster ICG" pitchFamily="2" charset="0"/>
              </a:rPr>
              <a:t>Action-oriented approach to Appreciative Inquiry</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0258" name="Rectangle 2"/>
          <p:cNvSpPr>
            <a:spLocks noChangeArrowheads="1" noTextEdit="1"/>
          </p:cNvSpPr>
          <p:nvPr>
            <p:ph type="sldImg"/>
          </p:nvPr>
        </p:nvSpPr>
        <p:spPr bwMode="auto">
          <a:xfrm>
            <a:off x="2843213" y="514350"/>
            <a:ext cx="3429000" cy="2571750"/>
          </a:xfrm>
          <a:prstGeom prst="rect">
            <a:avLst/>
          </a:prstGeom>
          <a:solidFill>
            <a:srgbClr val="FFFFFF"/>
          </a:solidFill>
          <a:ln>
            <a:solidFill>
              <a:srgbClr val="000000"/>
            </a:solidFill>
            <a:miter lim="800000"/>
            <a:headEnd/>
            <a:tailEnd/>
          </a:ln>
        </p:spPr>
      </p:sp>
      <p:sp>
        <p:nvSpPr>
          <p:cNvPr id="1120259" name="Rectangle 3"/>
          <p:cNvSpPr>
            <a:spLocks noChangeArrowheads="1"/>
          </p:cNvSpPr>
          <p:nvPr>
            <p:ph type="body" idx="1"/>
          </p:nvPr>
        </p:nvSpPr>
        <p:spPr bwMode="auto">
          <a:xfrm>
            <a:off x="911225" y="3257550"/>
            <a:ext cx="7294563" cy="3086100"/>
          </a:xfrm>
          <a:prstGeom prst="rect">
            <a:avLst/>
          </a:prstGeom>
          <a:solidFill>
            <a:srgbClr val="FFFFFF"/>
          </a:solidFill>
          <a:ln>
            <a:solidFill>
              <a:srgbClr val="000000"/>
            </a:solidFill>
            <a:miter lim="800000"/>
            <a:headEnd/>
            <a:tailEnd/>
          </a:ln>
        </p:spPr>
        <p:txBody>
          <a:bodyPr/>
          <a:lstStyle/>
          <a:p>
            <a:pPr marL="228600" indent="-228600"/>
            <a:r>
              <a:rPr lang="en-US"/>
              <a:t>11:45						</a:t>
            </a:r>
          </a:p>
          <a:p>
            <a:pPr marL="228600" indent="-228600"/>
            <a:r>
              <a:rPr lang="en-US"/>
              <a:t>10 min.</a:t>
            </a:r>
          </a:p>
          <a:p>
            <a:pPr marL="228600" indent="-228600"/>
            <a:r>
              <a:rPr lang="en-US"/>
              <a:t>TALKING POINTS &amp; DISCUSSION </a:t>
            </a:r>
          </a:p>
          <a:p>
            <a:pPr marL="228600" indent="-228600"/>
            <a:r>
              <a:rPr lang="en-US"/>
              <a:t>GROUPS DISCUSS THEN SHARE THEIR IDEAS ABOUT HOW WE CAN USE THIS APA PROCESS FOR COMMUNITY MOBILIZATION IN SUDAN</a:t>
            </a:r>
          </a:p>
          <a:p>
            <a:pPr marL="228600" indent="-228600"/>
            <a:r>
              <a:rPr lang="en-US"/>
              <a:t>5 min. </a:t>
            </a:r>
          </a:p>
          <a:p>
            <a:pPr marL="228600" indent="-228600"/>
            <a:r>
              <a:rPr lang="en-US"/>
              <a:t>GROUPS SHARE THEIR IDEAS</a:t>
            </a:r>
          </a:p>
          <a:p>
            <a:pPr marL="228600" indent="-228600"/>
            <a:r>
              <a:rPr lang="en-US"/>
              <a:t>5 min.</a:t>
            </a:r>
          </a:p>
          <a:p>
            <a:pPr marL="228600" indent="-228600"/>
            <a:endParaRPr lang="en-US"/>
          </a:p>
          <a:p>
            <a:pPr marL="228600" indent="-228600"/>
            <a:r>
              <a:rPr lang="en-US"/>
              <a:t>-- EXAMPLES FOR DISCUSSION OF HOW WE MIGHT APPLY APA TO COMMUNITY MOBILIZATION PROCESS: </a:t>
            </a:r>
          </a:p>
          <a:p>
            <a:pPr marL="228600" indent="-228600"/>
            <a:r>
              <a:rPr lang="en-US"/>
              <a:t>--	“We can use this new APA process in the formation and support of CAGs</a:t>
            </a:r>
          </a:p>
          <a:p>
            <a:pPr marL="228600" indent="-228600"/>
            <a:r>
              <a:rPr lang="en-US"/>
              <a:t>--	“We can ensure that women are active in the community development activities, CAGs, and WSG (Women Support Groups)</a:t>
            </a:r>
          </a:p>
          <a:p>
            <a:pPr marL="228600" indent="-228600"/>
            <a:r>
              <a:rPr lang="en-US"/>
              <a:t>--	“We can use this process for monitoring and evaluation</a:t>
            </a:r>
          </a:p>
          <a:p>
            <a:pPr marL="228600" indent="-228600"/>
            <a:r>
              <a:rPr lang="en-US"/>
              <a:t>--	“Involve Payam Administrators in our work”</a:t>
            </a:r>
          </a:p>
          <a:p>
            <a:pPr marL="228600" indent="-228600"/>
            <a:r>
              <a:rPr lang="en-US"/>
              <a:t>--	“Use APA approach for communities to develop their own action plans”</a:t>
            </a:r>
          </a:p>
          <a:p>
            <a:pPr marL="228600" indent="-228600"/>
            <a:r>
              <a:rPr lang="en-US"/>
              <a:t>--	“We can use the APA process help us meet donor required indicators of achievement</a:t>
            </a:r>
          </a:p>
          <a:p>
            <a:pPr marL="228600" indent="-228600"/>
            <a:r>
              <a:rPr lang="en-US"/>
              <a:t>--	“We cam use APA to encourage communities and local authorities to dialogue about community priorities and action planning for better quality of life and services.</a:t>
            </a:r>
          </a:p>
          <a:p>
            <a:pPr marL="228600" indent="-228600"/>
            <a:r>
              <a:rPr lang="en-US"/>
              <a:t>--	“So what??!!”</a:t>
            </a:r>
          </a:p>
          <a:p>
            <a:pPr marL="228600" indent="-228600"/>
            <a:endParaRPr lang="en-US"/>
          </a:p>
          <a:p>
            <a:pPr marL="228600" indent="-228600"/>
            <a:endParaRPr lang="en-US"/>
          </a:p>
          <a:p>
            <a:pPr marL="228600" indent="-228600"/>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2306" name="Rectangle 2"/>
          <p:cNvSpPr>
            <a:spLocks noChangeArrowheads="1" noTextEdit="1"/>
          </p:cNvSpPr>
          <p:nvPr>
            <p:ph type="sldImg"/>
          </p:nvPr>
        </p:nvSpPr>
        <p:spPr bwMode="auto">
          <a:xfrm>
            <a:off x="2843213" y="514350"/>
            <a:ext cx="3429000" cy="2571750"/>
          </a:xfrm>
          <a:prstGeom prst="rect">
            <a:avLst/>
          </a:prstGeom>
          <a:solidFill>
            <a:srgbClr val="FFFFFF"/>
          </a:solidFill>
          <a:ln>
            <a:solidFill>
              <a:srgbClr val="000000"/>
            </a:solidFill>
            <a:miter lim="800000"/>
            <a:headEnd/>
            <a:tailEnd/>
          </a:ln>
        </p:spPr>
      </p:sp>
      <p:sp>
        <p:nvSpPr>
          <p:cNvPr id="1122307" name="Rectangle 3"/>
          <p:cNvSpPr>
            <a:spLocks noChangeArrowheads="1"/>
          </p:cNvSpPr>
          <p:nvPr>
            <p:ph type="body" idx="1"/>
          </p:nvPr>
        </p:nvSpPr>
        <p:spPr bwMode="auto">
          <a:xfrm>
            <a:off x="911225" y="3259138"/>
            <a:ext cx="7294563" cy="3084512"/>
          </a:xfrm>
          <a:prstGeom prst="rect">
            <a:avLst/>
          </a:prstGeom>
          <a:solidFill>
            <a:srgbClr val="FFFFFF"/>
          </a:solidFill>
          <a:ln>
            <a:solidFill>
              <a:srgbClr val="000000"/>
            </a:solidFill>
            <a:miter lim="800000"/>
            <a:headEnd/>
            <a:tailEnd/>
          </a:ln>
        </p:spPr>
        <p:txBody>
          <a:bodyPr/>
          <a:lstStyle/>
          <a:p>
            <a:r>
              <a:rPr lang="en-US"/>
              <a:t>11:55 </a:t>
            </a:r>
          </a:p>
          <a:p>
            <a:r>
              <a:rPr lang="en-US"/>
              <a:t>5 min.</a:t>
            </a:r>
          </a:p>
          <a:p>
            <a:endParaRPr lang="en-US"/>
          </a:p>
          <a:p>
            <a:r>
              <a:rPr lang="en-US"/>
              <a:t>“PARKING LOT” FOR FUTURE SESSIONS..  IDEAS THAT HAVE COME UP TO LOOK AT LATER ON….  </a:t>
            </a:r>
          </a:p>
          <a:p>
            <a:r>
              <a:rPr lang="en-US"/>
              <a:t>Add during “Open Mike” session…???</a:t>
            </a:r>
          </a:p>
          <a:p>
            <a:pPr lvl="2">
              <a:buFontTx/>
              <a:buChar char="•"/>
            </a:pPr>
            <a:r>
              <a:rPr lang="en-US" i="1"/>
              <a:t>Ideas…</a:t>
            </a:r>
          </a:p>
          <a:p>
            <a:pPr lvl="2">
              <a:buFontTx/>
              <a:buChar char="•"/>
            </a:pPr>
            <a:r>
              <a:rPr lang="en-US" i="1"/>
              <a:t>Thoughts…</a:t>
            </a:r>
          </a:p>
          <a:p>
            <a:pPr lvl="2">
              <a:buFontTx/>
              <a:buChar char="•"/>
            </a:pPr>
            <a:r>
              <a:rPr lang="en-US" i="1"/>
              <a:t>Questions…</a:t>
            </a:r>
          </a:p>
          <a:p>
            <a:pPr lvl="2">
              <a:buFontTx/>
              <a:buChar char="•"/>
            </a:pPr>
            <a:r>
              <a:rPr lang="en-US" i="1"/>
              <a:t>Stories…</a:t>
            </a:r>
          </a:p>
          <a:p>
            <a:pPr lvl="2">
              <a:buFontTx/>
              <a:buChar char="•"/>
            </a:pPr>
            <a:r>
              <a:rPr lang="en-US" i="1"/>
              <a:t>Inspirations… </a:t>
            </a:r>
          </a:p>
          <a:p>
            <a:pPr lvl="2">
              <a:buFontTx/>
              <a:buChar char="•"/>
            </a:pPr>
            <a:r>
              <a:rPr lang="en-US" i="1"/>
              <a:t>Suggestions…</a:t>
            </a:r>
          </a:p>
          <a:p>
            <a:pPr lvl="2">
              <a:buFontTx/>
              <a:buChar char="•"/>
            </a:pPr>
            <a:r>
              <a:rPr lang="en-US" i="1"/>
              <a:t>               ....to share?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2"/>
          <p:cNvSpPr>
            <a:spLocks noRot="1" noChangeArrowheads="1" noTextEdit="1"/>
          </p:cNvSpPr>
          <p:nvPr>
            <p:ph type="sldImg"/>
          </p:nvPr>
        </p:nvSpPr>
        <p:spPr>
          <a:ln/>
        </p:spPr>
      </p:sp>
      <p:sp>
        <p:nvSpPr>
          <p:cNvPr id="813059" name="Rectangle 3"/>
          <p:cNvSpPr>
            <a:spLocks noGrp="1" noChangeArrowheads="1"/>
          </p:cNvSpPr>
          <p:nvPr>
            <p:ph type="body" idx="1"/>
          </p:nvPr>
        </p:nvSpPr>
        <p:spPr>
          <a:xfrm>
            <a:off x="911225" y="3257550"/>
            <a:ext cx="7294563" cy="3086100"/>
          </a:xfrm>
        </p:spPr>
        <p:txBody>
          <a:bodyPr/>
          <a:lstStyle/>
          <a:p>
            <a:r>
              <a:rPr lang="en-US"/>
              <a:t>12:00 - 1 pm</a:t>
            </a:r>
          </a:p>
          <a:p>
            <a:r>
              <a:rPr lang="en-US"/>
              <a:t>LUNCH BREAK</a:t>
            </a:r>
          </a:p>
          <a:p>
            <a:endParaRPr lang="en-US"/>
          </a:p>
          <a:p>
            <a:endParaRPr lang="en-US"/>
          </a:p>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Rot="1" noChangeArrowheads="1" noTextEdit="1"/>
          </p:cNvSpPr>
          <p:nvPr>
            <p:ph type="sldImg"/>
          </p:nvPr>
        </p:nvSpPr>
        <p:spPr>
          <a:ln/>
        </p:spPr>
      </p:sp>
      <p:sp>
        <p:nvSpPr>
          <p:cNvPr id="839683" name="Rectangle 3"/>
          <p:cNvSpPr>
            <a:spLocks noGrp="1" noChangeArrowheads="1"/>
          </p:cNvSpPr>
          <p:nvPr>
            <p:ph type="body" idx="1"/>
          </p:nvPr>
        </p:nvSpPr>
        <p:spPr>
          <a:xfrm>
            <a:off x="911225" y="3257550"/>
            <a:ext cx="7294563" cy="3086100"/>
          </a:xfrm>
        </p:spPr>
        <p:txBody>
          <a:bodyPr/>
          <a:lstStyle/>
          <a:p>
            <a:r>
              <a:rPr lang="en-US"/>
              <a:t>1 pm		</a:t>
            </a:r>
          </a:p>
          <a:p>
            <a:r>
              <a:rPr lang="en-US"/>
              <a:t>5 min.</a:t>
            </a:r>
          </a:p>
          <a:p>
            <a:r>
              <a:rPr lang="en-US"/>
              <a:t>ENERGIZER</a:t>
            </a:r>
          </a:p>
          <a:p>
            <a:endParaRPr lang="en-US"/>
          </a:p>
          <a:p>
            <a:r>
              <a:rPr lang="en-US"/>
              <a:t>Have participants come up with an exercise, or refer to APA “Do it now” Tool Kit for ideas and instructions</a:t>
            </a:r>
          </a:p>
          <a:p>
            <a:endParaRPr lang="en-US"/>
          </a:p>
          <a:p>
            <a:endParaRPr lang="en-US"/>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8" name="Rectangle 2"/>
          <p:cNvSpPr>
            <a:spLocks noRot="1" noChangeArrowheads="1" noTextEdit="1"/>
          </p:cNvSpPr>
          <p:nvPr>
            <p:ph type="sldImg"/>
          </p:nvPr>
        </p:nvSpPr>
        <p:spPr>
          <a:ln/>
        </p:spPr>
      </p:sp>
      <p:sp>
        <p:nvSpPr>
          <p:cNvPr id="761859" name="Rectangle 3"/>
          <p:cNvSpPr>
            <a:spLocks noGrp="1" noChangeArrowheads="1"/>
          </p:cNvSpPr>
          <p:nvPr>
            <p:ph type="body" idx="1"/>
          </p:nvPr>
        </p:nvSpPr>
        <p:spPr/>
        <p:txBody>
          <a:bodyPr/>
          <a:lstStyle/>
          <a:p>
            <a:pPr>
              <a:lnSpc>
                <a:spcPct val="90000"/>
              </a:lnSpc>
            </a:pPr>
            <a:r>
              <a:rPr lang="en-US"/>
              <a:t>SUGGESTED TIME: </a:t>
            </a:r>
          </a:p>
          <a:p>
            <a:pPr>
              <a:lnSpc>
                <a:spcPct val="90000"/>
              </a:lnSpc>
            </a:pPr>
            <a:r>
              <a:rPr lang="en-US"/>
              <a:t>8:35 am			</a:t>
            </a:r>
          </a:p>
          <a:p>
            <a:pPr>
              <a:lnSpc>
                <a:spcPct val="90000"/>
              </a:lnSpc>
            </a:pPr>
            <a:r>
              <a:rPr lang="en-US"/>
              <a:t>10 min.</a:t>
            </a:r>
          </a:p>
          <a:p>
            <a:pPr>
              <a:lnSpc>
                <a:spcPct val="90000"/>
              </a:lnSpc>
            </a:pPr>
            <a:r>
              <a:rPr lang="en-US"/>
              <a:t>SUGGESTION: </a:t>
            </a:r>
          </a:p>
          <a:p>
            <a:pPr lvl="1">
              <a:lnSpc>
                <a:spcPct val="90000"/>
              </a:lnSpc>
              <a:buFontTx/>
              <a:buChar char="•"/>
            </a:pPr>
            <a:r>
              <a:rPr lang="en-US"/>
              <a:t>POST THIS AGENDA ON THE WALL AND HAVE VISIBLE DURING ENTIRE TRAINING FOR REFERENCE</a:t>
            </a:r>
          </a:p>
          <a:p>
            <a:pPr>
              <a:lnSpc>
                <a:spcPct val="90000"/>
              </a:lnSpc>
            </a:pPr>
            <a:r>
              <a:rPr lang="en-US"/>
              <a:t>REVIEW AGENDA AND PLAN FOR THE FULL 6-DAY PROGRAM WITH PARTICIPANTS</a:t>
            </a:r>
          </a:p>
          <a:p>
            <a:pPr>
              <a:lnSpc>
                <a:spcPct val="90000"/>
              </a:lnSpc>
            </a:pPr>
            <a:r>
              <a:rPr lang="en-US"/>
              <a:t>SOME TALKING POINTS:</a:t>
            </a:r>
          </a:p>
          <a:p>
            <a:pPr lvl="1">
              <a:lnSpc>
                <a:spcPct val="90000"/>
              </a:lnSpc>
              <a:buFontTx/>
              <a:buChar char="•"/>
            </a:pPr>
            <a:r>
              <a:rPr lang="en-US"/>
              <a:t>“Today is normally covered in a 2-day workshop that combines “Problem to Opportunity” and the application of APA process for our initial Community consultations--”Short, Sweet APA Community Planning and Action sessions.”</a:t>
            </a:r>
          </a:p>
          <a:p>
            <a:pPr lvl="1">
              <a:lnSpc>
                <a:spcPct val="90000"/>
              </a:lnSpc>
              <a:buFontTx/>
              <a:buChar char="•"/>
            </a:pPr>
            <a:r>
              <a:rPr lang="en-US"/>
              <a:t>“But we have found that we get better results, and have more fun, if we work quickly so we can go right out into the field for a practice APA/CDC session….. ‘Learning by doing…’” </a:t>
            </a:r>
          </a:p>
          <a:p>
            <a:pPr lvl="1">
              <a:lnSpc>
                <a:spcPct val="90000"/>
              </a:lnSpc>
              <a:buFontTx/>
              <a:buChar char="•"/>
            </a:pPr>
            <a:r>
              <a:rPr lang="en-US"/>
              <a:t>“We’ll need to work quickly, efficiently.. And you definitely will feel rushed; but I believe you will be surprised by how much we can achieve, even given the time constraints.</a:t>
            </a:r>
          </a:p>
          <a:p>
            <a:pPr lvl="1">
              <a:lnSpc>
                <a:spcPct val="90000"/>
              </a:lnSpc>
              <a:buFontTx/>
              <a:buChar char="•"/>
            </a:pPr>
            <a:r>
              <a:rPr lang="en-US"/>
              <a:t>We will work hard, quickly, so that we can celebrate and share our experiences to prepare for using the APA process for our first consultative meeting, tomorrow, on Day 2”</a:t>
            </a:r>
          </a:p>
          <a:p>
            <a:pPr>
              <a:lnSpc>
                <a:spcPct val="90000"/>
              </a:lnSpc>
            </a:pPr>
            <a:r>
              <a:rPr lang="en-US"/>
              <a:t>-----------------------</a:t>
            </a:r>
          </a:p>
          <a:p>
            <a:pPr>
              <a:lnSpc>
                <a:spcPct val="90000"/>
              </a:lnSpc>
            </a:pPr>
            <a:r>
              <a:rPr lang="en-US"/>
              <a:t> </a:t>
            </a:r>
            <a:r>
              <a:rPr lang="en-US" sz="700" b="1" i="1">
                <a:sym typeface="Wingdings" pitchFamily="1" charset="2"/>
              </a:rPr>
              <a:t>Day 1		</a:t>
            </a:r>
            <a:r>
              <a:rPr lang="en-US" sz="700" b="1">
                <a:sym typeface="Wingdings" pitchFamily="1" charset="2"/>
              </a:rPr>
              <a:t>INTRODUCTION</a:t>
            </a:r>
            <a:endParaRPr lang="en-US" sz="700" b="1" i="1">
              <a:sym typeface="Wingdings" pitchFamily="1" charset="2"/>
            </a:endParaRPr>
          </a:p>
          <a:p>
            <a:pPr>
              <a:lnSpc>
                <a:spcPct val="80000"/>
              </a:lnSpc>
            </a:pPr>
            <a:r>
              <a:rPr lang="en-US" sz="700" b="1" i="1">
                <a:sym typeface="Wingdings" pitchFamily="1" charset="2"/>
              </a:rPr>
              <a:t>		APA for Community Mobilization and Community Consultations</a:t>
            </a:r>
            <a:endParaRPr lang="en-US" sz="700" b="1">
              <a:sym typeface="Wingdings" pitchFamily="1" charset="2"/>
            </a:endParaRPr>
          </a:p>
          <a:p>
            <a:pPr lvl="4">
              <a:lnSpc>
                <a:spcPct val="80000"/>
              </a:lnSpc>
            </a:pPr>
            <a:r>
              <a:rPr lang="en-US" sz="1000" b="1">
                <a:sym typeface="Wingdings" pitchFamily="1" charset="2"/>
              </a:rPr>
              <a:t>Problem to Opportunity - “Solving any ‘problem’ in 2 hours</a:t>
            </a:r>
          </a:p>
          <a:p>
            <a:pPr>
              <a:lnSpc>
                <a:spcPct val="80000"/>
              </a:lnSpc>
            </a:pPr>
            <a:r>
              <a:rPr lang="en-US" sz="700" b="1" i="1">
                <a:sym typeface="Wingdings" pitchFamily="1" charset="2"/>
              </a:rPr>
              <a:t>		DISCOVERY -- The Best -- Role Play for Empowering Community Mobilization</a:t>
            </a:r>
          </a:p>
          <a:p>
            <a:pPr>
              <a:lnSpc>
                <a:spcPct val="80000"/>
              </a:lnSpc>
            </a:pPr>
            <a:r>
              <a:rPr lang="en-US" sz="700" b="1" i="1">
                <a:sym typeface="Wingdings" pitchFamily="1" charset="2"/>
              </a:rPr>
              <a:t>		DREAM – Role Play for Empowering Community Mobilization</a:t>
            </a:r>
          </a:p>
          <a:p>
            <a:pPr>
              <a:lnSpc>
                <a:spcPct val="80000"/>
              </a:lnSpc>
            </a:pPr>
            <a:r>
              <a:rPr lang="en-US" sz="700" b="1" i="1">
                <a:sym typeface="Wingdings" pitchFamily="1" charset="2"/>
              </a:rPr>
              <a:t>		DESIGN -- Role Play for Empowering Community Mobilization</a:t>
            </a:r>
            <a:endParaRPr lang="en-US" sz="700" b="1">
              <a:sym typeface="Wingdings" pitchFamily="1" charset="2"/>
            </a:endParaRPr>
          </a:p>
          <a:p>
            <a:pPr>
              <a:lnSpc>
                <a:spcPct val="80000"/>
              </a:lnSpc>
            </a:pPr>
            <a:r>
              <a:rPr lang="en-US" sz="700" b="1" i="1">
                <a:sym typeface="Wingdings" pitchFamily="1" charset="2"/>
              </a:rPr>
              <a:t>		DELIVERY of Action Plans For Empowering Community Mobilization</a:t>
            </a:r>
            <a:endParaRPr lang="en-US" sz="700" b="1" u="sng">
              <a:sym typeface="Wingdings" pitchFamily="1" charset="2"/>
            </a:endParaRPr>
          </a:p>
          <a:p>
            <a:pPr>
              <a:lnSpc>
                <a:spcPct val="80000"/>
              </a:lnSpc>
            </a:pPr>
            <a:r>
              <a:rPr lang="en-US" sz="700" b="1" i="1">
                <a:sym typeface="Wingdings" pitchFamily="1" charset="2"/>
              </a:rPr>
              <a:t>Day 2   Field Visits -- Conducting “Short Sweet” APA Community Mobilization Meetings </a:t>
            </a:r>
          </a:p>
          <a:p>
            <a:pPr>
              <a:lnSpc>
                <a:spcPct val="80000"/>
              </a:lnSpc>
            </a:pPr>
            <a:r>
              <a:rPr lang="en-US" sz="700" b="1" i="1">
                <a:sym typeface="Wingdings" pitchFamily="1" charset="2"/>
              </a:rPr>
              <a:t>Day 3	DEBRIEFING &amp; DISCOVERY of ‘the best’ from Field Visits </a:t>
            </a:r>
          </a:p>
          <a:p>
            <a:pPr>
              <a:lnSpc>
                <a:spcPct val="80000"/>
              </a:lnSpc>
            </a:pPr>
            <a:r>
              <a:rPr lang="en-US" sz="700" b="1" i="1">
                <a:sym typeface="Wingdings" pitchFamily="1" charset="2"/>
              </a:rPr>
              <a:t>		DREAM – for Empowering Communities to create their own community programs</a:t>
            </a:r>
          </a:p>
          <a:p>
            <a:pPr lvl="1">
              <a:lnSpc>
                <a:spcPct val="80000"/>
              </a:lnSpc>
            </a:pPr>
            <a:r>
              <a:rPr lang="en-US" sz="800" b="1" i="1">
                <a:sym typeface="Wingdings" pitchFamily="1" charset="2"/>
              </a:rPr>
              <a:t>	DESIGN -- An APA Strategy for Community Mobilization</a:t>
            </a:r>
            <a:endParaRPr lang="en-US" sz="800" b="1">
              <a:sym typeface="Wingdings" pitchFamily="1" charset="2"/>
            </a:endParaRPr>
          </a:p>
          <a:p>
            <a:pPr lvl="1">
              <a:lnSpc>
                <a:spcPct val="80000"/>
              </a:lnSpc>
            </a:pPr>
            <a:r>
              <a:rPr lang="en-US" sz="800" b="1" i="1">
                <a:sym typeface="Wingdings" pitchFamily="1" charset="2"/>
              </a:rPr>
              <a:t>	DELIVERY -- of Action Plans for Community Mobilization</a:t>
            </a:r>
          </a:p>
          <a:p>
            <a:pPr>
              <a:lnSpc>
                <a:spcPct val="80000"/>
              </a:lnSpc>
            </a:pPr>
            <a:r>
              <a:rPr lang="en-US" sz="700" b="1" i="1">
                <a:sym typeface="Wingdings" pitchFamily="1" charset="2"/>
              </a:rPr>
              <a:t>Day 4   Field Visits -- Conducting “Short Sweet” APA Community Mobilization Meetings </a:t>
            </a:r>
          </a:p>
          <a:p>
            <a:pPr>
              <a:lnSpc>
                <a:spcPct val="80000"/>
              </a:lnSpc>
            </a:pPr>
            <a:r>
              <a:rPr lang="en-US" sz="700" b="1" i="1">
                <a:sym typeface="Wingdings" pitchFamily="1" charset="2"/>
              </a:rPr>
              <a:t>Day 5	DEBRIEFING &amp; DISCOVERY of ‘the best’ from Field Visits </a:t>
            </a:r>
          </a:p>
          <a:p>
            <a:pPr lvl="1">
              <a:lnSpc>
                <a:spcPct val="80000"/>
              </a:lnSpc>
            </a:pPr>
            <a:r>
              <a:rPr lang="en-US" sz="800" b="1" i="1">
                <a:sym typeface="Wingdings" pitchFamily="1" charset="2"/>
              </a:rPr>
              <a:t>	DREAMS FOR COMMUNITY MOBILIZATION for CDC Development</a:t>
            </a:r>
          </a:p>
          <a:p>
            <a:pPr lvl="1">
              <a:lnSpc>
                <a:spcPct val="80000"/>
              </a:lnSpc>
            </a:pPr>
            <a:r>
              <a:rPr lang="en-US" sz="800" b="1" i="1">
                <a:sym typeface="Wingdings" pitchFamily="1" charset="2"/>
              </a:rPr>
              <a:t>	DESIGNS FOR COMMUNITY MOBILIZATION for CDC development</a:t>
            </a:r>
          </a:p>
          <a:p>
            <a:pPr lvl="1">
              <a:lnSpc>
                <a:spcPct val="80000"/>
              </a:lnSpc>
            </a:pPr>
            <a:r>
              <a:rPr lang="en-US" sz="800" b="1" i="1">
                <a:sym typeface="Wingdings" pitchFamily="1" charset="2"/>
              </a:rPr>
              <a:t>	DELIVERY of ACTION PLANS - “DO IT NOW !”  </a:t>
            </a:r>
          </a:p>
          <a:p>
            <a:pPr lvl="4">
              <a:lnSpc>
                <a:spcPct val="80000"/>
              </a:lnSpc>
            </a:pPr>
            <a:r>
              <a:rPr lang="en-US" sz="1000" b="1" i="1">
                <a:sym typeface="Wingdings" pitchFamily="1" charset="2"/>
              </a:rPr>
              <a:t>Community Mobilization Action Plans</a:t>
            </a:r>
          </a:p>
          <a:p>
            <a:pPr lvl="4">
              <a:lnSpc>
                <a:spcPct val="80000"/>
              </a:lnSpc>
            </a:pPr>
            <a:r>
              <a:rPr lang="en-US" sz="1000" b="1" i="1">
                <a:sym typeface="Wingdings" pitchFamily="1" charset="2"/>
              </a:rPr>
              <a:t>Presentation of APA action plans as applied to CDCs</a:t>
            </a:r>
          </a:p>
          <a:p>
            <a:pPr>
              <a:lnSpc>
                <a:spcPct val="80000"/>
              </a:lnSpc>
            </a:pPr>
            <a:r>
              <a:rPr lang="en-US" sz="700" b="1" i="1">
                <a:sym typeface="Wingdings" pitchFamily="1" charset="2"/>
              </a:rPr>
              <a:t>Day 6   Field Visits -- Conducting “Short Sweet” APA Community Mobilization Meetings </a:t>
            </a:r>
          </a:p>
          <a:p>
            <a:pPr lvl="2">
              <a:lnSpc>
                <a:spcPct val="80000"/>
              </a:lnSpc>
            </a:pPr>
            <a:r>
              <a:rPr lang="en-US" sz="900" b="1" i="1">
                <a:sym typeface="Wingdings" pitchFamily="1" charset="2"/>
              </a:rPr>
              <a:t>DEBRIEFING &amp; DISCOVERY of ‘the best’ from Field Visits </a:t>
            </a:r>
          </a:p>
          <a:p>
            <a:pPr lvl="1">
              <a:lnSpc>
                <a:spcPct val="80000"/>
              </a:lnSpc>
            </a:pPr>
            <a:r>
              <a:rPr lang="en-US" sz="800" b="1" i="1">
                <a:sym typeface="Wingdings" pitchFamily="1" charset="2"/>
              </a:rPr>
              <a:t>	DANCE and DRUM” - Celebration &amp; Closing</a:t>
            </a:r>
          </a:p>
          <a:p>
            <a:pPr lvl="1">
              <a:lnSpc>
                <a:spcPct val="80000"/>
              </a:lnSpc>
            </a:pP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018" name="Rectangle 2"/>
          <p:cNvSpPr>
            <a:spLocks noChangeArrowheads="1" noTextEdit="1"/>
          </p:cNvSpPr>
          <p:nvPr>
            <p:ph type="sldImg"/>
          </p:nvPr>
        </p:nvSpPr>
        <p:spPr bwMode="auto">
          <a:xfrm>
            <a:off x="2843213" y="514350"/>
            <a:ext cx="3429000" cy="2571750"/>
          </a:xfrm>
          <a:prstGeom prst="rect">
            <a:avLst/>
          </a:prstGeom>
          <a:solidFill>
            <a:srgbClr val="FFFFFF"/>
          </a:solidFill>
          <a:ln>
            <a:solidFill>
              <a:srgbClr val="000000"/>
            </a:solidFill>
            <a:miter lim="800000"/>
            <a:headEnd/>
            <a:tailEnd/>
          </a:ln>
        </p:spPr>
      </p:sp>
      <p:sp>
        <p:nvSpPr>
          <p:cNvPr id="1110019" name="Rectangle 3"/>
          <p:cNvSpPr>
            <a:spLocks noChangeArrowheads="1"/>
          </p:cNvSpPr>
          <p:nvPr>
            <p:ph type="body" idx="1"/>
          </p:nvPr>
        </p:nvSpPr>
        <p:spPr bwMode="auto">
          <a:xfrm>
            <a:off x="911225" y="3259138"/>
            <a:ext cx="7294563" cy="3084512"/>
          </a:xfrm>
          <a:prstGeom prst="rect">
            <a:avLst/>
          </a:prstGeom>
          <a:solidFill>
            <a:srgbClr val="FFFFFF"/>
          </a:solidFill>
          <a:ln>
            <a:solidFill>
              <a:srgbClr val="000000"/>
            </a:solidFill>
            <a:miter lim="800000"/>
            <a:headEnd/>
            <a:tailEnd/>
          </a:ln>
        </p:spPr>
        <p:txBody>
          <a:bodyPr/>
          <a:lstStyle/>
          <a:p>
            <a:r>
              <a:rPr lang="en-US"/>
              <a:t>1:05						</a:t>
            </a:r>
          </a:p>
          <a:p>
            <a:r>
              <a:rPr lang="en-US"/>
              <a:t>5 min.</a:t>
            </a:r>
          </a:p>
          <a:p>
            <a:r>
              <a:rPr lang="en-US"/>
              <a:t>NOW WE WILL TAKE THE APA PROCESS AND PLAN HOW WE CAN USE IT IN A COMMUNITY TOMORROW</a:t>
            </a:r>
          </a:p>
          <a:p>
            <a:endParaRPr lang="en-US"/>
          </a:p>
          <a:p>
            <a:r>
              <a:rPr lang="en-US"/>
              <a:t>PARTICIPANTS READ THE FRAMEWORK</a:t>
            </a:r>
          </a:p>
          <a:p>
            <a:r>
              <a:rPr lang="en-US" sz="800" b="1"/>
              <a:t>1	Goal - Seeking the Root Causes of Success</a:t>
            </a:r>
          </a:p>
          <a:p>
            <a:r>
              <a:rPr lang="en-US" sz="800" b="1"/>
              <a:t>2	Laws</a:t>
            </a:r>
          </a:p>
          <a:p>
            <a:pPr lvl="1"/>
            <a:r>
              <a:rPr lang="en-US" sz="800" b="1"/>
              <a:t>What you seek is what you find</a:t>
            </a:r>
          </a:p>
          <a:p>
            <a:pPr lvl="1"/>
            <a:r>
              <a:rPr lang="en-US" sz="800" b="1"/>
              <a:t>Where you think you’re going is where you end up</a:t>
            </a:r>
          </a:p>
          <a:p>
            <a:r>
              <a:rPr lang="en-US" sz="800" b="1"/>
              <a:t>3	Principles</a:t>
            </a:r>
          </a:p>
          <a:p>
            <a:pPr lvl="1"/>
            <a:r>
              <a:rPr lang="en-US" sz="800" b="1"/>
              <a:t>If you look for problems, you find – and create – more problems</a:t>
            </a:r>
          </a:p>
          <a:p>
            <a:pPr lvl="1"/>
            <a:r>
              <a:rPr lang="en-US" sz="800" b="1"/>
              <a:t>If you look for success, you find – and create – more successes</a:t>
            </a:r>
          </a:p>
          <a:p>
            <a:pPr lvl="1"/>
            <a:r>
              <a:rPr lang="en-US" sz="800" b="1"/>
              <a:t>If you believe in your dreams, you create miracles</a:t>
            </a:r>
          </a:p>
          <a:p>
            <a:r>
              <a:rPr lang="en-US" sz="800" b="1"/>
              <a:t>4. ‘Ds’  </a:t>
            </a:r>
            <a:r>
              <a:rPr lang="en-US" sz="800" b="1">
                <a:ea typeface="AppleGothic" pitchFamily="1" charset="-127"/>
              </a:rPr>
              <a:t>➔</a:t>
            </a:r>
            <a:r>
              <a:rPr lang="en-US" sz="800" b="1"/>
              <a:t>  7 ‘Ds’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066" name="Rectangle 2"/>
          <p:cNvSpPr>
            <a:spLocks noChangeArrowheads="1" noTextEdit="1"/>
          </p:cNvSpPr>
          <p:nvPr>
            <p:ph type="sldImg"/>
          </p:nvPr>
        </p:nvSpPr>
        <p:spPr bwMode="auto">
          <a:xfrm>
            <a:off x="2843213" y="514350"/>
            <a:ext cx="3429000" cy="2571750"/>
          </a:xfrm>
          <a:prstGeom prst="rect">
            <a:avLst/>
          </a:prstGeom>
          <a:solidFill>
            <a:srgbClr val="FFFFFF"/>
          </a:solidFill>
          <a:ln>
            <a:solidFill>
              <a:srgbClr val="000000"/>
            </a:solidFill>
            <a:miter lim="800000"/>
            <a:headEnd/>
            <a:tailEnd/>
          </a:ln>
        </p:spPr>
      </p:sp>
      <p:sp>
        <p:nvSpPr>
          <p:cNvPr id="1112067" name="Rectangle 3"/>
          <p:cNvSpPr>
            <a:spLocks noChangeArrowheads="1"/>
          </p:cNvSpPr>
          <p:nvPr>
            <p:ph type="body" idx="1"/>
          </p:nvPr>
        </p:nvSpPr>
        <p:spPr bwMode="auto">
          <a:xfrm>
            <a:off x="911225" y="3259138"/>
            <a:ext cx="7294563" cy="3084512"/>
          </a:xfrm>
          <a:prstGeom prst="rect">
            <a:avLst/>
          </a:prstGeom>
          <a:solidFill>
            <a:srgbClr val="FFFFFF"/>
          </a:solidFill>
          <a:ln>
            <a:solidFill>
              <a:srgbClr val="000000"/>
            </a:solidFill>
            <a:miter lim="800000"/>
            <a:headEnd/>
            <a:tailEnd/>
          </a:ln>
        </p:spPr>
        <p:txBody>
          <a:bodyPr/>
          <a:lstStyle/>
          <a:p>
            <a:r>
              <a:rPr lang="en-US"/>
              <a:t>1:10								</a:t>
            </a:r>
          </a:p>
          <a:p>
            <a:r>
              <a:rPr lang="en-US"/>
              <a:t>1 min.</a:t>
            </a:r>
          </a:p>
          <a:p>
            <a:r>
              <a:rPr lang="en-US"/>
              <a:t>DESIGN, DELIVERY, and ‘DO IT NOW’ ARE FLEXIBLE AND TO SOME EXTENT INTERTWINED, INTERCHANGEABLE, DEPENDING ON TIME, CIRCUMSTANCES, AND PARTICIPANTS.  </a:t>
            </a:r>
          </a:p>
          <a:p>
            <a:pPr>
              <a:buFontTx/>
              <a:buChar char="•"/>
            </a:pPr>
            <a:r>
              <a:rPr lang="en-US"/>
              <a:t>DESIGN IS THE GENERAL STRATEGY, APPROACH, BROAD OUTLINE OF A LONG-RANGE PLAN </a:t>
            </a:r>
          </a:p>
          <a:p>
            <a:pPr>
              <a:buFontTx/>
              <a:buChar char="•"/>
            </a:pPr>
            <a:r>
              <a:rPr lang="en-US"/>
              <a:t>DELIVERY IS THE SHORT-TERM ACTION PLAN, THE START-UP PHASE, THE SPECIFIC TASKS TO BE DONE IN PHASE I</a:t>
            </a:r>
          </a:p>
          <a:p>
            <a:pPr>
              <a:buFontTx/>
              <a:buChar char="•"/>
            </a:pPr>
            <a:r>
              <a:rPr lang="en-US"/>
              <a:t>PERSONAL COMMITMENTS ARE OUR OWN PARTS OF THE DELIVERY, THE ACTION PLAN, THE PARTS EACH OF US WILL DO TO BEGIN</a:t>
            </a:r>
          </a:p>
          <a:p>
            <a:pPr>
              <a:buFontTx/>
              <a:buChar char="•"/>
            </a:pPr>
            <a:r>
              <a:rPr lang="en-US"/>
              <a:t>‘DO IT NOW’ IS WHAT WE CAN DO TOGETHER RIGHT NOW, IN A FEW MINUTES, TO KICK-OFF THE DELIVERY PROCESS</a:t>
            </a:r>
          </a:p>
          <a:p>
            <a:pPr>
              <a:buFontTx/>
              <a:buChar char="•"/>
            </a:pPr>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4354" name="Rectangle 2"/>
          <p:cNvSpPr>
            <a:spLocks noChangeArrowheads="1" noTextEdit="1"/>
          </p:cNvSpPr>
          <p:nvPr>
            <p:ph type="sldImg"/>
          </p:nvPr>
        </p:nvSpPr>
        <p:spPr bwMode="auto">
          <a:xfrm>
            <a:off x="2843213" y="514350"/>
            <a:ext cx="3429000" cy="2571750"/>
          </a:xfrm>
          <a:prstGeom prst="rect">
            <a:avLst/>
          </a:prstGeom>
          <a:solidFill>
            <a:srgbClr val="FFFFFF"/>
          </a:solidFill>
          <a:ln>
            <a:solidFill>
              <a:srgbClr val="000000"/>
            </a:solidFill>
            <a:miter lim="800000"/>
            <a:headEnd/>
            <a:tailEnd/>
          </a:ln>
        </p:spPr>
      </p:sp>
      <p:sp>
        <p:nvSpPr>
          <p:cNvPr id="1124355" name="Rectangle 3"/>
          <p:cNvSpPr>
            <a:spLocks noChangeArrowheads="1"/>
          </p:cNvSpPr>
          <p:nvPr>
            <p:ph type="body" idx="1"/>
          </p:nvPr>
        </p:nvSpPr>
        <p:spPr bwMode="auto">
          <a:xfrm>
            <a:off x="911225" y="3259138"/>
            <a:ext cx="7294563" cy="3084512"/>
          </a:xfrm>
          <a:prstGeom prst="rect">
            <a:avLst/>
          </a:prstGeom>
          <a:solidFill>
            <a:srgbClr val="FFFFFF"/>
          </a:solidFill>
          <a:ln>
            <a:solidFill>
              <a:srgbClr val="000000"/>
            </a:solidFill>
            <a:miter lim="800000"/>
            <a:headEnd/>
            <a:tailEnd/>
          </a:ln>
        </p:spPr>
        <p:txBody>
          <a:bodyPr/>
          <a:lstStyle/>
          <a:p>
            <a:pPr marL="228600" indent="-228600"/>
            <a:r>
              <a:rPr lang="en-US"/>
              <a:t>1:15	  -- KEEP THIS SHORT, SWEET, AND THEM MOVE ON TO THE SIMPLIFIED ‘3-Ds’ </a:t>
            </a:r>
          </a:p>
          <a:p>
            <a:pPr marL="228600" indent="-228600"/>
            <a:r>
              <a:rPr lang="en-US"/>
              <a:t>5 min. </a:t>
            </a:r>
          </a:p>
          <a:p>
            <a:pPr marL="228600" indent="-228600"/>
            <a:endParaRPr lang="en-US"/>
          </a:p>
          <a:p>
            <a:pPr marL="228600" indent="-228600"/>
            <a:r>
              <a:rPr lang="en-US" sz="900" b="1" i="1"/>
              <a:t>Appreciative Planning &amp; Action </a:t>
            </a:r>
            <a:br>
              <a:rPr lang="en-US" sz="900" b="1" i="1"/>
            </a:br>
            <a:r>
              <a:rPr lang="en-US" sz="900" b="1" i="1"/>
              <a:t>From 4 Ds to 7 Ds:</a:t>
            </a:r>
            <a:r>
              <a:rPr lang="en-US" sz="1400" b="1" i="1"/>
              <a:t> </a:t>
            </a:r>
          </a:p>
          <a:p>
            <a:pPr marL="685800" lvl="1" indent="-228600">
              <a:buFontTx/>
              <a:buAutoNum type="arabicPeriod"/>
            </a:pPr>
            <a:r>
              <a:rPr lang="en-US" sz="1400" b="1" i="1"/>
              <a:t>Discover</a:t>
            </a:r>
            <a:r>
              <a:rPr lang="en-US" sz="1400" b="1"/>
              <a:t>		 </a:t>
            </a:r>
            <a:r>
              <a:rPr lang="en-US" sz="1000" b="1"/>
              <a:t>The best, success, what works</a:t>
            </a:r>
          </a:p>
          <a:p>
            <a:pPr marL="685800" lvl="1" indent="-228600">
              <a:buFontTx/>
              <a:buAutoNum type="arabicPeriod"/>
            </a:pPr>
            <a:r>
              <a:rPr lang="en-US" sz="1400" b="1" i="1"/>
              <a:t>Dream</a:t>
            </a:r>
            <a:r>
              <a:rPr lang="en-US" sz="1400" b="1"/>
              <a:t>		 </a:t>
            </a:r>
            <a:r>
              <a:rPr lang="en-US" sz="1000" b="1"/>
              <a:t>Of even better, what we want more of</a:t>
            </a:r>
          </a:p>
          <a:p>
            <a:pPr marL="685800" lvl="1" indent="-228600">
              <a:buFontTx/>
              <a:buAutoNum type="arabicPeriod"/>
            </a:pPr>
            <a:r>
              <a:rPr lang="en-US" sz="1400" b="1" i="1"/>
              <a:t>Design</a:t>
            </a:r>
            <a:r>
              <a:rPr lang="en-US" sz="1400" b="1"/>
              <a:t>		 </a:t>
            </a:r>
            <a:r>
              <a:rPr lang="en-US" sz="1000" b="1"/>
              <a:t>A strategy, general plan to get there</a:t>
            </a:r>
          </a:p>
          <a:p>
            <a:pPr marL="685800" lvl="1" indent="-228600">
              <a:buFontTx/>
              <a:buAutoNum type="arabicPeriod"/>
            </a:pPr>
            <a:r>
              <a:rPr lang="en-US" sz="1400" b="1" i="1"/>
              <a:t>Deliver</a:t>
            </a:r>
            <a:r>
              <a:rPr lang="en-US" sz="1400" b="1"/>
              <a:t>		 </a:t>
            </a:r>
            <a:r>
              <a:rPr lang="en-US" sz="1000" b="1"/>
              <a:t>An action plan &amp; commitments</a:t>
            </a:r>
          </a:p>
          <a:p>
            <a:pPr marL="685800" lvl="1" indent="-228600">
              <a:buFontTx/>
              <a:buAutoNum type="arabicPeriod"/>
            </a:pPr>
            <a:r>
              <a:rPr lang="en-US" sz="1400" b="1" i="1"/>
              <a:t>Do it now!</a:t>
            </a:r>
            <a:r>
              <a:rPr lang="en-US" sz="1400" b="1"/>
              <a:t>	 </a:t>
            </a:r>
            <a:r>
              <a:rPr lang="en-US" sz="1000" b="1"/>
              <a:t>Take the first step, now!</a:t>
            </a:r>
          </a:p>
          <a:p>
            <a:pPr marL="685800" lvl="1" indent="-228600">
              <a:buFontTx/>
              <a:buAutoNum type="arabicPeriod"/>
            </a:pPr>
            <a:r>
              <a:rPr lang="en-US" sz="1400" b="1" i="1"/>
              <a:t>Discuss</a:t>
            </a:r>
            <a:r>
              <a:rPr lang="en-US" sz="1400" b="1"/>
              <a:t>		 </a:t>
            </a:r>
            <a:r>
              <a:rPr lang="en-US" sz="1000" b="1"/>
              <a:t>“A-Valuation” – positive evaluation &amp; 					feedback</a:t>
            </a:r>
          </a:p>
          <a:p>
            <a:pPr marL="685800" lvl="1" indent="-228600">
              <a:buFontTx/>
              <a:buAutoNum type="arabicPeriod"/>
            </a:pPr>
            <a:r>
              <a:rPr lang="en-US" sz="1400" b="1" i="1"/>
              <a:t>Dance &amp; drum! </a:t>
            </a:r>
            <a:r>
              <a:rPr lang="en-US" sz="1000" b="1"/>
              <a:t>Celebrate success</a:t>
            </a:r>
            <a:endParaRPr lang="en-US"/>
          </a:p>
          <a:p>
            <a:pPr marL="228600" indent="-228600"/>
            <a:endParaRPr lang="en-US"/>
          </a:p>
          <a:p>
            <a:pPr marL="228600" indent="-228600"/>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62" name="Rectangle 2"/>
          <p:cNvSpPr>
            <a:spLocks noChangeArrowheads="1" noTextEdit="1"/>
          </p:cNvSpPr>
          <p:nvPr>
            <p:ph type="sldImg"/>
          </p:nvPr>
        </p:nvSpPr>
        <p:spPr bwMode="auto">
          <a:xfrm>
            <a:off x="2843213" y="514350"/>
            <a:ext cx="3429000" cy="2571750"/>
          </a:xfrm>
          <a:prstGeom prst="rect">
            <a:avLst/>
          </a:prstGeom>
          <a:solidFill>
            <a:srgbClr val="FFFFFF"/>
          </a:solidFill>
          <a:ln>
            <a:solidFill>
              <a:srgbClr val="000000"/>
            </a:solidFill>
            <a:miter lim="800000"/>
            <a:headEnd/>
            <a:tailEnd/>
          </a:ln>
        </p:spPr>
      </p:sp>
      <p:sp>
        <p:nvSpPr>
          <p:cNvPr id="1116163" name="Rectangle 3"/>
          <p:cNvSpPr>
            <a:spLocks noChangeArrowheads="1"/>
          </p:cNvSpPr>
          <p:nvPr>
            <p:ph type="body" idx="1"/>
          </p:nvPr>
        </p:nvSpPr>
        <p:spPr bwMode="auto">
          <a:xfrm>
            <a:off x="911225" y="3259138"/>
            <a:ext cx="7294563" cy="3084512"/>
          </a:xfrm>
          <a:prstGeom prst="rect">
            <a:avLst/>
          </a:prstGeom>
          <a:solidFill>
            <a:srgbClr val="FFFFFF"/>
          </a:solidFill>
          <a:ln>
            <a:solidFill>
              <a:srgbClr val="000000"/>
            </a:solidFill>
            <a:miter lim="800000"/>
            <a:headEnd/>
            <a:tailEnd/>
          </a:ln>
        </p:spPr>
        <p:txBody>
          <a:bodyPr/>
          <a:lstStyle/>
          <a:p>
            <a:r>
              <a:rPr lang="en-US"/>
              <a:t>1:20 pm						</a:t>
            </a:r>
          </a:p>
          <a:p>
            <a:r>
              <a:rPr lang="en-US"/>
              <a:t>1 min.</a:t>
            </a:r>
          </a:p>
          <a:p>
            <a:r>
              <a:rPr lang="en-US"/>
              <a:t>ASK PARTICIPANTS TO READ.. OR HAVE SEVERAL TAKE TURNS READING EACH PART</a:t>
            </a:r>
          </a:p>
          <a:p>
            <a:endParaRPr lang="en-US"/>
          </a:p>
          <a:p>
            <a:r>
              <a:rPr lang="en-US" sz="800" b="1"/>
              <a:t>Adapting AI for Community Mobilization:</a:t>
            </a:r>
            <a:r>
              <a:rPr lang="en-US" sz="800" b="1" i="1"/>
              <a:t> </a:t>
            </a:r>
            <a:br>
              <a:rPr lang="en-US" sz="800" b="1" i="1"/>
            </a:br>
            <a:r>
              <a:rPr lang="en-US" sz="800" b="1" i="1"/>
              <a:t>Appreciative Planning and Action (APA)</a:t>
            </a:r>
            <a:br>
              <a:rPr lang="en-US" sz="800" b="1" i="1"/>
            </a:br>
            <a:r>
              <a:rPr lang="en-US" sz="800" b="1"/>
              <a:t>Purpose</a:t>
            </a:r>
          </a:p>
          <a:p>
            <a:pPr lvl="1">
              <a:lnSpc>
                <a:spcPct val="90000"/>
              </a:lnSpc>
              <a:buFontTx/>
              <a:buChar char="•"/>
            </a:pPr>
            <a:r>
              <a:rPr lang="en-US" sz="900" b="1" i="1"/>
              <a:t>To empower communities and individuals:</a:t>
            </a:r>
            <a:r>
              <a:rPr lang="en-US" sz="900" b="1"/>
              <a:t> </a:t>
            </a:r>
          </a:p>
          <a:p>
            <a:pPr lvl="1">
              <a:lnSpc>
                <a:spcPct val="90000"/>
              </a:lnSpc>
              <a:buFontTx/>
              <a:buChar char="•"/>
            </a:pPr>
            <a:r>
              <a:rPr lang="en-US" sz="900" b="1"/>
              <a:t>To take pride in what and who we are and what we have achieved</a:t>
            </a:r>
          </a:p>
          <a:p>
            <a:pPr lvl="1">
              <a:lnSpc>
                <a:spcPct val="90000"/>
              </a:lnSpc>
              <a:buFontTx/>
              <a:buChar char="•"/>
            </a:pPr>
            <a:r>
              <a:rPr lang="en-US" sz="900" b="1"/>
              <a:t>To dream of what might be</a:t>
            </a:r>
          </a:p>
          <a:p>
            <a:pPr lvl="1">
              <a:lnSpc>
                <a:spcPct val="90000"/>
              </a:lnSpc>
              <a:buFontTx/>
              <a:buChar char="•"/>
            </a:pPr>
            <a:r>
              <a:rPr lang="en-US" sz="900" b="1"/>
              <a:t>To plan for what will be, and </a:t>
            </a:r>
          </a:p>
          <a:p>
            <a:pPr lvl="1">
              <a:lnSpc>
                <a:spcPct val="90000"/>
              </a:lnSpc>
              <a:buFontTx/>
              <a:buChar char="•"/>
            </a:pPr>
            <a:r>
              <a:rPr lang="en-US" sz="900" b="1"/>
              <a:t>To feel the energy that comes from making commitments and taking the first step</a:t>
            </a:r>
          </a:p>
          <a:p>
            <a:pPr lvl="1">
              <a:lnSpc>
                <a:spcPct val="90000"/>
              </a:lnSpc>
              <a:buFontTx/>
              <a:buChar char="•"/>
            </a:pPr>
            <a:r>
              <a:rPr lang="en-US" sz="900" b="1" i="1"/>
              <a:t>To be simple enough that anyone can do it, profound enough to change people’s lives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8210" name="Rectangle 2"/>
          <p:cNvSpPr>
            <a:spLocks noChangeArrowheads="1"/>
          </p:cNvSpPr>
          <p:nvPr>
            <p:ph type="sldImg"/>
          </p:nvPr>
        </p:nvSpPr>
        <p:spPr bwMode="auto">
          <a:xfrm>
            <a:off x="2844800" y="514350"/>
            <a:ext cx="3429000" cy="2571750"/>
          </a:xfrm>
          <a:prstGeom prst="rect">
            <a:avLst/>
          </a:prstGeom>
          <a:solidFill>
            <a:srgbClr val="FFFFFF"/>
          </a:solidFill>
          <a:ln>
            <a:solidFill>
              <a:srgbClr val="000000"/>
            </a:solidFill>
            <a:miter lim="800000"/>
            <a:headEnd/>
            <a:tailEnd/>
          </a:ln>
        </p:spPr>
      </p:sp>
      <p:sp>
        <p:nvSpPr>
          <p:cNvPr id="1118211" name="Rectangle 3"/>
          <p:cNvSpPr>
            <a:spLocks noChangeArrowheads="1"/>
          </p:cNvSpPr>
          <p:nvPr>
            <p:ph type="body" idx="1"/>
          </p:nvPr>
        </p:nvSpPr>
        <p:spPr bwMode="auto">
          <a:xfrm>
            <a:off x="911225" y="3257550"/>
            <a:ext cx="7294563" cy="3086100"/>
          </a:xfrm>
          <a:prstGeom prst="rect">
            <a:avLst/>
          </a:prstGeom>
          <a:solidFill>
            <a:srgbClr val="FFFFFF"/>
          </a:solidFill>
          <a:ln>
            <a:solidFill>
              <a:srgbClr val="000000"/>
            </a:solidFill>
            <a:miter lim="800000"/>
            <a:headEnd/>
            <a:tailEnd/>
          </a:ln>
        </p:spPr>
        <p:txBody>
          <a:bodyPr/>
          <a:lstStyle/>
          <a:p>
            <a:r>
              <a:rPr lang="en-US"/>
              <a:t>1:25 pm					</a:t>
            </a:r>
          </a:p>
          <a:p>
            <a:r>
              <a:rPr lang="en-US"/>
              <a:t>1 min.</a:t>
            </a:r>
          </a:p>
          <a:p>
            <a:endParaRPr lang="en-US"/>
          </a:p>
          <a:p>
            <a:r>
              <a:rPr lang="en-US"/>
              <a:t>REVIEW THE ESSENTIAL ELEMENTS OF ‘APA’</a:t>
            </a:r>
          </a:p>
          <a:p>
            <a:r>
              <a:rPr lang="en-US"/>
              <a:t>THE BASIC</a:t>
            </a:r>
          </a:p>
          <a:p>
            <a:r>
              <a:rPr lang="en-US"/>
              <a:t>	‘3 QUESTIONS’ </a:t>
            </a:r>
          </a:p>
          <a:p>
            <a:r>
              <a:rPr lang="en-US"/>
              <a:t>APPLICABLE TO ALL PURPOSES, TO ALL ASPECTS OF COMMUNITY MOBILIZATION AND DEVELOPMENT</a:t>
            </a:r>
          </a:p>
          <a:p>
            <a:endParaRPr lang="en-US"/>
          </a:p>
          <a:p>
            <a:r>
              <a:rPr lang="en-US" b="1"/>
              <a:t>The ‘Essence’ of APA</a:t>
            </a:r>
            <a:r>
              <a:rPr lang="en-US"/>
              <a:t/>
            </a:r>
            <a:br>
              <a:rPr lang="en-US"/>
            </a:br>
            <a:r>
              <a:rPr lang="en-US" sz="800" i="1"/>
              <a:t>Asking Empowering Questions</a:t>
            </a:r>
            <a:br>
              <a:rPr lang="en-US" sz="800" i="1"/>
            </a:br>
            <a:r>
              <a:rPr lang="en-US" sz="800" i="1"/>
              <a:t>Finding the answers in the community</a:t>
            </a:r>
            <a:br>
              <a:rPr lang="en-US" sz="800" i="1"/>
            </a:br>
            <a:endParaRPr lang="en-US" sz="800" i="1"/>
          </a:p>
          <a:p>
            <a:pPr lvl="1"/>
            <a:r>
              <a:rPr lang="en-US" sz="1000" b="1"/>
              <a:t>The Three Basic ‘All-Purpose’ Questions of APA:</a:t>
            </a:r>
            <a:endParaRPr lang="en-US"/>
          </a:p>
          <a:p>
            <a:pPr lvl="1"/>
            <a:r>
              <a:rPr lang="en-US"/>
              <a:t>“What’s the best? </a:t>
            </a:r>
          </a:p>
          <a:p>
            <a:pPr lvl="3"/>
            <a:r>
              <a:rPr lang="en-US"/>
              <a:t>What is most successful, empowering?”</a:t>
            </a:r>
          </a:p>
          <a:p>
            <a:pPr lvl="1"/>
            <a:r>
              <a:rPr lang="en-US"/>
              <a:t>“What’s “even better” look like?”</a:t>
            </a:r>
          </a:p>
          <a:p>
            <a:pPr lvl="3"/>
            <a:r>
              <a:rPr lang="en-US"/>
              <a:t>What are our dreams for our children, grandchildren?</a:t>
            </a:r>
          </a:p>
          <a:p>
            <a:pPr lvl="1"/>
            <a:r>
              <a:rPr lang="en-US"/>
              <a:t>“How do we get there together?”</a:t>
            </a:r>
          </a:p>
          <a:p>
            <a:pPr lvl="3"/>
            <a:r>
              <a:rPr lang="en-US"/>
              <a:t>What can we do now to get started? </a:t>
            </a:r>
          </a:p>
          <a:p>
            <a:endParaRPr lang="en-US" sz="800" i="1"/>
          </a:p>
          <a:p>
            <a:endParaRPr lang="en-US" sz="800" i="1"/>
          </a:p>
          <a:p>
            <a:endParaRPr lang="en-US" sz="800" i="1"/>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42" name="Rectangle 2"/>
          <p:cNvSpPr>
            <a:spLocks noChangeArrowheads="1" noTextEdit="1"/>
          </p:cNvSpPr>
          <p:nvPr>
            <p:ph type="sldImg"/>
          </p:nvPr>
        </p:nvSpPr>
        <p:spPr bwMode="auto">
          <a:xfrm>
            <a:off x="2844800" y="514350"/>
            <a:ext cx="3429000" cy="2571750"/>
          </a:xfrm>
          <a:prstGeom prst="rect">
            <a:avLst/>
          </a:prstGeom>
          <a:solidFill>
            <a:srgbClr val="FFFFFF"/>
          </a:solidFill>
          <a:ln>
            <a:solidFill>
              <a:srgbClr val="000000"/>
            </a:solidFill>
            <a:miter lim="800000"/>
            <a:headEnd/>
            <a:tailEnd/>
          </a:ln>
        </p:spPr>
      </p:sp>
      <p:sp>
        <p:nvSpPr>
          <p:cNvPr id="1239043" name="Rectangle 3"/>
          <p:cNvSpPr>
            <a:spLocks noChangeArrowheads="1"/>
          </p:cNvSpPr>
          <p:nvPr>
            <p:ph type="body" idx="1"/>
          </p:nvPr>
        </p:nvSpPr>
        <p:spPr bwMode="auto">
          <a:xfrm>
            <a:off x="914400" y="3259138"/>
            <a:ext cx="7288213" cy="3084512"/>
          </a:xfrm>
          <a:prstGeom prst="rect">
            <a:avLst/>
          </a:prstGeom>
          <a:solidFill>
            <a:srgbClr val="FFFFFF"/>
          </a:solidFill>
          <a:ln>
            <a:solidFill>
              <a:srgbClr val="000000"/>
            </a:solidFill>
            <a:miter lim="800000"/>
            <a:headEnd/>
            <a:tailEnd/>
          </a:ln>
        </p:spPr>
        <p:txBody>
          <a:bodyPr/>
          <a:lstStyle/>
          <a:p>
            <a:r>
              <a:rPr lang="en-US"/>
              <a:t>1:30</a:t>
            </a:r>
          </a:p>
          <a:p>
            <a:r>
              <a:rPr lang="en-US"/>
              <a:t>5 min video</a:t>
            </a:r>
          </a:p>
          <a:p>
            <a:r>
              <a:rPr lang="en-US"/>
              <a:t>25 min  Including discussion</a:t>
            </a:r>
          </a:p>
          <a:p>
            <a:endParaRPr lang="en-US"/>
          </a:p>
          <a:p>
            <a:r>
              <a:rPr lang="en-US" sz="1000"/>
              <a:t>“Time out for the Cinema!”</a:t>
            </a:r>
            <a:br>
              <a:rPr lang="en-US" sz="1000"/>
            </a:br>
            <a:r>
              <a:rPr lang="en-US" sz="1000"/>
              <a:t>a “KISSS” Video</a:t>
            </a:r>
          </a:p>
          <a:p>
            <a:endParaRPr lang="en-US" sz="1000"/>
          </a:p>
          <a:p>
            <a:pPr>
              <a:lnSpc>
                <a:spcPct val="90000"/>
              </a:lnSpc>
            </a:pPr>
            <a:r>
              <a:rPr lang="en-US" sz="1000" b="1" i="1"/>
              <a:t>“Appreciative Planning &amp; Action” </a:t>
            </a:r>
          </a:p>
          <a:p>
            <a:pPr lvl="2">
              <a:lnSpc>
                <a:spcPct val="90000"/>
              </a:lnSpc>
            </a:pPr>
            <a:r>
              <a:rPr lang="en-US" sz="1000" b="1"/>
              <a:t>The first APA community meetings in Nepal</a:t>
            </a:r>
            <a:endParaRPr lang="en-US" sz="800"/>
          </a:p>
          <a:p>
            <a:pPr lvl="2">
              <a:lnSpc>
                <a:spcPct val="90000"/>
              </a:lnSpc>
            </a:pPr>
            <a:endParaRPr lang="en-US" sz="400" b="1"/>
          </a:p>
          <a:p>
            <a:pPr lvl="2">
              <a:lnSpc>
                <a:spcPct val="90000"/>
              </a:lnSpc>
            </a:pPr>
            <a:r>
              <a:rPr lang="en-US" sz="800" b="1"/>
              <a:t>From Discovery to ‘Do it Now’ </a:t>
            </a:r>
            <a:endParaRPr lang="en-US" sz="800"/>
          </a:p>
          <a:p>
            <a:pPr lvl="2">
              <a:lnSpc>
                <a:spcPct val="90000"/>
              </a:lnSpc>
            </a:pPr>
            <a:endParaRPr lang="en-US" sz="500" b="1"/>
          </a:p>
          <a:p>
            <a:pPr>
              <a:lnSpc>
                <a:spcPct val="90000"/>
              </a:lnSpc>
            </a:pPr>
            <a:r>
              <a:rPr lang="en-US" sz="800" b="1"/>
              <a:t>Overview of the APA process</a:t>
            </a:r>
          </a:p>
          <a:p>
            <a:pPr>
              <a:lnSpc>
                <a:spcPct val="90000"/>
              </a:lnSpc>
            </a:pPr>
            <a:r>
              <a:rPr lang="en-US" sz="600" b="1"/>
              <a:t>(The 7-Ds in 5 minutes!)</a:t>
            </a:r>
          </a:p>
          <a:p>
            <a:pPr lvl="2">
              <a:lnSpc>
                <a:spcPct val="90000"/>
              </a:lnSpc>
            </a:pPr>
            <a:r>
              <a:rPr lang="en-US" sz="800" b="1"/>
              <a:t>Short</a:t>
            </a:r>
          </a:p>
          <a:p>
            <a:pPr lvl="2">
              <a:lnSpc>
                <a:spcPct val="90000"/>
              </a:lnSpc>
            </a:pPr>
            <a:r>
              <a:rPr lang="en-US" sz="800" b="1"/>
              <a:t>Sweet</a:t>
            </a:r>
          </a:p>
          <a:p>
            <a:pPr lvl="2">
              <a:lnSpc>
                <a:spcPct val="90000"/>
              </a:lnSpc>
            </a:pPr>
            <a:r>
              <a:rPr lang="en-US" sz="800" b="1"/>
              <a:t>Simple</a:t>
            </a:r>
          </a:p>
          <a:p>
            <a:pPr lvl="2">
              <a:lnSpc>
                <a:spcPct val="90000"/>
              </a:lnSpc>
            </a:pPr>
            <a:endParaRPr lang="en-US" sz="800" b="1"/>
          </a:p>
          <a:p>
            <a:pPr>
              <a:lnSpc>
                <a:spcPct val="90000"/>
              </a:lnSpc>
            </a:pPr>
            <a:r>
              <a:rPr lang="en-US" sz="800" b="1"/>
              <a:t>This is what you will do tomorrow…</a:t>
            </a:r>
          </a:p>
          <a:p>
            <a:pPr lvl="1">
              <a:lnSpc>
                <a:spcPct val="90000"/>
              </a:lnSpc>
            </a:pPr>
            <a:r>
              <a:rPr lang="en-US" sz="800" b="1"/>
              <a:t>Only you’ll have 2 full hours to do it!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8930" name="Rectangle 2"/>
          <p:cNvSpPr>
            <a:spLocks noChangeArrowheads="1"/>
          </p:cNvSpPr>
          <p:nvPr>
            <p:ph type="sldImg"/>
          </p:nvPr>
        </p:nvSpPr>
        <p:spPr bwMode="auto">
          <a:xfrm>
            <a:off x="2843213" y="514350"/>
            <a:ext cx="3429000" cy="2571750"/>
          </a:xfrm>
          <a:prstGeom prst="rect">
            <a:avLst/>
          </a:prstGeom>
          <a:solidFill>
            <a:srgbClr val="FFFFFF"/>
          </a:solidFill>
          <a:ln>
            <a:solidFill>
              <a:srgbClr val="000000"/>
            </a:solidFill>
            <a:miter lim="800000"/>
            <a:headEnd/>
            <a:tailEnd/>
          </a:ln>
        </p:spPr>
      </p:sp>
      <p:sp>
        <p:nvSpPr>
          <p:cNvPr id="1148931" name="Rectangle 3"/>
          <p:cNvSpPr>
            <a:spLocks noChangeArrowheads="1"/>
          </p:cNvSpPr>
          <p:nvPr>
            <p:ph type="body" idx="1"/>
          </p:nvPr>
        </p:nvSpPr>
        <p:spPr bwMode="auto">
          <a:xfrm>
            <a:off x="911225" y="3259138"/>
            <a:ext cx="7294563" cy="3084512"/>
          </a:xfrm>
          <a:prstGeom prst="rect">
            <a:avLst/>
          </a:prstGeom>
          <a:solidFill>
            <a:srgbClr val="FFFFFF"/>
          </a:solidFill>
          <a:ln>
            <a:solidFill>
              <a:srgbClr val="000000"/>
            </a:solidFill>
            <a:miter lim="800000"/>
            <a:headEnd/>
            <a:tailEnd/>
          </a:ln>
        </p:spPr>
        <p:txBody>
          <a:bodyPr/>
          <a:lstStyle/>
          <a:p>
            <a:pPr marL="228600" indent="-228600"/>
            <a:r>
              <a:rPr lang="en-US"/>
              <a:t>1:55					</a:t>
            </a:r>
          </a:p>
          <a:p>
            <a:pPr marL="228600" indent="-228600"/>
            <a:r>
              <a:rPr lang="en-US"/>
              <a:t>5 min				</a:t>
            </a:r>
          </a:p>
          <a:p>
            <a:pPr marL="228600" indent="-228600"/>
            <a:endParaRPr lang="en-US"/>
          </a:p>
          <a:p>
            <a:pPr marL="228600" indent="-228600"/>
            <a:r>
              <a:rPr lang="en-US"/>
              <a:t>SOME BASIC PRINCIPLES FOR APPROACHING COMMUNITIES</a:t>
            </a:r>
          </a:p>
          <a:p>
            <a:pPr marL="228600" indent="-228600">
              <a:buFontTx/>
              <a:buAutoNum type="arabicPeriod"/>
            </a:pPr>
            <a:r>
              <a:rPr lang="en-US"/>
              <a:t>Acknowledge community successes</a:t>
            </a:r>
          </a:p>
          <a:p>
            <a:pPr marL="228600" indent="-228600">
              <a:buFontTx/>
              <a:buAutoNum type="arabicPeriod"/>
            </a:pPr>
            <a:r>
              <a:rPr lang="en-US"/>
              <a:t>Show understanding</a:t>
            </a:r>
          </a:p>
          <a:p>
            <a:pPr marL="228600" indent="-228600">
              <a:buFontTx/>
              <a:buAutoNum type="arabicPeriod"/>
            </a:pPr>
            <a:r>
              <a:rPr lang="en-US"/>
              <a:t>Engage them to understand their strengths</a:t>
            </a:r>
          </a:p>
          <a:p>
            <a:pPr marL="228600" indent="-228600">
              <a:buFontTx/>
              <a:buAutoNum type="arabicPeriod"/>
            </a:pPr>
            <a:r>
              <a:rPr lang="en-US"/>
              <a:t>Show validation</a:t>
            </a:r>
          </a:p>
          <a:p>
            <a:pPr marL="228600" indent="-228600">
              <a:buFontTx/>
              <a:buAutoNum type="arabicPeriod"/>
            </a:pPr>
            <a:r>
              <a:rPr lang="en-US"/>
              <a:t>Rephrase some of your understanding what they are saying</a:t>
            </a:r>
          </a:p>
          <a:p>
            <a:pPr marL="228600" indent="-228600">
              <a:buFontTx/>
              <a:buAutoNum type="arabicPeriod"/>
            </a:pPr>
            <a:r>
              <a:rPr lang="en-US"/>
              <a:t>Listen</a:t>
            </a:r>
          </a:p>
          <a:p>
            <a:pPr marL="228600" indent="-228600">
              <a:buFontTx/>
              <a:buAutoNum type="arabicPeriod"/>
            </a:pPr>
            <a:r>
              <a:rPr lang="en-US"/>
              <a:t>Show understanding, regretables, acknowledge</a:t>
            </a:r>
          </a:p>
          <a:p>
            <a:pPr marL="228600" indent="-228600">
              <a:buFontTx/>
              <a:buAutoNum type="arabicPeriod"/>
            </a:pPr>
            <a:endParaRPr lang="en-US"/>
          </a:p>
          <a:p>
            <a:pPr marL="228600" indent="-228600"/>
            <a:r>
              <a:rPr lang="en-US" sz="1000"/>
              <a:t>THIS IS WHAT WE WILL DO NEXT</a:t>
            </a:r>
          </a:p>
          <a:p>
            <a:pPr marL="228600" indent="-228600"/>
            <a:r>
              <a:rPr lang="en-US" sz="1000"/>
              <a:t>Role Playing an APA meeting with Local Communities</a:t>
            </a:r>
            <a:endParaRPr lang="en-US"/>
          </a:p>
          <a:p>
            <a:pPr marL="228600" indent="-228600"/>
            <a:r>
              <a:rPr lang="en-US" sz="1000" b="1"/>
              <a:t>Role Play interviews with members of local Community by Winrock participants</a:t>
            </a:r>
          </a:p>
          <a:p>
            <a:pPr marL="228600" indent="-228600"/>
            <a:r>
              <a:rPr lang="en-US" sz="1000" b="1"/>
              <a:t>Purposes:</a:t>
            </a:r>
          </a:p>
          <a:p>
            <a:pPr marL="685800" lvl="1" indent="-228600"/>
            <a:r>
              <a:rPr lang="en-US" sz="1000" b="1"/>
              <a:t>Practice APA  meeting process for use with communities</a:t>
            </a:r>
          </a:p>
          <a:p>
            <a:pPr marL="685800" lvl="1" indent="-228600"/>
            <a:r>
              <a:rPr lang="en-US" sz="1000" b="1"/>
              <a:t>Learn how to mobilize local communities</a:t>
            </a:r>
          </a:p>
          <a:p>
            <a:pPr marL="685800" lvl="1" indent="-228600"/>
            <a:r>
              <a:rPr lang="en-US" sz="1000" b="1"/>
              <a:t>Review what you have learned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0978" name="Rectangle 2"/>
          <p:cNvSpPr>
            <a:spLocks noChangeArrowheads="1"/>
          </p:cNvSpPr>
          <p:nvPr>
            <p:ph type="sldImg"/>
          </p:nvPr>
        </p:nvSpPr>
        <p:spPr bwMode="auto">
          <a:xfrm>
            <a:off x="2843213" y="514350"/>
            <a:ext cx="3429000" cy="2571750"/>
          </a:xfrm>
          <a:prstGeom prst="rect">
            <a:avLst/>
          </a:prstGeom>
          <a:solidFill>
            <a:srgbClr val="FFFFFF"/>
          </a:solidFill>
          <a:ln>
            <a:solidFill>
              <a:srgbClr val="000000"/>
            </a:solidFill>
            <a:miter lim="800000"/>
            <a:headEnd/>
            <a:tailEnd/>
          </a:ln>
        </p:spPr>
      </p:sp>
      <p:sp>
        <p:nvSpPr>
          <p:cNvPr id="1150979" name="Rectangle 3"/>
          <p:cNvSpPr>
            <a:spLocks noChangeArrowheads="1"/>
          </p:cNvSpPr>
          <p:nvPr>
            <p:ph type="body" idx="1"/>
          </p:nvPr>
        </p:nvSpPr>
        <p:spPr bwMode="auto">
          <a:xfrm>
            <a:off x="911225" y="3259138"/>
            <a:ext cx="7294563" cy="3084512"/>
          </a:xfrm>
          <a:prstGeom prst="rect">
            <a:avLst/>
          </a:prstGeom>
          <a:solidFill>
            <a:srgbClr val="FFFFFF"/>
          </a:solidFill>
          <a:ln>
            <a:solidFill>
              <a:srgbClr val="000000"/>
            </a:solidFill>
            <a:miter lim="800000"/>
            <a:headEnd/>
            <a:tailEnd/>
          </a:ln>
        </p:spPr>
        <p:txBody>
          <a:bodyPr/>
          <a:lstStyle/>
          <a:p>
            <a:r>
              <a:rPr lang="en-US"/>
              <a:t>2 pm			</a:t>
            </a:r>
          </a:p>
          <a:p>
            <a:r>
              <a:rPr lang="en-US"/>
              <a:t>5 min</a:t>
            </a:r>
          </a:p>
          <a:p>
            <a:endParaRPr lang="en-US"/>
          </a:p>
          <a:p>
            <a:r>
              <a:rPr lang="en-US"/>
              <a:t>PARTICIPANTS DIVIDE INTO TWO GROUPS… ONE WILL PRETEND TO BE A GROUP OF VILLAGERS, THE OTHER WILL BE A SMALL TEAM OF ‘WINROCK’ COMMUNITY MOBILIZERS</a:t>
            </a:r>
          </a:p>
          <a:p>
            <a:r>
              <a:rPr lang="en-US"/>
              <a:t>EXAMPLE: Two groups.. </a:t>
            </a:r>
          </a:p>
          <a:p>
            <a:pPr>
              <a:buFontTx/>
              <a:buChar char="•"/>
            </a:pPr>
            <a:r>
              <a:rPr lang="en-US"/>
              <a:t>One includes 4 villagers who decide what roles they will play</a:t>
            </a:r>
          </a:p>
          <a:p>
            <a:pPr lvl="1">
              <a:buFontTx/>
              <a:buChar char="•"/>
            </a:pPr>
            <a:r>
              <a:rPr lang="en-US"/>
              <a:t>Chief, Deputy, Elder, Youth Leader</a:t>
            </a:r>
          </a:p>
          <a:p>
            <a:pPr>
              <a:buFontTx/>
              <a:buChar char="•"/>
            </a:pPr>
            <a:r>
              <a:rPr lang="en-US"/>
              <a:t>Two Winrock mobilizers--</a:t>
            </a:r>
          </a:p>
          <a:p>
            <a:pPr lvl="1">
              <a:buFontTx/>
              <a:buChar char="•"/>
            </a:pPr>
            <a:r>
              <a:rPr lang="en-US"/>
              <a:t>Decide on a couple of good “Discovery” questions</a:t>
            </a:r>
          </a:p>
          <a:p>
            <a:pPr lvl="1">
              <a:buFontTx/>
              <a:buChar char="•"/>
            </a:pPr>
            <a:endParaRPr lang="en-US"/>
          </a:p>
          <a:p>
            <a:r>
              <a:rPr lang="en-US" sz="1000"/>
              <a:t>Role Playing an APA meeting with Local Communities</a:t>
            </a:r>
          </a:p>
          <a:p>
            <a:pPr>
              <a:lnSpc>
                <a:spcPct val="90000"/>
              </a:lnSpc>
            </a:pPr>
            <a:r>
              <a:rPr lang="en-US" sz="900"/>
              <a:t>	Demonstration of an initial APA meeting with a Community or Village</a:t>
            </a:r>
            <a:endParaRPr lang="en-US" sz="1000" b="1"/>
          </a:p>
          <a:p>
            <a:pPr lvl="1">
              <a:lnSpc>
                <a:spcPct val="90000"/>
              </a:lnSpc>
            </a:pPr>
            <a:r>
              <a:rPr lang="en-US" sz="900" b="1"/>
              <a:t>Two groups take turns in a circle representing a community meeting</a:t>
            </a:r>
            <a:endParaRPr lang="en-US" sz="900"/>
          </a:p>
          <a:p>
            <a:pPr lvl="2">
              <a:lnSpc>
                <a:spcPct val="90000"/>
              </a:lnSpc>
            </a:pPr>
            <a:r>
              <a:rPr lang="en-US" sz="900" b="1"/>
              <a:t>Community group</a:t>
            </a:r>
            <a:r>
              <a:rPr lang="en-US" sz="900"/>
              <a:t> </a:t>
            </a:r>
          </a:p>
          <a:p>
            <a:pPr lvl="3">
              <a:lnSpc>
                <a:spcPct val="90000"/>
              </a:lnSpc>
            </a:pPr>
            <a:r>
              <a:rPr lang="en-US" sz="900"/>
              <a:t>	3-5 participants</a:t>
            </a:r>
          </a:p>
          <a:p>
            <a:pPr lvl="2">
              <a:lnSpc>
                <a:spcPct val="90000"/>
              </a:lnSpc>
            </a:pPr>
            <a:r>
              <a:rPr lang="en-US" sz="900" b="1"/>
              <a:t>Winrock Community Mobilizers’ team -- </a:t>
            </a:r>
            <a:r>
              <a:rPr lang="en-US" sz="900"/>
              <a:t>using different APA assessment methods with the community group</a:t>
            </a:r>
          </a:p>
          <a:p>
            <a:pPr lvl="3">
              <a:lnSpc>
                <a:spcPct val="90000"/>
              </a:lnSpc>
            </a:pPr>
            <a:r>
              <a:rPr lang="en-US" sz="900"/>
              <a:t>	2 participants</a:t>
            </a:r>
          </a:p>
          <a:p>
            <a:pPr>
              <a:lnSpc>
                <a:spcPct val="90000"/>
              </a:lnSpc>
            </a:pPr>
            <a:r>
              <a:rPr lang="en-US" sz="900"/>
              <a:t>Take turns practicing the following methods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3026" name="Rectangle 2"/>
          <p:cNvSpPr>
            <a:spLocks noChangeArrowheads="1"/>
          </p:cNvSpPr>
          <p:nvPr>
            <p:ph type="sldImg"/>
          </p:nvPr>
        </p:nvSpPr>
        <p:spPr bwMode="auto">
          <a:xfrm>
            <a:off x="2843213" y="514350"/>
            <a:ext cx="3429000" cy="2571750"/>
          </a:xfrm>
          <a:prstGeom prst="rect">
            <a:avLst/>
          </a:prstGeom>
          <a:solidFill>
            <a:srgbClr val="FFFFFF"/>
          </a:solidFill>
          <a:ln>
            <a:solidFill>
              <a:srgbClr val="000000"/>
            </a:solidFill>
            <a:miter lim="800000"/>
            <a:headEnd/>
            <a:tailEnd/>
          </a:ln>
        </p:spPr>
      </p:sp>
      <p:sp>
        <p:nvSpPr>
          <p:cNvPr id="1153027" name="Rectangle 3"/>
          <p:cNvSpPr>
            <a:spLocks noChangeArrowheads="1"/>
          </p:cNvSpPr>
          <p:nvPr>
            <p:ph type="body" idx="1"/>
          </p:nvPr>
        </p:nvSpPr>
        <p:spPr bwMode="auto">
          <a:xfrm>
            <a:off x="911225" y="3259138"/>
            <a:ext cx="7294563" cy="3084512"/>
          </a:xfrm>
          <a:prstGeom prst="rect">
            <a:avLst/>
          </a:prstGeom>
          <a:solidFill>
            <a:srgbClr val="FFFFFF"/>
          </a:solidFill>
          <a:ln>
            <a:solidFill>
              <a:srgbClr val="000000"/>
            </a:solidFill>
            <a:miter lim="800000"/>
            <a:headEnd/>
            <a:tailEnd/>
          </a:ln>
        </p:spPr>
        <p:txBody>
          <a:bodyPr/>
          <a:lstStyle/>
          <a:p>
            <a:pPr>
              <a:lnSpc>
                <a:spcPct val="90000"/>
              </a:lnSpc>
            </a:pPr>
            <a:r>
              <a:rPr lang="en-US"/>
              <a:t>2:05				</a:t>
            </a:r>
          </a:p>
          <a:p>
            <a:pPr>
              <a:lnSpc>
                <a:spcPct val="90000"/>
              </a:lnSpc>
            </a:pPr>
            <a:r>
              <a:rPr lang="en-US"/>
              <a:t>2 min</a:t>
            </a:r>
          </a:p>
          <a:p>
            <a:pPr>
              <a:lnSpc>
                <a:spcPct val="90000"/>
              </a:lnSpc>
            </a:pPr>
            <a:endParaRPr lang="en-US"/>
          </a:p>
          <a:p>
            <a:pPr>
              <a:lnSpc>
                <a:spcPct val="90000"/>
              </a:lnSpc>
            </a:pPr>
            <a:r>
              <a:rPr lang="en-US" sz="1000"/>
              <a:t>Role Playing an APA meeting with Local Communities</a:t>
            </a:r>
            <a:endParaRPr lang="en-US"/>
          </a:p>
          <a:p>
            <a:pPr>
              <a:lnSpc>
                <a:spcPct val="90000"/>
              </a:lnSpc>
            </a:pPr>
            <a:endParaRPr lang="en-US"/>
          </a:p>
          <a:p>
            <a:pPr>
              <a:lnSpc>
                <a:spcPct val="90000"/>
              </a:lnSpc>
            </a:pPr>
            <a:r>
              <a:rPr lang="en-US" sz="1000" b="1"/>
              <a:t>Step One:</a:t>
            </a:r>
            <a:r>
              <a:rPr lang="en-US" sz="1000"/>
              <a:t> </a:t>
            </a:r>
          </a:p>
          <a:p>
            <a:pPr lvl="1">
              <a:lnSpc>
                <a:spcPct val="90000"/>
              </a:lnSpc>
            </a:pPr>
            <a:r>
              <a:rPr lang="en-US"/>
              <a:t>Initial Assessment – </a:t>
            </a:r>
            <a:r>
              <a:rPr lang="en-US" sz="1400" b="1" i="1"/>
              <a:t>‘Discovery’</a:t>
            </a:r>
          </a:p>
          <a:p>
            <a:pPr>
              <a:lnSpc>
                <a:spcPct val="90000"/>
              </a:lnSpc>
            </a:pPr>
            <a:endParaRPr lang="en-US" b="1"/>
          </a:p>
          <a:p>
            <a:pPr>
              <a:lnSpc>
                <a:spcPct val="90000"/>
              </a:lnSpc>
            </a:pPr>
            <a:r>
              <a:rPr lang="en-US" b="1"/>
              <a:t>TALKING POINTS:</a:t>
            </a:r>
          </a:p>
          <a:p>
            <a:pPr lvl="2">
              <a:lnSpc>
                <a:spcPct val="90000"/>
              </a:lnSpc>
            </a:pPr>
            <a:r>
              <a:rPr lang="en-US" b="1"/>
              <a:t>DISCOVERY is “The ‘Super-D’”  -- THE MOST IMPORTANT STEP IN APA PROCESS</a:t>
            </a:r>
            <a:endParaRPr lang="en-US" sz="1400" b="1"/>
          </a:p>
          <a:p>
            <a:pPr lvl="2">
              <a:lnSpc>
                <a:spcPct val="90000"/>
              </a:lnSpc>
            </a:pPr>
            <a:r>
              <a:rPr lang="en-US" sz="1400"/>
              <a:t>Searching for </a:t>
            </a:r>
            <a:r>
              <a:rPr lang="en-US" sz="1400" b="1"/>
              <a:t>success - in our lives, in our families, in our communities, our Boma, our leaders, our government, our Payam, our County, our State, our country</a:t>
            </a:r>
            <a:endParaRPr lang="en-US" sz="1400"/>
          </a:p>
          <a:p>
            <a:pPr lvl="2">
              <a:lnSpc>
                <a:spcPct val="90000"/>
              </a:lnSpc>
            </a:pPr>
            <a:r>
              <a:rPr lang="en-US" sz="1400"/>
              <a:t>Seeking </a:t>
            </a:r>
            <a:r>
              <a:rPr lang="en-US" sz="1400" b="1"/>
              <a:t>“The Best!”  -- What we remember and are proud of about ourselves, our families, our communities, our Boma, our leaders, our government, our Payam, our County, our State, our country</a:t>
            </a:r>
            <a:endParaRPr lang="en-US" sz="1400"/>
          </a:p>
          <a:p>
            <a:pPr lvl="2">
              <a:lnSpc>
                <a:spcPct val="90000"/>
              </a:lnSpc>
            </a:pPr>
            <a:endParaRPr lang="en-US" sz="1400" b="1"/>
          </a:p>
          <a:p>
            <a:pPr>
              <a:lnSpc>
                <a:spcPct val="90000"/>
              </a:lnSpc>
            </a:pPr>
            <a:r>
              <a:rPr lang="en-US" sz="1400" b="1"/>
              <a:t>INSTRUCTIONS FOR WINROCK TEAM:</a:t>
            </a:r>
          </a:p>
          <a:p>
            <a:pPr>
              <a:lnSpc>
                <a:spcPct val="90000"/>
              </a:lnSpc>
            </a:pPr>
            <a:endParaRPr lang="en-US" sz="1400" b="1"/>
          </a:p>
          <a:p>
            <a:pPr>
              <a:lnSpc>
                <a:spcPct val="90000"/>
              </a:lnSpc>
            </a:pPr>
            <a:r>
              <a:rPr lang="en-US" sz="1400" b="1"/>
              <a:t>		MORE… MORE… MORE… </a:t>
            </a:r>
            <a:endParaRPr lang="en-US" sz="1400"/>
          </a:p>
          <a:p>
            <a:pPr lvl="2">
              <a:lnSpc>
                <a:spcPct val="90000"/>
              </a:lnSpc>
            </a:pPr>
            <a:endParaRPr lang="en-US" sz="1400" b="1"/>
          </a:p>
          <a:p>
            <a:pPr>
              <a:lnSpc>
                <a:spcPct val="90000"/>
              </a:lnSpc>
              <a:spcBef>
                <a:spcPct val="20000"/>
              </a:spcBef>
            </a:pPr>
            <a:r>
              <a:rPr lang="en-US" sz="1400" b="1" i="1"/>
              <a:t>REMEMBER:</a:t>
            </a:r>
          </a:p>
          <a:p>
            <a:pPr>
              <a:lnSpc>
                <a:spcPct val="90000"/>
              </a:lnSpc>
              <a:spcBef>
                <a:spcPct val="20000"/>
              </a:spcBef>
            </a:pPr>
            <a:r>
              <a:rPr lang="en-US" sz="1400" b="1" i="1"/>
              <a:t>“All the knowledge we need is in this village” -- NOTE: NOW WE ARE TALKING ABOUT THE ‘VILLAGE’ NOT THE ‘ROOM’ </a:t>
            </a:r>
          </a:p>
          <a:p>
            <a:pPr lvl="1">
              <a:lnSpc>
                <a:spcPct val="90000"/>
              </a:lnSpc>
              <a:spcBef>
                <a:spcPct val="20000"/>
              </a:spcBef>
              <a:buFontTx/>
              <a:buChar char="–"/>
            </a:pPr>
            <a:r>
              <a:rPr lang="en-US" sz="1400" b="1"/>
              <a:t>The never-ending search for </a:t>
            </a:r>
            <a:r>
              <a:rPr lang="en-US" sz="1400" b="1" i="1"/>
              <a:t>the best</a:t>
            </a:r>
            <a:r>
              <a:rPr lang="en-US" sz="1400" b="1"/>
              <a:t>, </a:t>
            </a:r>
            <a:r>
              <a:rPr lang="en-US" sz="1400" b="1" i="1"/>
              <a:t>what works</a:t>
            </a:r>
            <a:r>
              <a:rPr lang="en-US" sz="1400" b="1"/>
              <a:t>, </a:t>
            </a:r>
            <a:r>
              <a:rPr lang="en-US" sz="1400" b="1" i="1"/>
              <a:t>successes, moments of joy, empowerment, when we felt specially proud of ourselves and our community</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ChangeArrowheads="1" noTextEdit="1"/>
          </p:cNvSpPr>
          <p:nvPr>
            <p:ph type="sldImg"/>
          </p:nvPr>
        </p:nvSpPr>
        <p:spPr bwMode="auto">
          <a:xfrm>
            <a:off x="2844800" y="514350"/>
            <a:ext cx="3429000" cy="2571750"/>
          </a:xfrm>
          <a:prstGeom prst="rect">
            <a:avLst/>
          </a:prstGeom>
          <a:solidFill>
            <a:srgbClr val="FFFFFF"/>
          </a:solidFill>
          <a:ln>
            <a:solidFill>
              <a:srgbClr val="000000"/>
            </a:solidFill>
            <a:miter lim="800000"/>
            <a:headEnd/>
            <a:tailEnd/>
          </a:ln>
        </p:spPr>
      </p:sp>
      <p:sp>
        <p:nvSpPr>
          <p:cNvPr id="1155075" name="Rectangle 3"/>
          <p:cNvSpPr>
            <a:spLocks noChangeArrowheads="1"/>
          </p:cNvSpPr>
          <p:nvPr>
            <p:ph type="body" idx="1"/>
          </p:nvPr>
        </p:nvSpPr>
        <p:spPr bwMode="auto">
          <a:xfrm>
            <a:off x="914400" y="3259138"/>
            <a:ext cx="7288213" cy="3084512"/>
          </a:xfrm>
          <a:prstGeom prst="rect">
            <a:avLst/>
          </a:prstGeom>
          <a:solidFill>
            <a:srgbClr val="FFFFFF"/>
          </a:solidFill>
          <a:ln>
            <a:solidFill>
              <a:srgbClr val="000000"/>
            </a:solidFill>
            <a:miter lim="800000"/>
            <a:headEnd/>
            <a:tailEnd/>
          </a:ln>
        </p:spPr>
        <p:txBody>
          <a:bodyPr/>
          <a:lstStyle/>
          <a:p>
            <a:r>
              <a:rPr lang="en-US"/>
              <a:t>2:10				</a:t>
            </a:r>
          </a:p>
          <a:p>
            <a:r>
              <a:rPr lang="en-US"/>
              <a:t>5 min.</a:t>
            </a:r>
          </a:p>
          <a:p>
            <a:r>
              <a:rPr lang="en-US"/>
              <a:t>Choose or write an ‘even better’ question -- discuss preference</a:t>
            </a:r>
          </a:p>
          <a:p>
            <a:r>
              <a:rPr lang="en-US"/>
              <a:t>NOTICE USE OF “I,” ‘WE,’ AND “OUR”  COMPARED TO ‘YOU,’ ‘YOUR’ -- WHAT DIFFERENCE DOES IT MAKE?</a:t>
            </a:r>
          </a:p>
          <a:p>
            <a:endParaRPr lang="en-US"/>
          </a:p>
          <a:p>
            <a:r>
              <a:rPr lang="en-US" sz="1000"/>
              <a:t>TALKING POINTS</a:t>
            </a:r>
          </a:p>
          <a:p>
            <a:r>
              <a:rPr lang="en-US" sz="1000"/>
              <a:t>Role Playing an APA meeting with Local Communities</a:t>
            </a:r>
          </a:p>
          <a:p>
            <a:r>
              <a:rPr lang="en-US" sz="800" b="1"/>
              <a:t>Discovery</a:t>
            </a:r>
          </a:p>
          <a:p>
            <a:r>
              <a:rPr lang="en-US" sz="800"/>
              <a:t>Choosing a good, basic ‘Discovery’ Question</a:t>
            </a:r>
          </a:p>
          <a:p>
            <a:pPr lvl="1"/>
            <a:r>
              <a:rPr lang="en-US" sz="800"/>
              <a:t>	Frame the </a:t>
            </a:r>
            <a:r>
              <a:rPr lang="en-US" sz="800" b="1" i="1"/>
              <a:t>Discovery</a:t>
            </a:r>
            <a:r>
              <a:rPr lang="en-US" sz="800"/>
              <a:t> </a:t>
            </a:r>
            <a:r>
              <a:rPr lang="en-US" sz="800" b="1"/>
              <a:t>question</a:t>
            </a:r>
            <a:r>
              <a:rPr lang="en-US" sz="800"/>
              <a:t> for community members to share stories to discover their strengths, successes: </a:t>
            </a:r>
          </a:p>
          <a:p>
            <a:pPr lvl="3"/>
            <a:r>
              <a:rPr lang="en-US" sz="800"/>
              <a:t>-- Brainstorm questions</a:t>
            </a:r>
          </a:p>
          <a:p>
            <a:pPr lvl="3"/>
            <a:r>
              <a:rPr lang="en-US" sz="800"/>
              <a:t>-- Choose most powerful question</a:t>
            </a:r>
          </a:p>
          <a:p>
            <a:pPr lvl="3"/>
            <a:r>
              <a:rPr lang="en-US" sz="800"/>
              <a:t>-- Practice asking questions to each other</a:t>
            </a:r>
          </a:p>
          <a:p>
            <a:pPr lvl="2"/>
            <a:r>
              <a:rPr lang="en-US" sz="800" i="1"/>
              <a:t>Possible questions</a:t>
            </a:r>
            <a:r>
              <a:rPr lang="en-US" sz="800"/>
              <a:t>: </a:t>
            </a:r>
          </a:p>
          <a:p>
            <a:pPr lvl="2"/>
            <a:r>
              <a:rPr lang="en-US" sz="800"/>
              <a:t>“When have I felt empowered, successful, excited about something I have personally achieved on my own?”  or </a:t>
            </a:r>
          </a:p>
          <a:p>
            <a:pPr lvl="2"/>
            <a:r>
              <a:rPr lang="en-US" sz="800" i="1"/>
              <a:t>“Tell the story of a </a:t>
            </a:r>
            <a:r>
              <a:rPr lang="en-US" sz="800" i="1" u="sng"/>
              <a:t>time</a:t>
            </a:r>
            <a:r>
              <a:rPr lang="en-US" sz="800" i="1"/>
              <a:t> in our village when we felt excited, empowered, proud of what we had done together?  or </a:t>
            </a:r>
          </a:p>
          <a:p>
            <a:pPr lvl="2"/>
            <a:r>
              <a:rPr lang="en-US" sz="800"/>
              <a:t>Tell us about your Community’s greatest successes; times when you felt you were working at your best; happy, joyful, about something you accomplished together</a:t>
            </a:r>
          </a:p>
          <a:p>
            <a:pPr lvl="2"/>
            <a:endParaRPr lang="en-US" sz="800"/>
          </a:p>
          <a:p>
            <a:r>
              <a:rPr lang="en-US" sz="800"/>
              <a:t>DISCUSSION QUESTIONS</a:t>
            </a:r>
          </a:p>
          <a:p>
            <a:endParaRPr lang="en-US" sz="1400" b="1"/>
          </a:p>
          <a:p>
            <a:r>
              <a:rPr lang="en-US" sz="1400" b="1"/>
              <a:t>		MORE… MORE… MORE… </a:t>
            </a:r>
            <a:endParaRPr lang="en-US" sz="1400"/>
          </a:p>
          <a:p>
            <a:pPr lvl="2"/>
            <a:endParaRPr lang="en-US" sz="800"/>
          </a:p>
          <a:p>
            <a:r>
              <a:rPr lang="en-US" sz="800"/>
              <a:t>INSTRUCTIONS TO TEAMS</a:t>
            </a:r>
          </a:p>
          <a:p>
            <a:r>
              <a:rPr lang="en-US" sz="800"/>
              <a:t>		MORE….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6" name="Rectangle 2"/>
          <p:cNvSpPr>
            <a:spLocks noRot="1" noChangeArrowheads="1" noTextEdit="1"/>
          </p:cNvSpPr>
          <p:nvPr>
            <p:ph type="sldImg"/>
          </p:nvPr>
        </p:nvSpPr>
        <p:spPr>
          <a:ln/>
        </p:spPr>
      </p:sp>
      <p:sp>
        <p:nvSpPr>
          <p:cNvPr id="763907" name="Rectangle 3"/>
          <p:cNvSpPr>
            <a:spLocks noGrp="1" noChangeArrowheads="1"/>
          </p:cNvSpPr>
          <p:nvPr>
            <p:ph type="body" idx="1"/>
          </p:nvPr>
        </p:nvSpPr>
        <p:spPr/>
        <p:txBody>
          <a:bodyPr/>
          <a:lstStyle/>
          <a:p>
            <a:r>
              <a:rPr lang="en-US"/>
              <a:t>SUGGESTED TIME: </a:t>
            </a:r>
            <a:br>
              <a:rPr lang="en-US"/>
            </a:br>
            <a:r>
              <a:rPr lang="en-US"/>
              <a:t>8:40 am						</a:t>
            </a:r>
          </a:p>
          <a:p>
            <a:r>
              <a:rPr lang="en-US"/>
              <a:t>5 min.</a:t>
            </a:r>
          </a:p>
          <a:p>
            <a:endParaRPr lang="en-US"/>
          </a:p>
          <a:p>
            <a:r>
              <a:rPr lang="en-US"/>
              <a:t>PARTICIPANTS REVIEW WORKSHOP OBJECTIVES</a:t>
            </a:r>
          </a:p>
          <a:p>
            <a:r>
              <a:rPr lang="en-US"/>
              <a:t>--TAKING TURNS READING AN OBJECTIVE…. THREE PARTICIPANTS EACH READ ONE OBJECTIVE</a:t>
            </a:r>
          </a:p>
          <a:p>
            <a:r>
              <a:rPr lang="en-US"/>
              <a:t>--EACH ONE EXPLAINS WHAT THIS MEANS TO THEM IN THEIR OWN SIMPLE WORDS AND HOW THIS MIGHT RELATE TO THEIR COMMUNITY WORK</a:t>
            </a:r>
          </a:p>
          <a:p>
            <a:endParaRPr lang="en-US"/>
          </a:p>
          <a:p>
            <a:r>
              <a:rPr lang="en-US"/>
              <a:t>QUESTIONS/ANSWERS, IF ANY</a:t>
            </a:r>
          </a:p>
          <a:p>
            <a:endParaRPr lang="en-US"/>
          </a:p>
          <a:p>
            <a:r>
              <a:rPr lang="en-US"/>
              <a:t>APA COMMUNITY MOBILIZATION ToT WORKSHOP OBJECTIVES:</a:t>
            </a:r>
          </a:p>
          <a:p>
            <a:r>
              <a:rPr lang="en-US" b="1"/>
              <a:t>Participants will:</a:t>
            </a:r>
          </a:p>
          <a:p>
            <a:pPr>
              <a:buFontTx/>
              <a:buChar char="•"/>
            </a:pPr>
            <a:r>
              <a:rPr lang="en-US" b="1"/>
              <a:t>Understand the basic principles underlying </a:t>
            </a:r>
            <a:r>
              <a:rPr lang="en-US" b="1" i="1"/>
              <a:t>Appreciative Planning and Action</a:t>
            </a:r>
            <a:r>
              <a:rPr lang="en-US" b="1"/>
              <a:t> as a tool for Community Mobilization and Community Planning for the BRIDGE program</a:t>
            </a:r>
          </a:p>
          <a:p>
            <a:pPr>
              <a:buFontTx/>
              <a:buChar char="•"/>
            </a:pPr>
            <a:r>
              <a:rPr lang="en-US" b="1"/>
              <a:t>Learn and practice the </a:t>
            </a:r>
            <a:r>
              <a:rPr lang="en-US" b="1" i="1"/>
              <a:t>Appreciative Planning and Action</a:t>
            </a:r>
            <a:r>
              <a:rPr lang="en-US" b="1"/>
              <a:t> approach to Community Consultations and the empowerment of Local Communities and Community Development Committees</a:t>
            </a:r>
          </a:p>
          <a:p>
            <a:pPr>
              <a:buFontTx/>
              <a:buChar char="•"/>
            </a:pPr>
            <a:r>
              <a:rPr lang="en-US" b="1"/>
              <a:t>Develop action plans for creating empowered, self-reliant communities in Sudan that can turn major hurdles into opportunities for ‘even better’</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22" name="Rectangle 2"/>
          <p:cNvSpPr>
            <a:spLocks noChangeArrowheads="1" noTextEdit="1"/>
          </p:cNvSpPr>
          <p:nvPr>
            <p:ph type="sldImg"/>
          </p:nvPr>
        </p:nvSpPr>
        <p:spPr bwMode="auto">
          <a:xfrm>
            <a:off x="2843213" y="514350"/>
            <a:ext cx="3429000" cy="2571750"/>
          </a:xfrm>
          <a:prstGeom prst="rect">
            <a:avLst/>
          </a:prstGeom>
          <a:solidFill>
            <a:srgbClr val="FFFFFF"/>
          </a:solidFill>
          <a:ln>
            <a:solidFill>
              <a:srgbClr val="000000"/>
            </a:solidFill>
            <a:miter lim="800000"/>
            <a:headEnd/>
            <a:tailEnd/>
          </a:ln>
        </p:spPr>
      </p:sp>
      <p:sp>
        <p:nvSpPr>
          <p:cNvPr id="1157123" name="Rectangle 3"/>
          <p:cNvSpPr>
            <a:spLocks noChangeArrowheads="1"/>
          </p:cNvSpPr>
          <p:nvPr>
            <p:ph type="body" idx="1"/>
          </p:nvPr>
        </p:nvSpPr>
        <p:spPr bwMode="auto">
          <a:xfrm>
            <a:off x="911225" y="3259138"/>
            <a:ext cx="7294563" cy="3084512"/>
          </a:xfrm>
          <a:prstGeom prst="rect">
            <a:avLst/>
          </a:prstGeom>
          <a:solidFill>
            <a:srgbClr val="FFFFFF"/>
          </a:solidFill>
          <a:ln>
            <a:solidFill>
              <a:srgbClr val="000000"/>
            </a:solidFill>
            <a:miter lim="800000"/>
            <a:headEnd/>
            <a:tailEnd/>
          </a:ln>
        </p:spPr>
        <p:txBody>
          <a:bodyPr/>
          <a:lstStyle/>
          <a:p>
            <a:r>
              <a:rPr lang="en-US"/>
              <a:t>2:15</a:t>
            </a:r>
          </a:p>
          <a:p>
            <a:r>
              <a:rPr lang="en-US"/>
              <a:t>2 min	</a:t>
            </a:r>
          </a:p>
          <a:p>
            <a:endParaRPr lang="en-US"/>
          </a:p>
          <a:p>
            <a:r>
              <a:rPr lang="en-US"/>
              <a:t>TALKING POINTS</a:t>
            </a:r>
          </a:p>
          <a:p>
            <a:endParaRPr lang="en-US"/>
          </a:p>
          <a:p>
            <a:r>
              <a:rPr lang="en-US"/>
              <a:t>The secret of the APA process is to get powerful, moving, deeply felt discoveries by the people/participants of their successes, their most powerful moments in life and/or working together; If Discoveries are great, then Dreams will be great and plans and commitments will be great… flowing like a river.  </a:t>
            </a:r>
          </a:p>
          <a:p>
            <a:r>
              <a:rPr lang="en-US"/>
              <a:t>FACILITATORS AND PARTICIPANTS SHARE STORIES ABOUT CONFLICT SITUATIONS WHICH HAVE ENDED IN POSITIVE OUTCOMES… WHERE CONFLICTS WERE SUCCESSFULLY RESOLVED.</a:t>
            </a:r>
          </a:p>
          <a:p>
            <a:endParaRPr lang="en-US"/>
          </a:p>
          <a:p>
            <a:r>
              <a:rPr lang="en-US"/>
              <a:t> </a:t>
            </a:r>
            <a:r>
              <a:rPr lang="en-US" sz="800" b="1"/>
              <a:t>STEP 1:</a:t>
            </a:r>
            <a:r>
              <a:rPr lang="en-US" b="1"/>
              <a:t> DISCOVERY</a:t>
            </a:r>
            <a:r>
              <a:rPr lang="en-US" sz="1000"/>
              <a:t/>
            </a:r>
            <a:br>
              <a:rPr lang="en-US" sz="1000"/>
            </a:br>
            <a:r>
              <a:rPr lang="en-US" sz="800" i="1"/>
              <a:t>of the best, of success, of what works</a:t>
            </a:r>
          </a:p>
          <a:p>
            <a:pPr>
              <a:lnSpc>
                <a:spcPct val="90000"/>
              </a:lnSpc>
            </a:pPr>
            <a:r>
              <a:rPr lang="en-US" sz="800" b="1"/>
              <a:t>Some Different ‘DISCOVERY’ Methods</a:t>
            </a:r>
          </a:p>
          <a:p>
            <a:pPr lvl="1">
              <a:lnSpc>
                <a:spcPct val="90000"/>
              </a:lnSpc>
              <a:buFontTx/>
              <a:buChar char="•"/>
            </a:pPr>
            <a:r>
              <a:rPr lang="en-US" sz="800" b="1"/>
              <a:t>Success Stories</a:t>
            </a:r>
          </a:p>
          <a:p>
            <a:pPr lvl="1">
              <a:lnSpc>
                <a:spcPct val="90000"/>
              </a:lnSpc>
              <a:buFontTx/>
              <a:buChar char="•"/>
            </a:pPr>
            <a:r>
              <a:rPr lang="en-US" sz="800" b="1"/>
              <a:t>Success Pictures</a:t>
            </a:r>
          </a:p>
          <a:p>
            <a:pPr lvl="1">
              <a:lnSpc>
                <a:spcPct val="90000"/>
              </a:lnSpc>
              <a:buFontTx/>
              <a:buChar char="•"/>
            </a:pPr>
            <a:r>
              <a:rPr lang="en-US" sz="800" b="1"/>
              <a:t>Success Maps</a:t>
            </a:r>
          </a:p>
          <a:p>
            <a:pPr lvl="1">
              <a:lnSpc>
                <a:spcPct val="90000"/>
              </a:lnSpc>
              <a:buFontTx/>
              <a:buChar char="•"/>
            </a:pPr>
            <a:r>
              <a:rPr lang="en-US" sz="800" b="1"/>
              <a:t>Asset Inventory - strengths, skills, knowledge</a:t>
            </a:r>
          </a:p>
          <a:p>
            <a:pPr lvl="1">
              <a:lnSpc>
                <a:spcPct val="90000"/>
              </a:lnSpc>
              <a:buFontTx/>
              <a:buChar char="•"/>
            </a:pPr>
            <a:endParaRPr lang="en-US" sz="800" b="1"/>
          </a:p>
          <a:p>
            <a:pPr>
              <a:lnSpc>
                <a:spcPct val="90000"/>
              </a:lnSpc>
            </a:pPr>
            <a:r>
              <a:rPr lang="en-US" sz="800" b="1"/>
              <a:t>DISCUSSION QUESTIONS/INSTRUCTIONS</a:t>
            </a:r>
          </a:p>
          <a:p>
            <a:endParaRPr lang="en-US" sz="1600" b="1"/>
          </a:p>
          <a:p>
            <a:r>
              <a:rPr lang="en-US" sz="1600" b="1"/>
              <a:t>		MORE… MORE… MORE… </a:t>
            </a:r>
            <a:endParaRPr lang="en-US" sz="1600"/>
          </a:p>
          <a:p>
            <a:pPr lvl="2"/>
            <a:endParaRPr lang="en-US" sz="1600" b="1"/>
          </a:p>
          <a:p>
            <a:pPr>
              <a:lnSpc>
                <a:spcPct val="90000"/>
              </a:lnSpc>
            </a:pPr>
            <a:endParaRPr lang="en-US" sz="800" b="1"/>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9170" name="Rectangle 2"/>
          <p:cNvSpPr>
            <a:spLocks noChangeArrowheads="1" noTextEdit="1"/>
          </p:cNvSpPr>
          <p:nvPr>
            <p:ph type="sldImg"/>
          </p:nvPr>
        </p:nvSpPr>
        <p:spPr bwMode="auto">
          <a:xfrm>
            <a:off x="2843213" y="514350"/>
            <a:ext cx="3429000" cy="2571750"/>
          </a:xfrm>
          <a:prstGeom prst="rect">
            <a:avLst/>
          </a:prstGeom>
          <a:solidFill>
            <a:srgbClr val="FFFFFF"/>
          </a:solidFill>
          <a:ln>
            <a:solidFill>
              <a:srgbClr val="000000"/>
            </a:solidFill>
            <a:miter lim="800000"/>
            <a:headEnd/>
            <a:tailEnd/>
          </a:ln>
        </p:spPr>
      </p:sp>
      <p:sp>
        <p:nvSpPr>
          <p:cNvPr id="1159171" name="Rectangle 3"/>
          <p:cNvSpPr>
            <a:spLocks noChangeArrowheads="1"/>
          </p:cNvSpPr>
          <p:nvPr>
            <p:ph type="body" idx="1"/>
          </p:nvPr>
        </p:nvSpPr>
        <p:spPr bwMode="auto">
          <a:xfrm>
            <a:off x="911225" y="3259138"/>
            <a:ext cx="7294563" cy="3084512"/>
          </a:xfrm>
          <a:prstGeom prst="rect">
            <a:avLst/>
          </a:prstGeom>
          <a:solidFill>
            <a:srgbClr val="FFFFFF"/>
          </a:solidFill>
          <a:ln>
            <a:solidFill>
              <a:srgbClr val="000000"/>
            </a:solidFill>
            <a:miter lim="800000"/>
            <a:headEnd/>
            <a:tailEnd/>
          </a:ln>
        </p:spPr>
        <p:txBody>
          <a:bodyPr/>
          <a:lstStyle/>
          <a:p>
            <a:r>
              <a:rPr lang="en-US"/>
              <a:t>2:20						SWITCH ROLES BETWEEN ‘VILLAGERS’ AND ‘BRIDGE’ TEAM MEMBERS</a:t>
            </a:r>
          </a:p>
          <a:p>
            <a:r>
              <a:rPr lang="en-US"/>
              <a:t>5 min</a:t>
            </a:r>
          </a:p>
          <a:p>
            <a:endParaRPr lang="en-US"/>
          </a:p>
          <a:p>
            <a:r>
              <a:rPr lang="en-US"/>
              <a:t>TALKING POINTS</a:t>
            </a:r>
          </a:p>
          <a:p>
            <a:r>
              <a:rPr lang="en-US"/>
              <a:t>STEP 1 - DISCOVERY….. OF THE BEST, OF SUCCESS, OF WHAT WORKS…</a:t>
            </a:r>
          </a:p>
          <a:p>
            <a:r>
              <a:rPr lang="en-US" sz="800"/>
              <a:t>SHARING DIFFERENT ‘DISCOVERY’ METHODS</a:t>
            </a:r>
          </a:p>
          <a:p>
            <a:r>
              <a:rPr lang="en-US" sz="800" b="1"/>
              <a:t>Success Stories</a:t>
            </a:r>
          </a:p>
          <a:p>
            <a:pPr lvl="1"/>
            <a:r>
              <a:rPr lang="en-US" sz="900" b="1"/>
              <a:t>Around the Campfire - </a:t>
            </a:r>
            <a:r>
              <a:rPr lang="en-US" sz="800" b="1"/>
              <a:t>Sharing </a:t>
            </a:r>
            <a:r>
              <a:rPr lang="en-US" sz="800" b="1" i="1"/>
              <a:t>my own</a:t>
            </a:r>
            <a:r>
              <a:rPr lang="en-US" sz="800" b="1"/>
              <a:t> stories</a:t>
            </a:r>
          </a:p>
          <a:p>
            <a:pPr lvl="2"/>
            <a:r>
              <a:rPr lang="en-US" sz="800" b="1"/>
              <a:t>Best in smaller groups or when you have more time</a:t>
            </a:r>
          </a:p>
          <a:p>
            <a:pPr lvl="2"/>
            <a:r>
              <a:rPr lang="en-US" sz="800" b="1"/>
              <a:t>It is generally most powerful when people share their own stories</a:t>
            </a:r>
          </a:p>
          <a:p>
            <a:pPr lvl="1"/>
            <a:r>
              <a:rPr lang="en-US" sz="900" b="1"/>
              <a:t>Pairwise Interviews - </a:t>
            </a:r>
            <a:r>
              <a:rPr lang="en-US" sz="800" b="1"/>
              <a:t>Sharing </a:t>
            </a:r>
            <a:r>
              <a:rPr lang="en-US" sz="800" b="1" i="1"/>
              <a:t>each others’</a:t>
            </a:r>
            <a:r>
              <a:rPr lang="en-US" sz="800" b="1"/>
              <a:t> stories, and introducing one another--with focus on what inspired you about his/her story</a:t>
            </a:r>
            <a:endParaRPr lang="en-US" sz="900" b="1"/>
          </a:p>
          <a:p>
            <a:pPr lvl="2">
              <a:lnSpc>
                <a:spcPct val="80000"/>
              </a:lnSpc>
            </a:pPr>
            <a:r>
              <a:rPr lang="en-US" sz="700" b="1"/>
              <a:t>Groups of 4-6, share within small groups</a:t>
            </a:r>
          </a:p>
          <a:p>
            <a:pPr lvl="3">
              <a:lnSpc>
                <a:spcPct val="80000"/>
              </a:lnSpc>
            </a:pPr>
            <a:r>
              <a:rPr lang="en-US" sz="800" b="1"/>
              <a:t>With pair-wise interviews, sharing can be done within small groups</a:t>
            </a:r>
          </a:p>
          <a:p>
            <a:pPr>
              <a:lnSpc>
                <a:spcPct val="80000"/>
              </a:lnSpc>
            </a:pPr>
            <a:r>
              <a:rPr lang="en-US" sz="800" b="1"/>
              <a:t>DISCUSSION QUESTIONS/INSTRUCTIONS:</a:t>
            </a:r>
          </a:p>
          <a:p>
            <a:endParaRPr lang="en-US" sz="1600" b="1"/>
          </a:p>
          <a:p>
            <a:r>
              <a:rPr lang="en-US" sz="1600" b="1"/>
              <a:t>		MORE… MORE… MORE… </a:t>
            </a:r>
            <a:endParaRPr lang="en-US" sz="1600"/>
          </a:p>
          <a:p>
            <a:pPr lvl="2"/>
            <a:endParaRPr lang="en-US" sz="1600" b="1"/>
          </a:p>
          <a:p>
            <a:pPr>
              <a:lnSpc>
                <a:spcPct val="80000"/>
              </a:lnSpc>
            </a:pPr>
            <a:endParaRPr lang="en-US" sz="800" b="1"/>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1218" name="Rectangle 2"/>
          <p:cNvSpPr>
            <a:spLocks noChangeArrowheads="1" noTextEdit="1"/>
          </p:cNvSpPr>
          <p:nvPr>
            <p:ph type="sldImg"/>
          </p:nvPr>
        </p:nvSpPr>
        <p:spPr bwMode="auto">
          <a:xfrm>
            <a:off x="2843213" y="514350"/>
            <a:ext cx="3429000" cy="2571750"/>
          </a:xfrm>
          <a:prstGeom prst="rect">
            <a:avLst/>
          </a:prstGeom>
          <a:solidFill>
            <a:srgbClr val="FFFFFF"/>
          </a:solidFill>
          <a:ln>
            <a:solidFill>
              <a:srgbClr val="000000"/>
            </a:solidFill>
            <a:miter lim="800000"/>
            <a:headEnd/>
            <a:tailEnd/>
          </a:ln>
        </p:spPr>
      </p:sp>
      <p:sp>
        <p:nvSpPr>
          <p:cNvPr id="1161219" name="Rectangle 3"/>
          <p:cNvSpPr>
            <a:spLocks noChangeArrowheads="1"/>
          </p:cNvSpPr>
          <p:nvPr>
            <p:ph type="body" idx="1"/>
          </p:nvPr>
        </p:nvSpPr>
        <p:spPr bwMode="auto">
          <a:xfrm>
            <a:off x="911225" y="3259138"/>
            <a:ext cx="7294563" cy="3084512"/>
          </a:xfrm>
          <a:prstGeom prst="rect">
            <a:avLst/>
          </a:prstGeom>
          <a:solidFill>
            <a:srgbClr val="FFFFFF"/>
          </a:solidFill>
          <a:ln>
            <a:solidFill>
              <a:srgbClr val="000000"/>
            </a:solidFill>
            <a:miter lim="800000"/>
            <a:headEnd/>
            <a:tailEnd/>
          </a:ln>
        </p:spPr>
        <p:txBody>
          <a:bodyPr/>
          <a:lstStyle/>
          <a:p>
            <a:r>
              <a:rPr lang="en-US"/>
              <a:t>2:25					SWITCH ROLES BETWEEN ‘VILLAGERS’ AND ‘BRIDGE’ TEAM MEMBERS</a:t>
            </a:r>
          </a:p>
          <a:p>
            <a:endParaRPr lang="en-US"/>
          </a:p>
          <a:p>
            <a:r>
              <a:rPr lang="en-US"/>
              <a:t>15 min</a:t>
            </a:r>
          </a:p>
          <a:p>
            <a:endParaRPr lang="en-US"/>
          </a:p>
          <a:p>
            <a:r>
              <a:rPr lang="en-US"/>
              <a:t>TALKING POINTS</a:t>
            </a:r>
          </a:p>
          <a:p>
            <a:r>
              <a:rPr lang="en-US"/>
              <a:t>STEP 1: DISCOVERY… OF THE BEST, OF SUCCESS, OF WHAT WORKS</a:t>
            </a:r>
          </a:p>
          <a:p>
            <a:endParaRPr lang="en-US"/>
          </a:p>
          <a:p>
            <a:r>
              <a:rPr lang="en-US"/>
              <a:t>SOME DIFFERENT ‘DISCOVERY’ METHODS</a:t>
            </a:r>
          </a:p>
          <a:p>
            <a:endParaRPr lang="en-US"/>
          </a:p>
          <a:p>
            <a:r>
              <a:rPr lang="en-US"/>
              <a:t>A) SUCCESS PICTURES</a:t>
            </a:r>
          </a:p>
          <a:p>
            <a:endParaRPr lang="en-US"/>
          </a:p>
          <a:p>
            <a:r>
              <a:rPr lang="en-US" sz="1000" b="1"/>
              <a:t>Sharing my personal picture and the story that it tells</a:t>
            </a:r>
          </a:p>
          <a:p>
            <a:pPr lvl="2"/>
            <a:r>
              <a:rPr lang="en-US" sz="900" b="1"/>
              <a:t>Give each participant a small sheet of paper (A4) </a:t>
            </a:r>
          </a:p>
          <a:p>
            <a:pPr lvl="2"/>
            <a:r>
              <a:rPr lang="en-US" sz="900" b="1" i="1"/>
              <a:t>Using your chosen ‘Discovery’ question, </a:t>
            </a:r>
            <a:r>
              <a:rPr lang="en-US" sz="900" i="1"/>
              <a:t>such as:</a:t>
            </a:r>
            <a:r>
              <a:rPr lang="en-US" sz="900" b="1" i="1"/>
              <a:t> </a:t>
            </a:r>
            <a:r>
              <a:rPr lang="en-US" sz="900" b="1"/>
              <a:t> </a:t>
            </a:r>
          </a:p>
          <a:p>
            <a:pPr lvl="3"/>
            <a:r>
              <a:rPr lang="en-US" sz="900" i="1"/>
              <a:t>	(“Draw a picture of a time when you felt you made a difference, felt empowered, proud of something you did for yourselves”)</a:t>
            </a:r>
          </a:p>
          <a:p>
            <a:pPr lvl="3"/>
            <a:r>
              <a:rPr lang="en-US" sz="900" i="1"/>
              <a:t>EVERYONE IN THE “COMMUNITY” DRAWS A PICTURE - 5 MIN.</a:t>
            </a:r>
          </a:p>
          <a:p>
            <a:pPr lvl="2"/>
            <a:r>
              <a:rPr lang="en-US" sz="900" b="1"/>
              <a:t>Each one stands, introduces him/herself, and briefly describes his/her picture and what it means - 2 MIN EACH</a:t>
            </a:r>
            <a:endParaRPr lang="en-US"/>
          </a:p>
          <a:p>
            <a:endParaRPr lang="en-US"/>
          </a:p>
          <a:p>
            <a:r>
              <a:rPr lang="en-US"/>
              <a:t>REMEMBER:</a:t>
            </a:r>
          </a:p>
          <a:p>
            <a:r>
              <a:rPr lang="en-US" sz="500" b="1" i="1"/>
              <a:t>“All the knowledge we need is in this village” </a:t>
            </a:r>
          </a:p>
          <a:p>
            <a:r>
              <a:rPr lang="en-US" sz="500" b="1" i="1"/>
              <a:t>“</a:t>
            </a:r>
            <a:r>
              <a:rPr lang="en-US" sz="500" b="1"/>
              <a:t>The never-ending search for </a:t>
            </a:r>
            <a:r>
              <a:rPr lang="en-US" sz="500" b="1" i="1"/>
              <a:t>the best</a:t>
            </a:r>
            <a:r>
              <a:rPr lang="en-US" sz="500" b="1"/>
              <a:t>, </a:t>
            </a:r>
            <a:r>
              <a:rPr lang="en-US" sz="500" b="1" i="1"/>
              <a:t>what works</a:t>
            </a:r>
            <a:r>
              <a:rPr lang="en-US" sz="500" b="1"/>
              <a:t>, </a:t>
            </a:r>
            <a:r>
              <a:rPr lang="en-US" sz="500" b="1" i="1"/>
              <a:t>successes, moments of joy, empowerment, when we felt specially proud of ourselves and our community”</a:t>
            </a:r>
            <a:endParaRPr lang="en-US"/>
          </a:p>
          <a:p>
            <a:endParaRPr lang="en-US"/>
          </a:p>
          <a:p>
            <a:r>
              <a:rPr lang="en-US"/>
              <a:t>SUCCESS PICTURES</a:t>
            </a:r>
          </a:p>
          <a:p>
            <a:pPr>
              <a:lnSpc>
                <a:spcPct val="80000"/>
              </a:lnSpc>
            </a:pPr>
            <a:r>
              <a:rPr lang="en-US" sz="800" b="1"/>
              <a:t>DISCUSSION QUESTIONS/INSTRUCTIONS:</a:t>
            </a:r>
          </a:p>
          <a:p>
            <a:endParaRPr lang="en-US" sz="1600" b="1"/>
          </a:p>
          <a:p>
            <a:r>
              <a:rPr lang="en-US" sz="1600" b="1"/>
              <a:t>		MORE… MORE… MORE… </a:t>
            </a:r>
            <a:endParaRPr lang="en-US" sz="1600"/>
          </a:p>
          <a:p>
            <a:r>
              <a:rPr lang="en-US"/>
              <a:t>EXAMPLE:</a:t>
            </a:r>
          </a:p>
          <a:p>
            <a:pPr lvl="1">
              <a:buFontTx/>
              <a:buChar char="•"/>
            </a:pPr>
            <a:r>
              <a:rPr lang="en-US"/>
              <a:t>Two Winrock CD Mobilizers; all other participants are villagers.</a:t>
            </a:r>
          </a:p>
          <a:p>
            <a:pPr lvl="1">
              <a:buFontTx/>
              <a:buChar char="•"/>
            </a:pPr>
            <a:r>
              <a:rPr lang="en-US"/>
              <a:t>CD Mobilizers: Meet, greet villagers, who welcome them.</a:t>
            </a:r>
          </a:p>
          <a:p>
            <a:pPr lvl="1">
              <a:buFontTx/>
              <a:buChar char="•"/>
            </a:pPr>
            <a:r>
              <a:rPr lang="en-US"/>
              <a:t>Ask if village will join with them in a new exercise they just learned; agreed.</a:t>
            </a:r>
          </a:p>
          <a:p>
            <a:pPr lvl="1">
              <a:buFontTx/>
              <a:buChar char="•"/>
            </a:pPr>
            <a:r>
              <a:rPr lang="en-US"/>
              <a:t>Give villagers each a piece of paper and marker pen; ask villagers to draw a picture of a time when they felt proud of something they did for themselves or others.  </a:t>
            </a:r>
          </a:p>
          <a:p>
            <a:pPr lvl="1">
              <a:buFontTx/>
              <a:buChar char="•"/>
            </a:pPr>
            <a:r>
              <a:rPr lang="en-US"/>
              <a:t>All villagers accept and draw pictures, very quietly and intensely… Share their stories from their pictures:</a:t>
            </a:r>
          </a:p>
          <a:p>
            <a:pPr lvl="3">
              <a:buFontTx/>
              <a:buChar char="•"/>
            </a:pPr>
            <a:r>
              <a:rPr lang="en-US"/>
              <a:t>Villager one: mobilized community for construction of primary school and drilling a borehole,</a:t>
            </a:r>
          </a:p>
          <a:p>
            <a:pPr lvl="3">
              <a:buFontTx/>
              <a:buChar char="•"/>
            </a:pPr>
            <a:r>
              <a:rPr lang="en-US"/>
              <a:t>Villager two: Going to primary school, very proud</a:t>
            </a:r>
          </a:p>
          <a:p>
            <a:pPr lvl="3">
              <a:buFontTx/>
              <a:buChar char="•"/>
            </a:pPr>
            <a:r>
              <a:rPr lang="en-US"/>
              <a:t>Villager three: We built a school and water pump</a:t>
            </a:r>
          </a:p>
          <a:p>
            <a:pPr lvl="3">
              <a:buFontTx/>
              <a:buChar char="•"/>
            </a:pPr>
            <a:r>
              <a:rPr lang="en-US"/>
              <a:t>Villager four: I helped put straw roof on our clinic, and got others to conribute grass thatch and bricks to build ‘hospital’ </a:t>
            </a:r>
          </a:p>
          <a:p>
            <a:pPr lvl="3">
              <a:buFontTx/>
              <a:buChar char="•"/>
            </a:pPr>
            <a:r>
              <a:rPr lang="en-US"/>
              <a:t>Villager five: Store for keeping our drugs, mobilized community to build a store.</a:t>
            </a:r>
          </a:p>
          <a:p>
            <a:pPr lvl="3">
              <a:buFontTx/>
              <a:buChar char="•"/>
            </a:pPr>
            <a:r>
              <a:rPr lang="en-US"/>
              <a:t>Villager six: people enjoying fruits from mango trees I planted</a:t>
            </a:r>
          </a:p>
          <a:p>
            <a:pPr lvl="3">
              <a:buFontTx/>
              <a:buChar char="•"/>
            </a:pPr>
            <a:r>
              <a:rPr lang="en-US"/>
              <a:t>Villager seven:  adult eduction under the trees</a:t>
            </a:r>
          </a:p>
          <a:p>
            <a:pPr lvl="3">
              <a:buFontTx/>
              <a:buChar char="•"/>
            </a:pPr>
            <a:r>
              <a:rPr lang="en-US"/>
              <a:t>Villager eight: Mobilized community to build a boat to cross the river and a feeder road when I was Payam Administrator</a:t>
            </a:r>
          </a:p>
          <a:p>
            <a:pPr lvl="3">
              <a:buFontTx/>
              <a:buChar char="•"/>
            </a:pPr>
            <a:r>
              <a:rPr lang="en-US"/>
              <a:t>Villager nine: primary school; mobilized community to build a thatched roof school with toilets; school for boys and girls but separate toilets for each.</a:t>
            </a:r>
          </a:p>
          <a:p>
            <a:endParaRPr lang="en-US"/>
          </a:p>
          <a:p>
            <a:endParaRPr lang="en-US"/>
          </a:p>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3266" name="Rectangle 2"/>
          <p:cNvSpPr>
            <a:spLocks noChangeArrowheads="1" noTextEdit="1"/>
          </p:cNvSpPr>
          <p:nvPr>
            <p:ph type="sldImg"/>
          </p:nvPr>
        </p:nvSpPr>
        <p:spPr bwMode="auto">
          <a:xfrm>
            <a:off x="2843213" y="514350"/>
            <a:ext cx="3429000" cy="2571750"/>
          </a:xfrm>
          <a:prstGeom prst="rect">
            <a:avLst/>
          </a:prstGeom>
          <a:solidFill>
            <a:srgbClr val="FFFFFF"/>
          </a:solidFill>
          <a:ln>
            <a:solidFill>
              <a:srgbClr val="000000"/>
            </a:solidFill>
            <a:miter lim="800000"/>
            <a:headEnd/>
            <a:tailEnd/>
          </a:ln>
        </p:spPr>
      </p:sp>
      <p:sp>
        <p:nvSpPr>
          <p:cNvPr id="1163267" name="Rectangle 3"/>
          <p:cNvSpPr>
            <a:spLocks noChangeArrowheads="1"/>
          </p:cNvSpPr>
          <p:nvPr>
            <p:ph type="body" idx="1"/>
          </p:nvPr>
        </p:nvSpPr>
        <p:spPr bwMode="auto">
          <a:xfrm>
            <a:off x="911225" y="3259138"/>
            <a:ext cx="7294563" cy="3084512"/>
          </a:xfrm>
          <a:prstGeom prst="rect">
            <a:avLst/>
          </a:prstGeom>
          <a:solidFill>
            <a:srgbClr val="FFFFFF"/>
          </a:solidFill>
          <a:ln>
            <a:solidFill>
              <a:srgbClr val="000000"/>
            </a:solidFill>
            <a:miter lim="800000"/>
            <a:headEnd/>
            <a:tailEnd/>
          </a:ln>
        </p:spPr>
        <p:txBody>
          <a:bodyPr/>
          <a:lstStyle/>
          <a:p>
            <a:pPr>
              <a:lnSpc>
                <a:spcPct val="90000"/>
              </a:lnSpc>
            </a:pPr>
            <a:r>
              <a:rPr lang="en-US"/>
              <a:t>2:40			SWITCH ROLES BETWEEN ‘VILLAGERS’ AND ‘BRIDGE’ TEAM MEMBERS</a:t>
            </a:r>
          </a:p>
          <a:p>
            <a:pPr>
              <a:lnSpc>
                <a:spcPct val="90000"/>
              </a:lnSpc>
            </a:pPr>
            <a:r>
              <a:rPr lang="en-US"/>
              <a:t>15 min</a:t>
            </a:r>
          </a:p>
          <a:p>
            <a:pPr>
              <a:lnSpc>
                <a:spcPct val="90000"/>
              </a:lnSpc>
            </a:pPr>
            <a:r>
              <a:rPr lang="en-US"/>
              <a:t>Including following slide</a:t>
            </a:r>
          </a:p>
          <a:p>
            <a:pPr>
              <a:lnSpc>
                <a:spcPct val="90000"/>
              </a:lnSpc>
            </a:pPr>
            <a:r>
              <a:rPr lang="en-US"/>
              <a:t>10 min. to draw “SUCCESS MAP”</a:t>
            </a:r>
          </a:p>
          <a:p>
            <a:pPr>
              <a:lnSpc>
                <a:spcPct val="90000"/>
              </a:lnSpc>
            </a:pPr>
            <a:r>
              <a:rPr lang="en-US"/>
              <a:t>5 min to share</a:t>
            </a:r>
          </a:p>
          <a:p>
            <a:pPr>
              <a:lnSpc>
                <a:spcPct val="90000"/>
              </a:lnSpc>
            </a:pPr>
            <a:endParaRPr lang="en-US"/>
          </a:p>
          <a:p>
            <a:pPr>
              <a:lnSpc>
                <a:spcPct val="90000"/>
              </a:lnSpc>
            </a:pPr>
            <a:r>
              <a:rPr lang="en-US" sz="800"/>
              <a:t>TALKING POINTS</a:t>
            </a:r>
          </a:p>
          <a:p>
            <a:pPr>
              <a:lnSpc>
                <a:spcPct val="90000"/>
              </a:lnSpc>
            </a:pPr>
            <a:r>
              <a:rPr lang="en-US" sz="800"/>
              <a:t>Some Different ‘DISCOVERY’ Methods:</a:t>
            </a:r>
          </a:p>
          <a:p>
            <a:pPr>
              <a:lnSpc>
                <a:spcPct val="90000"/>
              </a:lnSpc>
            </a:pPr>
            <a:r>
              <a:rPr lang="en-US" sz="800" b="1"/>
              <a:t>Success Maps</a:t>
            </a:r>
          </a:p>
          <a:p>
            <a:pPr lvl="1">
              <a:lnSpc>
                <a:spcPct val="90000"/>
              </a:lnSpc>
            </a:pPr>
            <a:r>
              <a:rPr lang="en-US" sz="900" b="1"/>
              <a:t>Creating our “Village Success Map”</a:t>
            </a:r>
            <a:endParaRPr lang="en-US" sz="800"/>
          </a:p>
          <a:p>
            <a:pPr lvl="2">
              <a:lnSpc>
                <a:spcPct val="80000"/>
              </a:lnSpc>
            </a:pPr>
            <a:r>
              <a:rPr lang="en-US" sz="800" b="1"/>
              <a:t>Drawing by whole group</a:t>
            </a:r>
          </a:p>
          <a:p>
            <a:pPr lvl="3">
              <a:lnSpc>
                <a:spcPct val="80000"/>
              </a:lnSpc>
            </a:pPr>
            <a:r>
              <a:rPr lang="en-US" sz="700" b="1"/>
              <a:t>Assuming group is not very large</a:t>
            </a:r>
          </a:p>
          <a:p>
            <a:pPr lvl="2">
              <a:lnSpc>
                <a:spcPct val="80000"/>
              </a:lnSpc>
            </a:pPr>
            <a:r>
              <a:rPr lang="en-US" sz="800" b="1"/>
              <a:t>Small groups share their “Success Maps” with whole group</a:t>
            </a:r>
          </a:p>
          <a:p>
            <a:pPr lvl="3">
              <a:lnSpc>
                <a:spcPct val="80000"/>
              </a:lnSpc>
            </a:pPr>
            <a:r>
              <a:rPr lang="en-US" sz="700" b="1"/>
              <a:t>When working with a large group</a:t>
            </a:r>
          </a:p>
          <a:p>
            <a:pPr lvl="1">
              <a:lnSpc>
                <a:spcPct val="90000"/>
              </a:lnSpc>
            </a:pPr>
            <a:endParaRPr lang="en-US" sz="300"/>
          </a:p>
          <a:p>
            <a:pPr>
              <a:lnSpc>
                <a:spcPct val="80000"/>
              </a:lnSpc>
            </a:pPr>
            <a:r>
              <a:rPr lang="en-US" sz="800" b="1"/>
              <a:t>DISCUSSION QUESTIONS/INSTRUCTIONS:</a:t>
            </a:r>
          </a:p>
          <a:p>
            <a:pPr>
              <a:lnSpc>
                <a:spcPct val="90000"/>
              </a:lnSpc>
            </a:pPr>
            <a:endParaRPr lang="en-US" sz="1600" b="1"/>
          </a:p>
          <a:p>
            <a:pPr>
              <a:lnSpc>
                <a:spcPct val="90000"/>
              </a:lnSpc>
            </a:pPr>
            <a:r>
              <a:rPr lang="en-US" sz="1600" b="1"/>
              <a:t>		MORE… MORE… MORE… </a:t>
            </a:r>
            <a:endParaRPr lang="en-US" sz="1600"/>
          </a:p>
          <a:p>
            <a:pPr>
              <a:lnSpc>
                <a:spcPct val="90000"/>
              </a:lnSpc>
            </a:pPr>
            <a:endParaRPr lang="en-US" sz="600" b="1"/>
          </a:p>
          <a:p>
            <a:pPr>
              <a:lnSpc>
                <a:spcPct val="90000"/>
              </a:lnSpc>
            </a:pPr>
            <a:r>
              <a:rPr lang="en-US" sz="600" b="1"/>
              <a:t>Use your Discovery Question… </a:t>
            </a:r>
            <a:r>
              <a:rPr lang="en-US" sz="600"/>
              <a:t>asking the community to draw picture of all the things we are proud of in our community that we have done together.</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5314" name="Rectangle 2"/>
          <p:cNvSpPr>
            <a:spLocks noChangeArrowheads="1"/>
          </p:cNvSpPr>
          <p:nvPr>
            <p:ph type="sldImg"/>
          </p:nvPr>
        </p:nvSpPr>
        <p:spPr bwMode="auto">
          <a:xfrm>
            <a:off x="2843213" y="514350"/>
            <a:ext cx="3429000" cy="2571750"/>
          </a:xfrm>
          <a:prstGeom prst="rect">
            <a:avLst/>
          </a:prstGeom>
          <a:solidFill>
            <a:srgbClr val="FFFFFF"/>
          </a:solidFill>
          <a:ln>
            <a:solidFill>
              <a:srgbClr val="000000"/>
            </a:solidFill>
            <a:miter lim="800000"/>
            <a:headEnd/>
            <a:tailEnd/>
          </a:ln>
        </p:spPr>
      </p:sp>
      <p:sp>
        <p:nvSpPr>
          <p:cNvPr id="1165315" name="Rectangle 3"/>
          <p:cNvSpPr>
            <a:spLocks noChangeArrowheads="1"/>
          </p:cNvSpPr>
          <p:nvPr>
            <p:ph type="body" idx="1"/>
          </p:nvPr>
        </p:nvSpPr>
        <p:spPr bwMode="auto">
          <a:xfrm>
            <a:off x="911225" y="3259138"/>
            <a:ext cx="7294563" cy="3084512"/>
          </a:xfrm>
          <a:prstGeom prst="rect">
            <a:avLst/>
          </a:prstGeom>
          <a:solidFill>
            <a:srgbClr val="FFFFFF"/>
          </a:solidFill>
          <a:ln>
            <a:solidFill>
              <a:srgbClr val="000000"/>
            </a:solidFill>
            <a:miter lim="800000"/>
            <a:headEnd/>
            <a:tailEnd/>
          </a:ln>
        </p:spPr>
        <p:txBody>
          <a:bodyPr/>
          <a:lstStyle/>
          <a:p>
            <a:r>
              <a:rPr lang="en-US"/>
              <a:t>2:55</a:t>
            </a:r>
          </a:p>
          <a:p>
            <a:endParaRPr lang="en-US"/>
          </a:p>
          <a:p>
            <a:r>
              <a:rPr lang="en-US"/>
              <a:t>NOTICE; ALL DONE WITH PICTURES.. NO WORDS ARE NECESSARY…. THIS EMPOWERS ILLITERATE PEOPLE WHO MAY FEEL INTIMIDATED, INFERIOR WHEN OTHERS AROUND THEM ARE WRITING WORDS THEY DO NOT UNDERSTAND.</a:t>
            </a:r>
          </a:p>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9666" name="Rectangle 2"/>
          <p:cNvSpPr>
            <a:spLocks noChangeArrowheads="1" noTextEdit="1"/>
          </p:cNvSpPr>
          <p:nvPr>
            <p:ph type="sldImg"/>
          </p:nvPr>
        </p:nvSpPr>
        <p:spPr bwMode="auto">
          <a:xfrm>
            <a:off x="2843213" y="514350"/>
            <a:ext cx="3429000" cy="2571750"/>
          </a:xfrm>
          <a:prstGeom prst="rect">
            <a:avLst/>
          </a:prstGeom>
          <a:solidFill>
            <a:srgbClr val="FFFFFF"/>
          </a:solidFill>
          <a:ln>
            <a:solidFill>
              <a:srgbClr val="000000"/>
            </a:solidFill>
            <a:miter lim="800000"/>
            <a:headEnd/>
            <a:tailEnd/>
          </a:ln>
        </p:spPr>
      </p:sp>
      <p:sp>
        <p:nvSpPr>
          <p:cNvPr id="1009667" name="Rectangle 3"/>
          <p:cNvSpPr>
            <a:spLocks noChangeArrowheads="1"/>
          </p:cNvSpPr>
          <p:nvPr>
            <p:ph type="body" idx="1"/>
          </p:nvPr>
        </p:nvSpPr>
        <p:spPr bwMode="auto">
          <a:xfrm>
            <a:off x="911225" y="3259138"/>
            <a:ext cx="7294563" cy="3084512"/>
          </a:xfrm>
          <a:prstGeom prst="rect">
            <a:avLst/>
          </a:prstGeom>
          <a:solidFill>
            <a:srgbClr val="FFFFFF"/>
          </a:solidFill>
          <a:ln>
            <a:solidFill>
              <a:srgbClr val="000000"/>
            </a:solidFill>
            <a:miter lim="800000"/>
            <a:headEnd/>
            <a:tailEnd/>
          </a:ln>
        </p:spPr>
        <p:txBody>
          <a:bodyPr/>
          <a:lstStyle/>
          <a:p>
            <a:r>
              <a:rPr lang="en-US"/>
              <a:t>3 pm					</a:t>
            </a:r>
          </a:p>
          <a:p>
            <a:pPr lvl="1"/>
            <a:r>
              <a:rPr lang="en-US"/>
              <a:t>15 min.</a:t>
            </a:r>
          </a:p>
          <a:p>
            <a:pPr lvl="1"/>
            <a:endParaRPr lang="en-US"/>
          </a:p>
          <a:p>
            <a:r>
              <a:rPr lang="en-US"/>
              <a:t>TALKING POINTS:</a:t>
            </a:r>
          </a:p>
          <a:p>
            <a:pPr lvl="1"/>
            <a:r>
              <a:rPr lang="en-US"/>
              <a:t>HAVE GROUPS BRAINSTORM IDEAS AND THEN SHARE WITH WHOLE GROUP </a:t>
            </a:r>
          </a:p>
          <a:p>
            <a:pPr lvl="1"/>
            <a:r>
              <a:rPr lang="en-US"/>
              <a:t>OR – brainstorm openly among the entire group… generate whole group discussion</a:t>
            </a:r>
          </a:p>
          <a:p>
            <a:pPr lvl="1"/>
            <a:r>
              <a:rPr lang="en-US"/>
              <a:t>AGAIN, SEEK TO ‘DISCOVER’ THAT ONE MAJOR SECRETS FOR SUCCESS IS </a:t>
            </a:r>
          </a:p>
          <a:p>
            <a:pPr lvl="1"/>
            <a:endParaRPr lang="en-US"/>
          </a:p>
          <a:p>
            <a:pPr lvl="1"/>
            <a:r>
              <a:rPr lang="en-US"/>
              <a:t>	“WE DID IT OURSELVES” </a:t>
            </a:r>
          </a:p>
          <a:p>
            <a:pPr lvl="1"/>
            <a:r>
              <a:rPr lang="en-US"/>
              <a:t>	(“Dependency is not empowering!”)</a:t>
            </a:r>
          </a:p>
          <a:p>
            <a:endParaRPr lang="en-US"/>
          </a:p>
          <a:p>
            <a:r>
              <a:rPr lang="en-US" sz="1000" b="1" i="1"/>
              <a:t>Discovering</a:t>
            </a:r>
            <a:r>
              <a:rPr lang="en-US" sz="1000"/>
              <a:t/>
            </a:r>
            <a:br>
              <a:rPr lang="en-US" sz="1000"/>
            </a:br>
            <a:r>
              <a:rPr lang="en-US" sz="1000"/>
              <a:t>“Root Causes of Success”</a:t>
            </a:r>
          </a:p>
          <a:p>
            <a:endParaRPr lang="en-US" sz="1000"/>
          </a:p>
          <a:p>
            <a:pPr>
              <a:lnSpc>
                <a:spcPct val="80000"/>
              </a:lnSpc>
            </a:pPr>
            <a:r>
              <a:rPr lang="en-US" sz="800" b="1"/>
              <a:t>DISCUSSION QUESTIONS/INSTRUCTIONS:</a:t>
            </a:r>
          </a:p>
          <a:p>
            <a:endParaRPr lang="en-US" sz="1600" b="1"/>
          </a:p>
          <a:p>
            <a:r>
              <a:rPr lang="en-US" sz="1600" b="1"/>
              <a:t>		MORE… MORE… MORE… </a:t>
            </a:r>
            <a:endParaRPr lang="en-US" sz="1600"/>
          </a:p>
          <a:p>
            <a:r>
              <a:rPr lang="en-US"/>
              <a:t>“Root Cause Analysis”  -- Group Discussion</a:t>
            </a:r>
          </a:p>
          <a:p>
            <a:r>
              <a:rPr lang="en-US"/>
              <a:t>Discussion Questions: </a:t>
            </a:r>
          </a:p>
          <a:p>
            <a:pPr lvl="1">
              <a:buFontTx/>
              <a:buChar char="•"/>
            </a:pPr>
            <a:r>
              <a:rPr lang="en-US"/>
              <a:t>Why APA?</a:t>
            </a:r>
          </a:p>
          <a:p>
            <a:pPr lvl="1">
              <a:buFontTx/>
              <a:buChar char="•"/>
            </a:pPr>
            <a:r>
              <a:rPr lang="en-US"/>
              <a:t>What made these experiences special, extraordinary ?</a:t>
            </a:r>
          </a:p>
          <a:p>
            <a:pPr lvl="1">
              <a:buFontTx/>
              <a:buChar char="•"/>
            </a:pPr>
            <a:r>
              <a:rPr lang="en-US"/>
              <a:t>What can we apply to Community Mobilization?</a:t>
            </a:r>
          </a:p>
          <a:p>
            <a:pPr lvl="1"/>
            <a:r>
              <a:rPr lang="en-US"/>
              <a:t>--</a:t>
            </a:r>
          </a:p>
          <a:p>
            <a:pPr lvl="1"/>
            <a:r>
              <a:rPr lang="en-US"/>
              <a:t>--</a:t>
            </a:r>
          </a:p>
          <a:p>
            <a:pPr lvl="1"/>
            <a:r>
              <a:rPr lang="en-US"/>
              <a:t>--</a:t>
            </a:r>
          </a:p>
          <a:p>
            <a:pPr lvl="1"/>
            <a:r>
              <a:rPr lang="en-US"/>
              <a: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9410" name="Rectangle 2"/>
          <p:cNvSpPr>
            <a:spLocks noChangeArrowheads="1"/>
          </p:cNvSpPr>
          <p:nvPr>
            <p:ph type="sldImg"/>
          </p:nvPr>
        </p:nvSpPr>
        <p:spPr bwMode="auto">
          <a:xfrm>
            <a:off x="2843213" y="514350"/>
            <a:ext cx="3429000" cy="2571750"/>
          </a:xfrm>
          <a:prstGeom prst="rect">
            <a:avLst/>
          </a:prstGeom>
          <a:solidFill>
            <a:srgbClr val="FFFFFF"/>
          </a:solidFill>
          <a:ln>
            <a:solidFill>
              <a:srgbClr val="000000"/>
            </a:solidFill>
            <a:miter lim="800000"/>
            <a:headEnd/>
            <a:tailEnd/>
          </a:ln>
        </p:spPr>
      </p:sp>
      <p:sp>
        <p:nvSpPr>
          <p:cNvPr id="1169411" name="Rectangle 3"/>
          <p:cNvSpPr>
            <a:spLocks noChangeArrowheads="1"/>
          </p:cNvSpPr>
          <p:nvPr>
            <p:ph type="body" idx="1"/>
          </p:nvPr>
        </p:nvSpPr>
        <p:spPr bwMode="auto">
          <a:xfrm>
            <a:off x="911225" y="3259138"/>
            <a:ext cx="7294563" cy="3084512"/>
          </a:xfrm>
          <a:prstGeom prst="rect">
            <a:avLst/>
          </a:prstGeom>
          <a:solidFill>
            <a:srgbClr val="FFFFFF"/>
          </a:solidFill>
          <a:ln>
            <a:solidFill>
              <a:srgbClr val="000000"/>
            </a:solidFill>
            <a:miter lim="800000"/>
            <a:headEnd/>
            <a:tailEnd/>
          </a:ln>
        </p:spPr>
        <p:txBody>
          <a:bodyPr/>
          <a:lstStyle/>
          <a:p>
            <a:r>
              <a:rPr lang="en-US"/>
              <a:t>3:15					SWITCH ROLES BETWEEN ‘VILLAGERS’ AND ‘BRIDGE’ TEAM MEMBERS</a:t>
            </a:r>
          </a:p>
          <a:p>
            <a:r>
              <a:rPr lang="en-US"/>
              <a:t>5 min</a:t>
            </a:r>
          </a:p>
          <a:p>
            <a:r>
              <a:rPr lang="en-US"/>
              <a:t>STEP 2: DREAM… FOR THE FUTURE…</a:t>
            </a:r>
          </a:p>
          <a:p>
            <a:r>
              <a:rPr lang="en-US"/>
              <a:t>Follow with Dream Picture - ‘Future Map’</a:t>
            </a:r>
          </a:p>
          <a:p>
            <a:endParaRPr lang="en-US"/>
          </a:p>
          <a:p>
            <a:r>
              <a:rPr lang="en-US" sz="1000"/>
              <a:t>TALKING POINTS</a:t>
            </a:r>
          </a:p>
          <a:p>
            <a:endParaRPr lang="en-US" sz="1000"/>
          </a:p>
          <a:p>
            <a:r>
              <a:rPr lang="en-US" sz="1000"/>
              <a:t>Role Playing an APA meeting with Local Communities</a:t>
            </a:r>
          </a:p>
          <a:p>
            <a:r>
              <a:rPr lang="en-US" b="1"/>
              <a:t>Step Two:</a:t>
            </a:r>
            <a:r>
              <a:rPr lang="en-US" sz="1400"/>
              <a:t> </a:t>
            </a:r>
          </a:p>
          <a:p>
            <a:pPr lvl="2"/>
            <a:r>
              <a:rPr lang="en-US" sz="1400" b="1"/>
              <a:t>Vision for the Future – </a:t>
            </a:r>
            <a:r>
              <a:rPr lang="en-US" sz="1600" b="1" i="1"/>
              <a:t>“Dream”</a:t>
            </a:r>
            <a:endParaRPr lang="en-US" sz="1400" b="1" i="1"/>
          </a:p>
          <a:p>
            <a:pPr lvl="2"/>
            <a:r>
              <a:rPr lang="en-US" sz="1000" b="1"/>
              <a:t>Winrock group</a:t>
            </a:r>
            <a:r>
              <a:rPr lang="en-US" sz="1000"/>
              <a:t> – asks Community the second basic APA question:</a:t>
            </a:r>
            <a:endParaRPr lang="en-US" sz="1400"/>
          </a:p>
          <a:p>
            <a:pPr lvl="1"/>
            <a:r>
              <a:rPr lang="en-US" sz="1000" b="1"/>
              <a:t>	</a:t>
            </a:r>
            <a:r>
              <a:rPr lang="en-US" b="1"/>
              <a:t>2.  What does “Even Better” look like?</a:t>
            </a:r>
          </a:p>
          <a:p>
            <a:pPr lvl="1"/>
            <a:endParaRPr lang="en-US" b="1"/>
          </a:p>
          <a:p>
            <a:pPr>
              <a:lnSpc>
                <a:spcPct val="80000"/>
              </a:lnSpc>
            </a:pPr>
            <a:r>
              <a:rPr lang="en-US" sz="800" b="1"/>
              <a:t>DISCUSSION QUESTIONS/INSTRUCTIONS:</a:t>
            </a:r>
          </a:p>
          <a:p>
            <a:endParaRPr lang="en-US" sz="1600" b="1"/>
          </a:p>
          <a:p>
            <a:r>
              <a:rPr lang="en-US" sz="1600" b="1"/>
              <a:t>		MORE… MORE… MORE… </a:t>
            </a:r>
            <a:endParaRPr lang="en-US" sz="1600"/>
          </a:p>
          <a:p>
            <a:pPr lvl="1"/>
            <a:endParaRPr lang="en-US" b="1"/>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1458" name="Rectangle 2"/>
          <p:cNvSpPr>
            <a:spLocks noChangeArrowheads="1" noTextEdit="1"/>
          </p:cNvSpPr>
          <p:nvPr>
            <p:ph type="sldImg"/>
          </p:nvPr>
        </p:nvSpPr>
        <p:spPr bwMode="auto">
          <a:xfrm>
            <a:off x="2844800" y="514350"/>
            <a:ext cx="3429000" cy="2571750"/>
          </a:xfrm>
          <a:prstGeom prst="rect">
            <a:avLst/>
          </a:prstGeom>
          <a:solidFill>
            <a:srgbClr val="FFFFFF"/>
          </a:solidFill>
          <a:ln>
            <a:solidFill>
              <a:srgbClr val="000000"/>
            </a:solidFill>
            <a:miter lim="800000"/>
            <a:headEnd/>
            <a:tailEnd/>
          </a:ln>
        </p:spPr>
      </p:sp>
      <p:sp>
        <p:nvSpPr>
          <p:cNvPr id="1171459" name="Rectangle 3"/>
          <p:cNvSpPr>
            <a:spLocks noChangeArrowheads="1"/>
          </p:cNvSpPr>
          <p:nvPr>
            <p:ph type="body" idx="1"/>
          </p:nvPr>
        </p:nvSpPr>
        <p:spPr bwMode="auto">
          <a:xfrm>
            <a:off x="914400" y="3259138"/>
            <a:ext cx="7288213" cy="3084512"/>
          </a:xfrm>
          <a:prstGeom prst="rect">
            <a:avLst/>
          </a:prstGeom>
          <a:solidFill>
            <a:srgbClr val="FFFFFF"/>
          </a:solidFill>
          <a:ln>
            <a:solidFill>
              <a:srgbClr val="000000"/>
            </a:solidFill>
            <a:miter lim="800000"/>
            <a:headEnd/>
            <a:tailEnd/>
          </a:ln>
        </p:spPr>
        <p:txBody>
          <a:bodyPr/>
          <a:lstStyle/>
          <a:p>
            <a:pPr>
              <a:lnSpc>
                <a:spcPct val="90000"/>
              </a:lnSpc>
            </a:pPr>
            <a:r>
              <a:rPr lang="en-US"/>
              <a:t>3:20</a:t>
            </a:r>
          </a:p>
          <a:p>
            <a:pPr>
              <a:lnSpc>
                <a:spcPct val="90000"/>
              </a:lnSpc>
            </a:pPr>
            <a:r>
              <a:rPr lang="en-US"/>
              <a:t>10 min.		</a:t>
            </a:r>
          </a:p>
          <a:p>
            <a:pPr>
              <a:lnSpc>
                <a:spcPct val="90000"/>
              </a:lnSpc>
            </a:pPr>
            <a:r>
              <a:rPr lang="en-US"/>
              <a:t>NOTICE USE OF “I,” ‘WE,’ AND “OUR”  COMPARED TO ‘YOU,’ ‘YOUR’ -- WHAT DIFFERENCE DOES IT MAKE?</a:t>
            </a:r>
          </a:p>
          <a:p>
            <a:pPr>
              <a:lnSpc>
                <a:spcPct val="90000"/>
              </a:lnSpc>
            </a:pPr>
            <a:r>
              <a:rPr lang="en-US"/>
              <a:t>CHOOSE OR WRITE AN ‘EVEN BETTER’ DREAM QUESTION</a:t>
            </a:r>
          </a:p>
          <a:p>
            <a:pPr>
              <a:lnSpc>
                <a:spcPct val="90000"/>
              </a:lnSpc>
            </a:pPr>
            <a:endParaRPr lang="en-US" sz="800" b="1"/>
          </a:p>
          <a:p>
            <a:pPr>
              <a:lnSpc>
                <a:spcPct val="90000"/>
              </a:lnSpc>
            </a:pPr>
            <a:r>
              <a:rPr lang="en-US" sz="800" b="1"/>
              <a:t>STEP 2:</a:t>
            </a:r>
            <a:r>
              <a:rPr lang="en-US" b="1"/>
              <a:t> DREAM</a:t>
            </a:r>
            <a:r>
              <a:rPr lang="en-US" sz="1000"/>
              <a:t>…. </a:t>
            </a:r>
            <a:r>
              <a:rPr lang="en-US" sz="700" i="1"/>
              <a:t>of even better, what we want more of…</a:t>
            </a:r>
          </a:p>
          <a:p>
            <a:pPr>
              <a:lnSpc>
                <a:spcPct val="90000"/>
              </a:lnSpc>
            </a:pPr>
            <a:r>
              <a:rPr lang="en-US"/>
              <a:t>TALKING POINTS: </a:t>
            </a:r>
          </a:p>
          <a:p>
            <a:pPr>
              <a:lnSpc>
                <a:spcPct val="90000"/>
              </a:lnSpc>
            </a:pPr>
            <a:r>
              <a:rPr lang="en-US"/>
              <a:t>	REFER TO ‘PAIRWISE INTERVIEWS’ PARTICIPANTS CONDUCTED DURING MORNING EXERCISE</a:t>
            </a:r>
          </a:p>
          <a:p>
            <a:pPr>
              <a:lnSpc>
                <a:spcPct val="90000"/>
              </a:lnSpc>
            </a:pPr>
            <a:endParaRPr lang="en-US" sz="700" i="1"/>
          </a:p>
          <a:p>
            <a:pPr>
              <a:lnSpc>
                <a:spcPct val="90000"/>
              </a:lnSpc>
            </a:pPr>
            <a:r>
              <a:rPr lang="en-US" b="1"/>
              <a:t>Frame the </a:t>
            </a:r>
            <a:r>
              <a:rPr lang="en-US" b="1" i="1"/>
              <a:t>Dream</a:t>
            </a:r>
            <a:r>
              <a:rPr lang="en-US" b="1"/>
              <a:t> question to create a positive vision for their children, grandchildren</a:t>
            </a:r>
            <a:endParaRPr lang="en-US" b="1" i="1"/>
          </a:p>
          <a:p>
            <a:pPr lvl="2">
              <a:lnSpc>
                <a:spcPct val="80000"/>
              </a:lnSpc>
            </a:pPr>
            <a:r>
              <a:rPr lang="en-US" b="1"/>
              <a:t>-- Brainstorm questions</a:t>
            </a:r>
          </a:p>
          <a:p>
            <a:pPr lvl="2">
              <a:lnSpc>
                <a:spcPct val="80000"/>
              </a:lnSpc>
            </a:pPr>
            <a:r>
              <a:rPr lang="en-US" b="1"/>
              <a:t>-- Choose most powerful question</a:t>
            </a:r>
          </a:p>
          <a:p>
            <a:pPr lvl="2">
              <a:lnSpc>
                <a:spcPct val="80000"/>
              </a:lnSpc>
            </a:pPr>
            <a:r>
              <a:rPr lang="en-US" b="1"/>
              <a:t>-- Practice asking questions to each other</a:t>
            </a:r>
          </a:p>
          <a:p>
            <a:pPr lvl="2">
              <a:lnSpc>
                <a:spcPct val="80000"/>
              </a:lnSpc>
            </a:pPr>
            <a:endParaRPr lang="en-US" sz="1000" b="1"/>
          </a:p>
          <a:p>
            <a:pPr>
              <a:lnSpc>
                <a:spcPct val="80000"/>
              </a:lnSpc>
            </a:pPr>
            <a:r>
              <a:rPr lang="en-US" sz="700" b="1"/>
              <a:t>DISCUSSION QUESTIONS/INSTRUCTIONS:</a:t>
            </a:r>
          </a:p>
          <a:p>
            <a:pPr>
              <a:lnSpc>
                <a:spcPct val="90000"/>
              </a:lnSpc>
            </a:pPr>
            <a:endParaRPr lang="en-US" sz="1400" b="1"/>
          </a:p>
          <a:p>
            <a:pPr>
              <a:lnSpc>
                <a:spcPct val="90000"/>
              </a:lnSpc>
            </a:pPr>
            <a:r>
              <a:rPr lang="en-US" sz="1400" b="1"/>
              <a:t>		MORE… MORE… MORE… </a:t>
            </a:r>
            <a:endParaRPr lang="en-US" sz="1400"/>
          </a:p>
          <a:p>
            <a:pPr lvl="2">
              <a:lnSpc>
                <a:spcPct val="80000"/>
              </a:lnSpc>
            </a:pPr>
            <a:r>
              <a:rPr lang="en-US" sz="1000" b="1" i="1"/>
              <a:t>Possible questions, which can inspire </a:t>
            </a:r>
            <a:r>
              <a:rPr lang="en-US" sz="1000" b="1" i="1" u="sng"/>
              <a:t>Dream pictures</a:t>
            </a:r>
            <a:r>
              <a:rPr lang="en-US" sz="1000" b="1"/>
              <a:t>: </a:t>
            </a:r>
          </a:p>
          <a:p>
            <a:pPr lvl="2">
              <a:lnSpc>
                <a:spcPct val="80000"/>
              </a:lnSpc>
            </a:pPr>
            <a:r>
              <a:rPr lang="en-US" sz="1000" b="1" i="1"/>
              <a:t>“Imagine it is 10 years from now.  Our village is everything we dreamed it could be. What would it look like?”</a:t>
            </a:r>
            <a:r>
              <a:rPr lang="en-US" sz="1000" b="1"/>
              <a:t> or </a:t>
            </a:r>
          </a:p>
          <a:p>
            <a:pPr lvl="2">
              <a:lnSpc>
                <a:spcPct val="80000"/>
              </a:lnSpc>
            </a:pPr>
            <a:r>
              <a:rPr lang="en-US" sz="1000" b="1" i="1"/>
              <a:t>“Draw a picture of life for our children (and grandchildren) that is full of achievements that we have dreamed for them”</a:t>
            </a:r>
          </a:p>
          <a:p>
            <a:pPr lvl="2">
              <a:lnSpc>
                <a:spcPct val="80000"/>
              </a:lnSpc>
            </a:pPr>
            <a:r>
              <a:rPr lang="en-US" sz="1000" b="1" i="1"/>
              <a:t>“Draw a picture of what our community will look like in the year 2020, a community that we would dream of having for our children and grandchildren.”</a:t>
            </a:r>
            <a:r>
              <a:rPr lang="en-US" i="1"/>
              <a:t>  </a:t>
            </a:r>
          </a:p>
          <a:p>
            <a:pPr>
              <a:lnSpc>
                <a:spcPct val="90000"/>
              </a:lnSpc>
            </a:pPr>
            <a:endParaRPr lang="en-US" sz="700" i="1"/>
          </a:p>
          <a:p>
            <a:pPr>
              <a:lnSpc>
                <a:spcPct val="90000"/>
              </a:lnSpc>
            </a:pPr>
            <a:endParaRPr lang="en-US" sz="700" i="1"/>
          </a:p>
          <a:p>
            <a:pPr>
              <a:lnSpc>
                <a:spcPct val="90000"/>
              </a:lnSpc>
            </a:pPr>
            <a:endParaRPr lang="en-US" sz="700" i="1"/>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3506" name="Rectangle 2"/>
          <p:cNvSpPr>
            <a:spLocks noChangeArrowheads="1" noTextEdit="1"/>
          </p:cNvSpPr>
          <p:nvPr>
            <p:ph type="sldImg"/>
          </p:nvPr>
        </p:nvSpPr>
        <p:spPr bwMode="auto">
          <a:xfrm>
            <a:off x="2843213" y="514350"/>
            <a:ext cx="3429000" cy="2571750"/>
          </a:xfrm>
          <a:prstGeom prst="rect">
            <a:avLst/>
          </a:prstGeom>
          <a:solidFill>
            <a:srgbClr val="FFFFFF"/>
          </a:solidFill>
          <a:ln>
            <a:solidFill>
              <a:srgbClr val="000000"/>
            </a:solidFill>
            <a:miter lim="800000"/>
            <a:headEnd/>
            <a:tailEnd/>
          </a:ln>
        </p:spPr>
      </p:sp>
      <p:sp>
        <p:nvSpPr>
          <p:cNvPr id="1173507" name="Rectangle 3"/>
          <p:cNvSpPr>
            <a:spLocks noChangeArrowheads="1"/>
          </p:cNvSpPr>
          <p:nvPr>
            <p:ph type="body" idx="1"/>
          </p:nvPr>
        </p:nvSpPr>
        <p:spPr bwMode="auto">
          <a:xfrm>
            <a:off x="911225" y="3257550"/>
            <a:ext cx="7294563" cy="3086100"/>
          </a:xfrm>
          <a:prstGeom prst="rect">
            <a:avLst/>
          </a:prstGeom>
          <a:solidFill>
            <a:srgbClr val="FFFFFF"/>
          </a:solidFill>
          <a:ln>
            <a:solidFill>
              <a:srgbClr val="000000"/>
            </a:solidFill>
            <a:miter lim="800000"/>
            <a:headEnd/>
            <a:tailEnd/>
          </a:ln>
        </p:spPr>
        <p:txBody>
          <a:bodyPr/>
          <a:lstStyle/>
          <a:p>
            <a:r>
              <a:rPr lang="en-US"/>
              <a:t>3:30 pm</a:t>
            </a:r>
          </a:p>
          <a:p>
            <a:r>
              <a:rPr lang="en-US"/>
              <a:t>5 min.  - </a:t>
            </a:r>
          </a:p>
          <a:p>
            <a:endParaRPr lang="en-US"/>
          </a:p>
          <a:p>
            <a:r>
              <a:rPr lang="en-US"/>
              <a:t>TALKING POINTS/DISCUSSION…. </a:t>
            </a:r>
          </a:p>
          <a:p>
            <a:r>
              <a:rPr lang="en-US"/>
              <a:t>		REFER TO DREAM MAPS PARTICIPANTS DREW DURING MORNING EXERCISE</a:t>
            </a:r>
          </a:p>
          <a:p>
            <a:endParaRPr lang="en-US"/>
          </a:p>
          <a:p>
            <a:r>
              <a:rPr lang="en-US" sz="800" b="1"/>
              <a:t>Step 2:</a:t>
            </a:r>
            <a:r>
              <a:rPr lang="en-US" b="1"/>
              <a:t> Dream</a:t>
            </a:r>
            <a:r>
              <a:rPr lang="en-US" sz="1000"/>
              <a:t/>
            </a:r>
            <a:br>
              <a:rPr lang="en-US" sz="1000"/>
            </a:br>
            <a:r>
              <a:rPr lang="en-US" sz="700" i="1"/>
              <a:t>of even better, what we want more of…</a:t>
            </a:r>
          </a:p>
          <a:p>
            <a:endParaRPr lang="en-US" sz="700" i="1"/>
          </a:p>
          <a:p>
            <a:r>
              <a:rPr lang="en-US" b="1"/>
              <a:t>Different ways for Collecting Dreams:</a:t>
            </a:r>
          </a:p>
          <a:p>
            <a:endParaRPr lang="en-US" sz="900" b="1"/>
          </a:p>
          <a:p>
            <a:pPr lvl="1"/>
            <a:r>
              <a:rPr lang="en-US" b="1"/>
              <a:t>“Dream Pictures”</a:t>
            </a:r>
          </a:p>
          <a:p>
            <a:pPr lvl="2"/>
            <a:r>
              <a:rPr lang="en-US" b="1"/>
              <a:t>Individual pictures</a:t>
            </a:r>
          </a:p>
          <a:p>
            <a:pPr lvl="2"/>
            <a:r>
              <a:rPr lang="en-US" b="1"/>
              <a:t>Group pictures</a:t>
            </a:r>
          </a:p>
          <a:p>
            <a:endParaRPr lang="en-US" sz="900" b="1"/>
          </a:p>
          <a:p>
            <a:pPr lvl="1"/>
            <a:r>
              <a:rPr lang="en-US" b="1"/>
              <a:t>“Future Maps”</a:t>
            </a:r>
          </a:p>
          <a:p>
            <a:pPr lvl="2"/>
            <a:r>
              <a:rPr lang="en-US" b="1"/>
              <a:t>Village ‘Success’ Maps</a:t>
            </a:r>
          </a:p>
          <a:p>
            <a:pPr lvl="2"/>
            <a:endParaRPr lang="en-US" b="1"/>
          </a:p>
          <a:p>
            <a:pPr>
              <a:lnSpc>
                <a:spcPct val="80000"/>
              </a:lnSpc>
            </a:pPr>
            <a:r>
              <a:rPr lang="en-US" sz="800" b="1"/>
              <a:t>DISCUSSION QUESTIONS/INSTRUCTIONS:</a:t>
            </a:r>
          </a:p>
          <a:p>
            <a:endParaRPr lang="en-US" sz="1600" b="1"/>
          </a:p>
          <a:p>
            <a:r>
              <a:rPr lang="en-US" sz="1600" b="1"/>
              <a:t>		MORE… MORE… MORE… </a:t>
            </a:r>
            <a:endParaRPr lang="en-US" sz="1600"/>
          </a:p>
          <a:p>
            <a:pPr lvl="2"/>
            <a:endParaRPr lang="en-US" b="1"/>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5554" name="Rectangle 2"/>
          <p:cNvSpPr>
            <a:spLocks noChangeArrowheads="1" noTextEdit="1"/>
          </p:cNvSpPr>
          <p:nvPr>
            <p:ph type="sldImg"/>
          </p:nvPr>
        </p:nvSpPr>
        <p:spPr bwMode="auto">
          <a:xfrm>
            <a:off x="2843213" y="514350"/>
            <a:ext cx="3429000" cy="2571750"/>
          </a:xfrm>
          <a:prstGeom prst="rect">
            <a:avLst/>
          </a:prstGeom>
          <a:solidFill>
            <a:srgbClr val="FFFFFF"/>
          </a:solidFill>
          <a:ln>
            <a:solidFill>
              <a:srgbClr val="000000"/>
            </a:solidFill>
            <a:miter lim="800000"/>
            <a:headEnd/>
            <a:tailEnd/>
          </a:ln>
        </p:spPr>
      </p:sp>
      <p:sp>
        <p:nvSpPr>
          <p:cNvPr id="1175555" name="Rectangle 3"/>
          <p:cNvSpPr>
            <a:spLocks noChangeArrowheads="1"/>
          </p:cNvSpPr>
          <p:nvPr>
            <p:ph type="body" idx="1"/>
          </p:nvPr>
        </p:nvSpPr>
        <p:spPr bwMode="auto">
          <a:xfrm>
            <a:off x="911225" y="3259138"/>
            <a:ext cx="7294563" cy="3084512"/>
          </a:xfrm>
          <a:prstGeom prst="rect">
            <a:avLst/>
          </a:prstGeom>
          <a:solidFill>
            <a:srgbClr val="FFFFFF"/>
          </a:solidFill>
          <a:ln>
            <a:solidFill>
              <a:srgbClr val="000000"/>
            </a:solidFill>
            <a:miter lim="800000"/>
            <a:headEnd/>
            <a:tailEnd/>
          </a:ln>
        </p:spPr>
        <p:txBody>
          <a:bodyPr/>
          <a:lstStyle/>
          <a:p>
            <a:r>
              <a:rPr lang="en-US"/>
              <a:t>3:35</a:t>
            </a:r>
          </a:p>
          <a:p>
            <a:r>
              <a:rPr lang="en-US"/>
              <a:t>5 min   </a:t>
            </a:r>
          </a:p>
          <a:p>
            <a:r>
              <a:rPr lang="en-US"/>
              <a:t>STEP 2 DREAM</a:t>
            </a:r>
          </a:p>
          <a:p>
            <a:r>
              <a:rPr lang="en-US"/>
              <a:t>EXAMPLE OF A ‘DREAM PICTURE’ OR ‘SUCCESS MAP’</a:t>
            </a:r>
          </a:p>
          <a:p>
            <a:endParaRPr lang="en-US"/>
          </a:p>
          <a:p>
            <a:r>
              <a:rPr lang="en-US"/>
              <a:t>--  discuss and follow with next slide for questions and exercise…</a:t>
            </a:r>
          </a:p>
          <a:p>
            <a:endParaRPr lang="en-US"/>
          </a:p>
          <a:p>
            <a:r>
              <a:rPr lang="en-US" sz="800" b="1"/>
              <a:t>Ask your chosen ‘Dream’ question</a:t>
            </a:r>
          </a:p>
          <a:p>
            <a:endParaRPr lang="en-US" sz="800" b="1"/>
          </a:p>
          <a:p>
            <a:r>
              <a:rPr lang="en-US" sz="800" b="1"/>
              <a:t>Community members draw a picture together answering the ‘Dream’ question</a:t>
            </a:r>
            <a:endParaRPr lang="en-US" sz="700"/>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4" name="Rectangle 2"/>
          <p:cNvSpPr>
            <a:spLocks noRot="1" noChangeArrowheads="1" noTextEdit="1"/>
          </p:cNvSpPr>
          <p:nvPr>
            <p:ph type="sldImg"/>
          </p:nvPr>
        </p:nvSpPr>
        <p:spPr>
          <a:ln/>
        </p:spPr>
      </p:sp>
      <p:sp>
        <p:nvSpPr>
          <p:cNvPr id="765955" name="Rectangle 3"/>
          <p:cNvSpPr>
            <a:spLocks noGrp="1" noChangeArrowheads="1"/>
          </p:cNvSpPr>
          <p:nvPr>
            <p:ph type="body" idx="1"/>
          </p:nvPr>
        </p:nvSpPr>
        <p:spPr/>
        <p:txBody>
          <a:bodyPr/>
          <a:lstStyle/>
          <a:p>
            <a:r>
              <a:rPr lang="en-US"/>
              <a:t>8:45 am				</a:t>
            </a:r>
          </a:p>
          <a:p>
            <a:r>
              <a:rPr lang="en-US"/>
              <a:t>3 min. </a:t>
            </a:r>
          </a:p>
          <a:p>
            <a:r>
              <a:rPr lang="en-US"/>
              <a:t>PARTICIPANTS READ INDICATORS OF LEARNING ACHIEVEMENT</a:t>
            </a:r>
          </a:p>
          <a:p>
            <a:pPr>
              <a:buFontTx/>
              <a:buChar char="•"/>
            </a:pPr>
            <a:r>
              <a:rPr lang="en-US"/>
              <a:t>WHAT WE WILL ACTUALLY DO TOGETHER</a:t>
            </a:r>
          </a:p>
          <a:p>
            <a:endParaRPr lang="en-US"/>
          </a:p>
          <a:p>
            <a:r>
              <a:rPr lang="en-US"/>
              <a:t>PARTICIPANTS:</a:t>
            </a:r>
          </a:p>
          <a:p>
            <a:r>
              <a:rPr lang="en-US"/>
              <a:t>--TAKE TURNS READING AN INDICATOR…. THREE PARTICIPANTS EACH READ ONE INDICATOR</a:t>
            </a:r>
          </a:p>
          <a:p>
            <a:r>
              <a:rPr lang="en-US"/>
              <a:t>--EACH ONE EXPLAINS WHAT THIS MEANS TO THEM IN THEIR OWN SIMPLE WORDS AND HOW THIS MIGHT RELATE TO THEIR COMMUNITY WORK</a:t>
            </a:r>
          </a:p>
          <a:p>
            <a:endParaRPr lang="en-US"/>
          </a:p>
          <a:p>
            <a:r>
              <a:rPr lang="en-US"/>
              <a:t>QUESTIONS/ANSWERS, IF ANY</a:t>
            </a:r>
          </a:p>
          <a:p>
            <a:endParaRPr lang="en-US"/>
          </a:p>
          <a:p>
            <a:r>
              <a:rPr lang="en-US" b="1"/>
              <a:t>Community Mobilizers will:</a:t>
            </a:r>
          </a:p>
          <a:p>
            <a:pPr>
              <a:buFontTx/>
              <a:buChar char="•"/>
            </a:pPr>
            <a:r>
              <a:rPr lang="en-US" sz="1000" b="1"/>
              <a:t>Practice and demonstrate an appreciative, empowering approach to consulting with stakeholders and empowering communities to take charge of their own development</a:t>
            </a:r>
          </a:p>
          <a:p>
            <a:pPr>
              <a:buFontTx/>
              <a:buChar char="•"/>
            </a:pPr>
            <a:r>
              <a:rPr lang="en-US" sz="1000" b="1"/>
              <a:t>Derive a vision for what empowered, self-reliant communities can do to find new opportunities in BRIDGE programs</a:t>
            </a:r>
          </a:p>
          <a:p>
            <a:pPr>
              <a:buFontTx/>
              <a:buChar char="•"/>
            </a:pPr>
            <a:r>
              <a:rPr lang="en-US" sz="1000" b="1"/>
              <a:t>Help a community to assess achievements and develop their own </a:t>
            </a:r>
            <a:r>
              <a:rPr lang="en-US" sz="1000" b="1" i="1"/>
              <a:t>Community Action Plans</a:t>
            </a:r>
            <a:endParaRPr lang="en-US" b="1" i="1"/>
          </a:p>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9538" name="Rectangle 2"/>
          <p:cNvSpPr>
            <a:spLocks noChangeArrowheads="1" noTextEdit="1"/>
          </p:cNvSpPr>
          <p:nvPr>
            <p:ph type="sldImg"/>
          </p:nvPr>
        </p:nvSpPr>
        <p:spPr bwMode="auto">
          <a:xfrm>
            <a:off x="2846388" y="514350"/>
            <a:ext cx="3429000" cy="2571750"/>
          </a:xfrm>
          <a:prstGeom prst="rect">
            <a:avLst/>
          </a:prstGeom>
          <a:solidFill>
            <a:srgbClr val="FFFFFF"/>
          </a:solidFill>
          <a:ln>
            <a:solidFill>
              <a:srgbClr val="000000"/>
            </a:solidFill>
            <a:miter lim="800000"/>
            <a:headEnd/>
            <a:tailEnd/>
          </a:ln>
        </p:spPr>
      </p:sp>
      <p:sp>
        <p:nvSpPr>
          <p:cNvPr id="1089539" name="Rectangle 3"/>
          <p:cNvSpPr>
            <a:spLocks noChangeArrowheads="1"/>
          </p:cNvSpPr>
          <p:nvPr>
            <p:ph type="body" idx="1"/>
          </p:nvPr>
        </p:nvSpPr>
        <p:spPr bwMode="auto">
          <a:xfrm>
            <a:off x="914400" y="3257550"/>
            <a:ext cx="7291388" cy="3086100"/>
          </a:xfrm>
          <a:prstGeom prst="rect">
            <a:avLst/>
          </a:prstGeom>
          <a:solidFill>
            <a:srgbClr val="FFFFFF"/>
          </a:solidFill>
          <a:ln>
            <a:solidFill>
              <a:srgbClr val="000000"/>
            </a:solidFill>
            <a:miter lim="800000"/>
            <a:headEnd/>
            <a:tailEnd/>
          </a:ln>
        </p:spPr>
        <p:txBody>
          <a:bodyPr/>
          <a:lstStyle/>
          <a:p>
            <a:r>
              <a:rPr lang="en-US"/>
              <a:t>3:40					</a:t>
            </a:r>
          </a:p>
          <a:p>
            <a:r>
              <a:rPr lang="en-US"/>
              <a:t>5 min.</a:t>
            </a:r>
          </a:p>
          <a:p>
            <a:r>
              <a:rPr lang="en-US"/>
              <a:t>TALKING POINTS</a:t>
            </a:r>
          </a:p>
          <a:p>
            <a:r>
              <a:rPr lang="en-US"/>
              <a:t>STEP 3: DESIGN --- A PLAN, A STRATEGY FOR ACHIEVING THE DREAM FOR EMPOWERING COMMUNITY MOBILIZATION, FOR STAKEHOLDER FACILITATION</a:t>
            </a:r>
          </a:p>
          <a:p>
            <a:endParaRPr lang="en-US"/>
          </a:p>
          <a:p>
            <a:r>
              <a:rPr lang="en-US"/>
              <a:t>EMPHASIZE THAT WE’RE PLANNING AROUND WHAT THOSE OF US HERE IN THIS ROOM CAN DO, NOT ABOUT WHAT OTHERS MIGHT DO… </a:t>
            </a:r>
          </a:p>
          <a:p>
            <a:r>
              <a:rPr lang="en-US"/>
              <a:t>REMINDER: THIS IS FOR REAL!!</a:t>
            </a:r>
          </a:p>
          <a:p>
            <a:r>
              <a:rPr lang="en-US"/>
              <a:t>THIS IS ABOUT US… NOT ABOUT OTHERS… </a:t>
            </a:r>
          </a:p>
          <a:p>
            <a:r>
              <a:rPr lang="en-US"/>
              <a:t>	YOUR STRATEGY, GENERAL PLAN FOR SUCCESSFUL STAKEHOLDER FACILIATION</a:t>
            </a:r>
          </a:p>
          <a:p>
            <a:endParaRPr lang="en-US"/>
          </a:p>
          <a:p>
            <a:r>
              <a:rPr lang="en-US"/>
              <a:t>NOTE: DESIGN AND DELIVERY STEPS CAN BE COMBINED INTO ONE STEP: </a:t>
            </a:r>
          </a:p>
          <a:p>
            <a:r>
              <a:rPr lang="en-US"/>
              <a:t>	CREATING A ACTION PLAN FOR MOVING FORWARD</a:t>
            </a:r>
          </a:p>
          <a:p>
            <a:endParaRPr lang="en-US"/>
          </a:p>
          <a:p>
            <a:r>
              <a:rPr lang="en-US"/>
              <a:t>“Dream Teams” – decide </a:t>
            </a:r>
          </a:p>
          <a:p>
            <a:r>
              <a:rPr lang="en-US"/>
              <a:t>What </a:t>
            </a:r>
            <a:r>
              <a:rPr lang="en-US" i="1"/>
              <a:t>you can do -- </a:t>
            </a:r>
            <a:r>
              <a:rPr lang="en-US" b="1" i="1"/>
              <a:t>this month, or this year</a:t>
            </a:r>
            <a:r>
              <a:rPr lang="en-US" i="1"/>
              <a:t> -- to begin to move toward creating your dreams for empowering community mobilization</a:t>
            </a:r>
          </a:p>
          <a:p>
            <a:r>
              <a:rPr lang="en-US" b="1" i="1"/>
              <a:t>How would you do it?</a:t>
            </a:r>
            <a:endParaRPr lang="en-US" i="1"/>
          </a:p>
          <a:p>
            <a:pPr lvl="1"/>
            <a:r>
              <a:rPr lang="en-US" b="1"/>
              <a:t>Jot these ideas down on your picture in 2-3 bullet points</a:t>
            </a:r>
          </a:p>
          <a:p>
            <a:pPr lvl="1"/>
            <a:endParaRPr lang="en-US" b="1"/>
          </a:p>
          <a:p>
            <a:pPr>
              <a:lnSpc>
                <a:spcPct val="80000"/>
              </a:lnSpc>
            </a:pPr>
            <a:r>
              <a:rPr lang="en-US" sz="800" b="1"/>
              <a:t>DISCUSSION QUESTIONS/INSTRUCTIONS:</a:t>
            </a:r>
          </a:p>
          <a:p>
            <a:endParaRPr lang="en-US" sz="1600" b="1"/>
          </a:p>
          <a:p>
            <a:r>
              <a:rPr lang="en-US" sz="1600" b="1"/>
              <a:t>		MORE… MORE… MORE… </a:t>
            </a:r>
            <a:endParaRPr lang="en-US" sz="1600"/>
          </a:p>
          <a:p>
            <a:pPr lvl="1"/>
            <a:endParaRPr lang="en-US" b="1"/>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02" name="Rectangle 2"/>
          <p:cNvSpPr>
            <a:spLocks noChangeArrowheads="1" noTextEdit="1"/>
          </p:cNvSpPr>
          <p:nvPr>
            <p:ph type="sldImg"/>
          </p:nvPr>
        </p:nvSpPr>
        <p:spPr bwMode="auto">
          <a:xfrm>
            <a:off x="2843213" y="514350"/>
            <a:ext cx="3429000" cy="2571750"/>
          </a:xfrm>
          <a:prstGeom prst="rect">
            <a:avLst/>
          </a:prstGeom>
          <a:solidFill>
            <a:srgbClr val="FFFFFF"/>
          </a:solidFill>
          <a:ln>
            <a:solidFill>
              <a:srgbClr val="000000"/>
            </a:solidFill>
            <a:miter lim="800000"/>
            <a:headEnd/>
            <a:tailEnd/>
          </a:ln>
        </p:spPr>
      </p:sp>
      <p:sp>
        <p:nvSpPr>
          <p:cNvPr id="1228803" name="Rectangle 3"/>
          <p:cNvSpPr>
            <a:spLocks noChangeArrowheads="1"/>
          </p:cNvSpPr>
          <p:nvPr>
            <p:ph type="body" idx="1"/>
          </p:nvPr>
        </p:nvSpPr>
        <p:spPr bwMode="auto">
          <a:xfrm>
            <a:off x="911225" y="3259138"/>
            <a:ext cx="7294563" cy="3084512"/>
          </a:xfrm>
          <a:prstGeom prst="rect">
            <a:avLst/>
          </a:prstGeom>
          <a:solidFill>
            <a:srgbClr val="FFFFFF"/>
          </a:solidFill>
          <a:ln>
            <a:solidFill>
              <a:srgbClr val="000000"/>
            </a:solidFill>
            <a:miter lim="800000"/>
            <a:headEnd/>
            <a:tailEnd/>
          </a:ln>
        </p:spPr>
        <p:txBody>
          <a:bodyPr/>
          <a:lstStyle/>
          <a:p>
            <a:pPr>
              <a:lnSpc>
                <a:spcPct val="90000"/>
              </a:lnSpc>
            </a:pPr>
            <a:r>
              <a:rPr lang="en-US"/>
              <a:t>3:45								</a:t>
            </a:r>
          </a:p>
          <a:p>
            <a:pPr>
              <a:lnSpc>
                <a:spcPct val="90000"/>
              </a:lnSpc>
            </a:pPr>
            <a:r>
              <a:rPr lang="en-US"/>
              <a:t>5 min. 			 </a:t>
            </a:r>
          </a:p>
          <a:p>
            <a:pPr>
              <a:lnSpc>
                <a:spcPct val="90000"/>
              </a:lnSpc>
            </a:pPr>
            <a:endParaRPr lang="en-US"/>
          </a:p>
          <a:p>
            <a:pPr>
              <a:lnSpc>
                <a:spcPct val="90000"/>
              </a:lnSpc>
            </a:pPr>
            <a:r>
              <a:rPr lang="en-US"/>
              <a:t>TALKING POINTS</a:t>
            </a:r>
          </a:p>
          <a:p>
            <a:pPr>
              <a:lnSpc>
                <a:spcPct val="90000"/>
              </a:lnSpc>
            </a:pPr>
            <a:r>
              <a:rPr lang="en-US"/>
              <a:t>CHOOSE OR WRITE AN ‘EVEN BETTER’ DELIVERY QUESTION… </a:t>
            </a:r>
          </a:p>
          <a:p>
            <a:pPr>
              <a:lnSpc>
                <a:spcPct val="90000"/>
              </a:lnSpc>
            </a:pPr>
            <a:endParaRPr lang="en-US"/>
          </a:p>
          <a:p>
            <a:pPr>
              <a:lnSpc>
                <a:spcPct val="90000"/>
              </a:lnSpc>
            </a:pPr>
            <a:r>
              <a:rPr lang="en-US"/>
              <a:t>STEP 4: DELIVERY:  AN ACTION PLAN (AND COMMITMENTS) TO GET STARTED</a:t>
            </a:r>
          </a:p>
          <a:p>
            <a:pPr>
              <a:lnSpc>
                <a:spcPct val="90000"/>
              </a:lnSpc>
            </a:pPr>
            <a:endParaRPr lang="en-US"/>
          </a:p>
          <a:p>
            <a:pPr>
              <a:lnSpc>
                <a:spcPct val="90000"/>
              </a:lnSpc>
            </a:pPr>
            <a:r>
              <a:rPr lang="en-US"/>
              <a:t>BE SURE THAT EVERYONE MAKES A PERSONAL COMMITMENT IN FRONT OF THE WHOLE GROUP</a:t>
            </a:r>
          </a:p>
          <a:p>
            <a:pPr>
              <a:lnSpc>
                <a:spcPct val="90000"/>
              </a:lnSpc>
            </a:pPr>
            <a:r>
              <a:rPr lang="en-US"/>
              <a:t>DISCUSS: THE POWER OF COMMITMENTS</a:t>
            </a:r>
          </a:p>
          <a:p>
            <a:pPr lvl="2">
              <a:lnSpc>
                <a:spcPct val="90000"/>
              </a:lnSpc>
              <a:spcBef>
                <a:spcPct val="0"/>
              </a:spcBef>
            </a:pPr>
            <a:r>
              <a:rPr lang="en-US" sz="2000" b="1" i="1">
                <a:latin typeface="Jazz Poster ICG" pitchFamily="2" charset="0"/>
              </a:rPr>
              <a:t>“The power of commitments is contagious”</a:t>
            </a:r>
          </a:p>
          <a:p>
            <a:pPr>
              <a:lnSpc>
                <a:spcPct val="90000"/>
              </a:lnSpc>
              <a:spcBef>
                <a:spcPct val="0"/>
              </a:spcBef>
            </a:pPr>
            <a:r>
              <a:rPr lang="en-US" sz="2000" b="1" i="1">
                <a:latin typeface="Jazz Poster ICG" pitchFamily="2" charset="0"/>
              </a:rPr>
              <a:t>REMEMBER:</a:t>
            </a:r>
          </a:p>
          <a:p>
            <a:pPr lvl="2">
              <a:lnSpc>
                <a:spcPct val="90000"/>
              </a:lnSpc>
              <a:spcBef>
                <a:spcPct val="0"/>
              </a:spcBef>
            </a:pPr>
            <a:r>
              <a:rPr lang="en-US" sz="2000" b="1" i="1">
                <a:latin typeface="Jazz Poster ICG" pitchFamily="2" charset="0"/>
              </a:rPr>
              <a:t> </a:t>
            </a:r>
            <a:r>
              <a:rPr lang="en-US" sz="1600" b="1"/>
              <a:t>“All the knowledge we need is in this village”</a:t>
            </a:r>
            <a:endParaRPr lang="en-US"/>
          </a:p>
          <a:p>
            <a:pPr>
              <a:lnSpc>
                <a:spcPct val="90000"/>
              </a:lnSpc>
            </a:pPr>
            <a:endParaRPr lang="en-US"/>
          </a:p>
          <a:p>
            <a:pPr>
              <a:lnSpc>
                <a:spcPct val="90000"/>
              </a:lnSpc>
            </a:pPr>
            <a:r>
              <a:rPr lang="en-US"/>
              <a:t>NOTICE USE OF “I,” ‘WE,’ AND “OUR”  COMPARED TO ‘YOU,’ ‘YOUR’ -- WHAT DIFFERENCE DOES IT MAKE?</a:t>
            </a:r>
          </a:p>
          <a:p>
            <a:pPr>
              <a:lnSpc>
                <a:spcPct val="90000"/>
              </a:lnSpc>
            </a:pPr>
            <a:endParaRPr lang="en-US"/>
          </a:p>
          <a:p>
            <a:pPr>
              <a:lnSpc>
                <a:spcPct val="90000"/>
              </a:lnSpc>
            </a:pPr>
            <a:r>
              <a:rPr lang="en-US"/>
              <a:t>NOTE: DESIGN AND DELIVERY STEPS CAN BE COMBINED INTO ONE STEP: </a:t>
            </a:r>
          </a:p>
          <a:p>
            <a:pPr>
              <a:lnSpc>
                <a:spcPct val="90000"/>
              </a:lnSpc>
            </a:pPr>
            <a:r>
              <a:rPr lang="en-US"/>
              <a:t>	CREATING A ACTION PLAN FOR MOVING FORWARD</a:t>
            </a:r>
          </a:p>
          <a:p>
            <a:pPr>
              <a:lnSpc>
                <a:spcPct val="90000"/>
              </a:lnSpc>
            </a:pPr>
            <a:endParaRPr lang="en-US"/>
          </a:p>
          <a:p>
            <a:pPr>
              <a:lnSpc>
                <a:spcPct val="80000"/>
              </a:lnSpc>
            </a:pPr>
            <a:r>
              <a:rPr lang="en-US" sz="800" b="1"/>
              <a:t>DISCUSSION QUESTIONS/INSTRUCTIONS:</a:t>
            </a:r>
          </a:p>
          <a:p>
            <a:pPr>
              <a:lnSpc>
                <a:spcPct val="90000"/>
              </a:lnSpc>
            </a:pPr>
            <a:endParaRPr lang="en-US" sz="1600" b="1"/>
          </a:p>
          <a:p>
            <a:pPr>
              <a:lnSpc>
                <a:spcPct val="90000"/>
              </a:lnSpc>
            </a:pPr>
            <a:r>
              <a:rPr lang="en-US" sz="1600" b="1"/>
              <a:t>		MORE… MORE… MORE… </a:t>
            </a:r>
            <a:endParaRPr lang="en-US" sz="1600"/>
          </a:p>
          <a:p>
            <a:pPr>
              <a:lnSpc>
                <a:spcPct val="80000"/>
              </a:lnSpc>
            </a:pPr>
            <a:r>
              <a:rPr lang="en-US" sz="900" b="1"/>
              <a:t>Making Commitments:</a:t>
            </a:r>
          </a:p>
          <a:p>
            <a:pPr>
              <a:lnSpc>
                <a:spcPct val="80000"/>
              </a:lnSpc>
            </a:pPr>
            <a:endParaRPr lang="en-US" sz="800" b="1"/>
          </a:p>
          <a:p>
            <a:pPr>
              <a:lnSpc>
                <a:spcPct val="80000"/>
              </a:lnSpc>
            </a:pPr>
            <a:r>
              <a:rPr lang="en-US" sz="800" b="1"/>
              <a:t>“What will I do during the coming week (month) as my part for helping implement our plan?”</a:t>
            </a:r>
            <a:endParaRPr lang="en-US" sz="700" b="1"/>
          </a:p>
          <a:p>
            <a:pPr>
              <a:lnSpc>
                <a:spcPct val="80000"/>
              </a:lnSpc>
            </a:pPr>
            <a:endParaRPr lang="en-US" sz="300"/>
          </a:p>
          <a:p>
            <a:pPr>
              <a:lnSpc>
                <a:spcPct val="80000"/>
              </a:lnSpc>
            </a:pPr>
            <a:r>
              <a:rPr lang="en-US" sz="700" b="1" i="1"/>
              <a:t>(Or is there a better question?)</a:t>
            </a:r>
          </a:p>
          <a:p>
            <a:pPr>
              <a:lnSpc>
                <a:spcPct val="80000"/>
              </a:lnSpc>
            </a:pPr>
            <a:endParaRPr lang="en-US" sz="300"/>
          </a:p>
          <a:p>
            <a:pPr>
              <a:lnSpc>
                <a:spcPct val="80000"/>
              </a:lnSpc>
            </a:pPr>
            <a:r>
              <a:rPr lang="en-US" sz="700" b="1"/>
              <a:t>Each person takes one simple task from the action plan that they will work on personally</a:t>
            </a:r>
          </a:p>
          <a:p>
            <a:pPr>
              <a:lnSpc>
                <a:spcPct val="80000"/>
              </a:lnSpc>
            </a:pPr>
            <a:endParaRPr lang="en-US" sz="700" b="1"/>
          </a:p>
          <a:p>
            <a:pPr>
              <a:lnSpc>
                <a:spcPct val="80000"/>
              </a:lnSpc>
            </a:pPr>
            <a:r>
              <a:rPr lang="en-US" sz="700" b="1"/>
              <a:t>Each person writes their commitment on their plan</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850" name="Rectangle 2"/>
          <p:cNvSpPr>
            <a:spLocks noChangeArrowheads="1" noTextEdit="1"/>
          </p:cNvSpPr>
          <p:nvPr>
            <p:ph type="sldImg"/>
          </p:nvPr>
        </p:nvSpPr>
        <p:spPr bwMode="auto">
          <a:xfrm>
            <a:off x="2844800" y="514350"/>
            <a:ext cx="3429000" cy="2571750"/>
          </a:xfrm>
          <a:prstGeom prst="rect">
            <a:avLst/>
          </a:prstGeom>
          <a:solidFill>
            <a:srgbClr val="FFFFFF"/>
          </a:solidFill>
          <a:ln>
            <a:solidFill>
              <a:srgbClr val="000000"/>
            </a:solidFill>
            <a:miter lim="800000"/>
            <a:headEnd/>
            <a:tailEnd/>
          </a:ln>
        </p:spPr>
      </p:sp>
      <p:sp>
        <p:nvSpPr>
          <p:cNvPr id="1230851" name="Rectangle 3"/>
          <p:cNvSpPr>
            <a:spLocks noChangeArrowheads="1"/>
          </p:cNvSpPr>
          <p:nvPr>
            <p:ph type="body" idx="1"/>
          </p:nvPr>
        </p:nvSpPr>
        <p:spPr bwMode="auto">
          <a:xfrm>
            <a:off x="914400" y="3259138"/>
            <a:ext cx="7288213" cy="3084512"/>
          </a:xfrm>
          <a:prstGeom prst="rect">
            <a:avLst/>
          </a:prstGeom>
          <a:solidFill>
            <a:srgbClr val="FFFFFF"/>
          </a:solidFill>
          <a:ln>
            <a:solidFill>
              <a:srgbClr val="000000"/>
            </a:solidFill>
            <a:miter lim="800000"/>
            <a:headEnd/>
            <a:tailEnd/>
          </a:ln>
        </p:spPr>
        <p:txBody>
          <a:bodyPr/>
          <a:lstStyle/>
          <a:p>
            <a:r>
              <a:rPr lang="en-US"/>
              <a:t>3:50					</a:t>
            </a:r>
          </a:p>
          <a:p>
            <a:r>
              <a:rPr lang="en-US"/>
              <a:t>5 min.</a:t>
            </a:r>
          </a:p>
          <a:p>
            <a:endParaRPr lang="en-US"/>
          </a:p>
          <a:p>
            <a:r>
              <a:rPr lang="en-US" b="1" i="1"/>
              <a:t>TALKING POINTS</a:t>
            </a:r>
          </a:p>
          <a:p>
            <a:endParaRPr lang="en-US" b="1" i="1"/>
          </a:p>
          <a:p>
            <a:r>
              <a:rPr lang="en-US" b="1" i="1"/>
              <a:t>THE POWER OF PESONAL COMMITMENT:</a:t>
            </a:r>
          </a:p>
          <a:p>
            <a:r>
              <a:rPr lang="en-US" b="1" i="1"/>
              <a:t>DON’T FORGET THOSE PERSONAL COMMITMENTS !!</a:t>
            </a:r>
            <a:endParaRPr lang="en-US" sz="1400" b="1" i="1"/>
          </a:p>
          <a:p>
            <a:pPr lvl="1"/>
            <a:r>
              <a:rPr lang="en-US" b="1"/>
              <a:t>“The Power of Personal Commitment is Contagious!” </a:t>
            </a:r>
          </a:p>
          <a:p>
            <a:pPr lvl="1"/>
            <a:r>
              <a:rPr lang="en-US" b="1"/>
              <a:t>Those that may not have had an opportunity to state their commitment often feel they missed something important</a:t>
            </a:r>
          </a:p>
          <a:p>
            <a:endParaRPr lang="en-US" b="1" i="1"/>
          </a:p>
          <a:p>
            <a:r>
              <a:rPr lang="en-US" b="1" i="1"/>
              <a:t>REMEMBER:</a:t>
            </a:r>
          </a:p>
          <a:p>
            <a:pPr lvl="2"/>
            <a:r>
              <a:rPr lang="en-US" sz="1600" b="1" i="1"/>
              <a:t>“All the knowledge we need is in this village….”</a:t>
            </a:r>
          </a:p>
          <a:p>
            <a:pPr lvl="2"/>
            <a:endParaRPr lang="en-US" sz="1600" b="1" i="1"/>
          </a:p>
          <a:p>
            <a:pPr>
              <a:lnSpc>
                <a:spcPct val="80000"/>
              </a:lnSpc>
            </a:pPr>
            <a:r>
              <a:rPr lang="en-US" sz="800" b="1"/>
              <a:t>DISCUSSION QUESTIONS/INSTRUCTIONS:</a:t>
            </a:r>
          </a:p>
          <a:p>
            <a:endParaRPr lang="en-US" sz="1600" b="1"/>
          </a:p>
          <a:p>
            <a:r>
              <a:rPr lang="en-US" sz="1600" b="1"/>
              <a:t>		MORE… MORE… MORE… </a:t>
            </a:r>
            <a:endParaRPr lang="en-US" sz="1600"/>
          </a:p>
          <a:p>
            <a:pPr lvl="2"/>
            <a:endParaRPr lang="en-US" sz="1600" b="1" i="1"/>
          </a:p>
          <a:p>
            <a:pPr lvl="2"/>
            <a:r>
              <a:rPr lang="en-US" sz="1600" b="1" i="1"/>
              <a:t>WHAT ARE YOUR OWN EXAMPLES OF THE POWER OF COMMITMENTS? </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2898" name="Rectangle 2"/>
          <p:cNvSpPr>
            <a:spLocks noChangeArrowheads="1" noTextEdit="1"/>
          </p:cNvSpPr>
          <p:nvPr>
            <p:ph type="sldImg"/>
          </p:nvPr>
        </p:nvSpPr>
        <p:spPr bwMode="auto">
          <a:xfrm>
            <a:off x="2843213" y="514350"/>
            <a:ext cx="3429000" cy="2571750"/>
          </a:xfrm>
          <a:prstGeom prst="rect">
            <a:avLst/>
          </a:prstGeom>
          <a:solidFill>
            <a:srgbClr val="FFFFFF"/>
          </a:solidFill>
          <a:ln>
            <a:solidFill>
              <a:srgbClr val="000000"/>
            </a:solidFill>
            <a:miter lim="800000"/>
            <a:headEnd/>
            <a:tailEnd/>
          </a:ln>
        </p:spPr>
      </p:sp>
      <p:sp>
        <p:nvSpPr>
          <p:cNvPr id="1232899" name="Rectangle 3"/>
          <p:cNvSpPr>
            <a:spLocks noChangeArrowheads="1"/>
          </p:cNvSpPr>
          <p:nvPr>
            <p:ph type="body" idx="1"/>
          </p:nvPr>
        </p:nvSpPr>
        <p:spPr bwMode="auto">
          <a:xfrm>
            <a:off x="911225" y="3259138"/>
            <a:ext cx="7294563" cy="3084512"/>
          </a:xfrm>
          <a:prstGeom prst="rect">
            <a:avLst/>
          </a:prstGeom>
          <a:solidFill>
            <a:srgbClr val="FFFFFF"/>
          </a:solidFill>
          <a:ln>
            <a:solidFill>
              <a:srgbClr val="000000"/>
            </a:solidFill>
            <a:miter lim="800000"/>
            <a:headEnd/>
            <a:tailEnd/>
          </a:ln>
        </p:spPr>
        <p:txBody>
          <a:bodyPr/>
          <a:lstStyle/>
          <a:p>
            <a:pPr>
              <a:lnSpc>
                <a:spcPct val="90000"/>
              </a:lnSpc>
            </a:pPr>
            <a:r>
              <a:rPr lang="en-US"/>
              <a:t>3:55				</a:t>
            </a:r>
          </a:p>
          <a:p>
            <a:pPr>
              <a:lnSpc>
                <a:spcPct val="90000"/>
              </a:lnSpc>
            </a:pPr>
            <a:r>
              <a:rPr lang="en-US"/>
              <a:t>10 min.		Included in above 5 min.</a:t>
            </a:r>
          </a:p>
          <a:p>
            <a:pPr>
              <a:lnSpc>
                <a:spcPct val="90000"/>
              </a:lnSpc>
            </a:pPr>
            <a:r>
              <a:rPr lang="en-US"/>
              <a:t>			 Choose or write an ‘even better’ “Do it Now” Question</a:t>
            </a:r>
          </a:p>
          <a:p>
            <a:pPr>
              <a:lnSpc>
                <a:spcPct val="90000"/>
              </a:lnSpc>
            </a:pPr>
            <a:endParaRPr lang="en-US"/>
          </a:p>
          <a:p>
            <a:pPr>
              <a:lnSpc>
                <a:spcPct val="90000"/>
              </a:lnSpc>
            </a:pPr>
            <a:r>
              <a:rPr lang="en-US"/>
              <a:t>TALKING POINTS</a:t>
            </a:r>
          </a:p>
          <a:p>
            <a:pPr>
              <a:lnSpc>
                <a:spcPct val="90000"/>
              </a:lnSpc>
            </a:pPr>
            <a:r>
              <a:rPr lang="en-US"/>
              <a:t>NOTICE USE OF “I,” ‘WE,’ AND “OUR”  COMPARED TO ‘YOU,’ ‘YOUR’ -- WHAT DIFFERENCE DOES IT MAKE?</a:t>
            </a:r>
          </a:p>
          <a:p>
            <a:pPr>
              <a:lnSpc>
                <a:spcPct val="90000"/>
              </a:lnSpc>
            </a:pPr>
            <a:endParaRPr lang="en-US"/>
          </a:p>
          <a:p>
            <a:pPr>
              <a:lnSpc>
                <a:spcPct val="90000"/>
              </a:lnSpc>
            </a:pPr>
            <a:r>
              <a:rPr lang="en-US"/>
              <a:t>STEP 5: ‘DO IT NOW!’</a:t>
            </a:r>
          </a:p>
          <a:p>
            <a:pPr>
              <a:lnSpc>
                <a:spcPct val="90000"/>
              </a:lnSpc>
            </a:pPr>
            <a:r>
              <a:rPr lang="en-US"/>
              <a:t>A good Design question for CDC formation: “What sort of mechanism do you want to put in place to see that this plan is achieved?”</a:t>
            </a:r>
          </a:p>
          <a:p>
            <a:pPr>
              <a:lnSpc>
                <a:spcPct val="90000"/>
              </a:lnSpc>
            </a:pPr>
            <a:endParaRPr lang="en-US"/>
          </a:p>
          <a:p>
            <a:pPr>
              <a:lnSpc>
                <a:spcPct val="90000"/>
              </a:lnSpc>
            </a:pPr>
            <a:r>
              <a:rPr lang="en-US" sz="700" b="1"/>
              <a:t>Frame your </a:t>
            </a:r>
            <a:r>
              <a:rPr lang="en-US" sz="700" b="1" i="1"/>
              <a:t>“Do it Now!”</a:t>
            </a:r>
            <a:r>
              <a:rPr lang="en-US" sz="700" b="1"/>
              <a:t> question to encourage villagers to find something they can do right away to start implementing their plan</a:t>
            </a:r>
            <a:endParaRPr lang="en-US" sz="900" b="1" i="1"/>
          </a:p>
          <a:p>
            <a:pPr lvl="2">
              <a:lnSpc>
                <a:spcPct val="80000"/>
              </a:lnSpc>
            </a:pPr>
            <a:r>
              <a:rPr lang="en-US" sz="900" b="1"/>
              <a:t>-- Brainstorm questions</a:t>
            </a:r>
          </a:p>
          <a:p>
            <a:pPr lvl="2">
              <a:lnSpc>
                <a:spcPct val="80000"/>
              </a:lnSpc>
            </a:pPr>
            <a:r>
              <a:rPr lang="en-US" sz="900" b="1"/>
              <a:t>-- Choose most powerful question</a:t>
            </a:r>
          </a:p>
          <a:p>
            <a:pPr lvl="2">
              <a:lnSpc>
                <a:spcPct val="80000"/>
              </a:lnSpc>
            </a:pPr>
            <a:r>
              <a:rPr lang="en-US" sz="900" b="1"/>
              <a:t>-- Practice asking questions to each other</a:t>
            </a:r>
          </a:p>
          <a:p>
            <a:pPr>
              <a:lnSpc>
                <a:spcPct val="80000"/>
              </a:lnSpc>
            </a:pPr>
            <a:endParaRPr lang="en-US" sz="700" b="1"/>
          </a:p>
          <a:p>
            <a:pPr>
              <a:lnSpc>
                <a:spcPct val="80000"/>
              </a:lnSpc>
            </a:pPr>
            <a:r>
              <a:rPr lang="en-US" sz="700" b="1"/>
              <a:t>Possible questions</a:t>
            </a:r>
          </a:p>
          <a:p>
            <a:pPr>
              <a:lnSpc>
                <a:spcPct val="80000"/>
              </a:lnSpc>
            </a:pPr>
            <a:r>
              <a:rPr lang="en-US" sz="700" b="1"/>
              <a:t>“What can we do right now to get started?”</a:t>
            </a:r>
          </a:p>
          <a:p>
            <a:pPr>
              <a:lnSpc>
                <a:spcPct val="80000"/>
              </a:lnSpc>
            </a:pPr>
            <a:r>
              <a:rPr lang="en-US" sz="700" b="1"/>
              <a:t>“What is the ‘first step’ in our plan that we could begin immediately?</a:t>
            </a:r>
          </a:p>
          <a:p>
            <a:pPr>
              <a:lnSpc>
                <a:spcPct val="80000"/>
              </a:lnSpc>
            </a:pPr>
            <a:r>
              <a:rPr lang="en-US" sz="700" b="1"/>
              <a:t>“How can we begin to implement our action plan right away, right now in the next 10-15 minutes, before we end our meeting?”</a:t>
            </a:r>
          </a:p>
          <a:p>
            <a:pPr>
              <a:lnSpc>
                <a:spcPct val="80000"/>
              </a:lnSpc>
            </a:pPr>
            <a:r>
              <a:rPr lang="en-US" sz="700" b="1"/>
              <a:t>“What can we do together right now, before the tea comes?”</a:t>
            </a:r>
          </a:p>
          <a:p>
            <a:pPr>
              <a:lnSpc>
                <a:spcPct val="80000"/>
              </a:lnSpc>
            </a:pPr>
            <a:endParaRPr lang="en-US" sz="700" b="1"/>
          </a:p>
          <a:p>
            <a:pPr>
              <a:lnSpc>
                <a:spcPct val="80000"/>
              </a:lnSpc>
            </a:pPr>
            <a:r>
              <a:rPr lang="en-US" sz="700" b="1"/>
              <a:t>REMEMBER: </a:t>
            </a:r>
          </a:p>
          <a:p>
            <a:pPr>
              <a:lnSpc>
                <a:spcPct val="80000"/>
              </a:lnSpc>
            </a:pPr>
            <a:r>
              <a:rPr lang="en-US" sz="700" b="1"/>
              <a:t>			</a:t>
            </a:r>
            <a:r>
              <a:rPr lang="en-US" sz="1600" b="1" i="1"/>
              <a:t>“All the knowledge we need is in this village….”</a:t>
            </a:r>
          </a:p>
          <a:p>
            <a:pPr>
              <a:lnSpc>
                <a:spcPct val="80000"/>
              </a:lnSpc>
            </a:pPr>
            <a:r>
              <a:rPr lang="en-US" sz="800" b="1"/>
              <a:t>DISCUSSION QUESTIONS/INSTRUCTIONS:</a:t>
            </a:r>
          </a:p>
          <a:p>
            <a:pPr>
              <a:lnSpc>
                <a:spcPct val="90000"/>
              </a:lnSpc>
            </a:pPr>
            <a:endParaRPr lang="en-US" sz="1600" b="1"/>
          </a:p>
          <a:p>
            <a:pPr>
              <a:lnSpc>
                <a:spcPct val="90000"/>
              </a:lnSpc>
            </a:pPr>
            <a:r>
              <a:rPr lang="en-US" sz="1600" b="1"/>
              <a:t>		MORE… MORE… MORE… </a:t>
            </a:r>
            <a:endParaRPr lang="en-US" sz="1600"/>
          </a:p>
          <a:p>
            <a:pPr>
              <a:lnSpc>
                <a:spcPct val="80000"/>
              </a:lnSpc>
            </a:pPr>
            <a:endParaRPr lang="en-US" sz="1600" b="1" i="1"/>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4946" name="Rectangle 2"/>
          <p:cNvSpPr>
            <a:spLocks noChangeArrowheads="1" noTextEdit="1"/>
          </p:cNvSpPr>
          <p:nvPr>
            <p:ph type="sldImg"/>
          </p:nvPr>
        </p:nvSpPr>
        <p:spPr bwMode="auto">
          <a:xfrm>
            <a:off x="2846388" y="514350"/>
            <a:ext cx="3429000" cy="2571750"/>
          </a:xfrm>
          <a:prstGeom prst="rect">
            <a:avLst/>
          </a:prstGeom>
          <a:solidFill>
            <a:srgbClr val="FFFFFF"/>
          </a:solidFill>
          <a:ln>
            <a:solidFill>
              <a:srgbClr val="000000"/>
            </a:solidFill>
            <a:miter lim="800000"/>
            <a:headEnd/>
            <a:tailEnd/>
          </a:ln>
        </p:spPr>
      </p:sp>
      <p:sp>
        <p:nvSpPr>
          <p:cNvPr id="1234947" name="Rectangle 3"/>
          <p:cNvSpPr>
            <a:spLocks noChangeArrowheads="1"/>
          </p:cNvSpPr>
          <p:nvPr>
            <p:ph type="body" idx="1"/>
          </p:nvPr>
        </p:nvSpPr>
        <p:spPr bwMode="auto">
          <a:xfrm>
            <a:off x="914400" y="3257550"/>
            <a:ext cx="7291388" cy="3086100"/>
          </a:xfrm>
          <a:prstGeom prst="rect">
            <a:avLst/>
          </a:prstGeom>
          <a:solidFill>
            <a:srgbClr val="FFFFFF"/>
          </a:solidFill>
          <a:ln>
            <a:solidFill>
              <a:srgbClr val="000000"/>
            </a:solidFill>
            <a:miter lim="800000"/>
            <a:headEnd/>
            <a:tailEnd/>
          </a:ln>
        </p:spPr>
        <p:txBody>
          <a:bodyPr/>
          <a:lstStyle/>
          <a:p>
            <a:r>
              <a:rPr lang="en-US"/>
              <a:t>4:05				</a:t>
            </a:r>
          </a:p>
          <a:p>
            <a:r>
              <a:rPr lang="en-US"/>
              <a:t>5 min.</a:t>
            </a:r>
          </a:p>
          <a:p>
            <a:endParaRPr lang="en-US"/>
          </a:p>
          <a:p>
            <a:r>
              <a:rPr lang="en-US"/>
              <a:t>TALKING POINTS</a:t>
            </a:r>
          </a:p>
          <a:p>
            <a:r>
              <a:rPr lang="en-US"/>
              <a:t>EMPHASIZE THAT WE’RE PLANNING AROUND WHAT THOSE OF US HERE IN THIS ROOM CAN DO, NOT ABOUT WHAT OTHERS MIGHT DO… </a:t>
            </a:r>
          </a:p>
          <a:p>
            <a:r>
              <a:rPr lang="en-US"/>
              <a:t>REMINDER: THIS IS FOR REAL!!</a:t>
            </a:r>
          </a:p>
          <a:p>
            <a:r>
              <a:rPr lang="en-US"/>
              <a:t>THIS IS ABOUT US… NOT ABOUT OTHERS… </a:t>
            </a:r>
          </a:p>
          <a:p>
            <a:endParaRPr lang="en-US"/>
          </a:p>
          <a:p>
            <a:r>
              <a:rPr lang="en-US"/>
              <a:t>COMBINING STEPS 4 &amp; 5: (DESIGN AND DELIVERY)</a:t>
            </a:r>
          </a:p>
          <a:p>
            <a:r>
              <a:rPr lang="en-US"/>
              <a:t>	CREATING AN ACTION PLAN…. FOR ACHIEVING THE DREAM FOR EMPOWERED COMMUNITY MOBILIZATION</a:t>
            </a:r>
          </a:p>
          <a:p>
            <a:r>
              <a:rPr lang="en-US"/>
              <a:t>Abbreviated version:</a:t>
            </a:r>
          </a:p>
          <a:p>
            <a:r>
              <a:rPr lang="en-US"/>
              <a:t>	YOUR STRATEGY, GENERAL PLAN FOR SUCCESSFUL STAKEHOLDER FACILIATION</a:t>
            </a:r>
          </a:p>
          <a:p>
            <a:endParaRPr lang="en-US"/>
          </a:p>
          <a:p>
            <a:pPr>
              <a:lnSpc>
                <a:spcPct val="90000"/>
              </a:lnSpc>
            </a:pPr>
            <a:r>
              <a:rPr lang="en-US" sz="800"/>
              <a:t>Combining Steps 3 &amp; 4 Teams – decide </a:t>
            </a:r>
          </a:p>
          <a:p>
            <a:pPr>
              <a:lnSpc>
                <a:spcPct val="90000"/>
              </a:lnSpc>
            </a:pPr>
            <a:r>
              <a:rPr lang="en-US" sz="800"/>
              <a:t>What </a:t>
            </a:r>
            <a:r>
              <a:rPr lang="en-US" sz="800" i="1"/>
              <a:t>we can do -- </a:t>
            </a:r>
            <a:r>
              <a:rPr lang="en-US" sz="800" b="1" i="1"/>
              <a:t>this week, this month</a:t>
            </a:r>
            <a:r>
              <a:rPr lang="en-US" sz="800" i="1"/>
              <a:t> -- to begin to move toward creating our dreams for empowering community mobilization</a:t>
            </a:r>
          </a:p>
          <a:p>
            <a:pPr>
              <a:lnSpc>
                <a:spcPct val="90000"/>
              </a:lnSpc>
            </a:pPr>
            <a:r>
              <a:rPr lang="en-US" sz="800" b="1" i="1"/>
              <a:t>How will we do it?</a:t>
            </a:r>
            <a:endParaRPr lang="en-US" sz="800" i="1"/>
          </a:p>
          <a:p>
            <a:pPr lvl="1">
              <a:lnSpc>
                <a:spcPct val="90000"/>
              </a:lnSpc>
            </a:pPr>
            <a:r>
              <a:rPr lang="en-US" sz="800" b="1"/>
              <a:t>Draw a picture of our action plan</a:t>
            </a:r>
          </a:p>
          <a:p>
            <a:pPr lvl="1">
              <a:lnSpc>
                <a:spcPct val="90000"/>
              </a:lnSpc>
            </a:pPr>
            <a:endParaRPr lang="en-US" sz="800" b="1"/>
          </a:p>
          <a:p>
            <a:pPr lvl="1">
              <a:lnSpc>
                <a:spcPct val="90000"/>
              </a:lnSpc>
            </a:pPr>
            <a:r>
              <a:rPr lang="en-US" sz="800" b="1"/>
              <a:t>REMEMBER: </a:t>
            </a:r>
            <a:r>
              <a:rPr lang="en-US" sz="1400" b="1" i="1">
                <a:ea typeface="ヒラギノ角ゴ Pro W3" pitchFamily="1" charset="-128"/>
              </a:rPr>
              <a:t>“All the knowledge we need is in this </a:t>
            </a:r>
            <a:r>
              <a:rPr lang="en-US" sz="1400" b="1" i="1" u="sng">
                <a:ea typeface="ヒラギノ角ゴ Pro W3" pitchFamily="1" charset="-128"/>
              </a:rPr>
              <a:t>village</a:t>
            </a:r>
            <a:r>
              <a:rPr lang="en-US" sz="1400" b="1" i="1">
                <a:ea typeface="ヒラギノ角ゴ Pro W3" pitchFamily="1" charset="-128"/>
              </a:rPr>
              <a:t>….”</a:t>
            </a:r>
          </a:p>
          <a:p>
            <a:pPr lvl="1">
              <a:lnSpc>
                <a:spcPct val="90000"/>
              </a:lnSpc>
            </a:pPr>
            <a:endParaRPr lang="en-US" sz="1400" b="1" i="1">
              <a:ea typeface="ヒラギノ角ゴ Pro W3" pitchFamily="1" charset="-128"/>
            </a:endParaRPr>
          </a:p>
          <a:p>
            <a:pPr>
              <a:lnSpc>
                <a:spcPct val="80000"/>
              </a:lnSpc>
            </a:pPr>
            <a:r>
              <a:rPr lang="en-US" sz="800" b="1"/>
              <a:t>DISCUSSION QUESTIONS/INSTRUCTIONS:</a:t>
            </a:r>
          </a:p>
          <a:p>
            <a:endParaRPr lang="en-US" sz="1600" b="1"/>
          </a:p>
          <a:p>
            <a:r>
              <a:rPr lang="en-US" sz="1600" b="1"/>
              <a:t>		MORE… MORE… MORE… </a:t>
            </a:r>
            <a:endParaRPr lang="en-US" sz="1600"/>
          </a:p>
          <a:p>
            <a:pPr lvl="1">
              <a:lnSpc>
                <a:spcPct val="90000"/>
              </a:lnSpc>
            </a:pPr>
            <a:endParaRPr lang="en-US" sz="1400" b="1" i="1">
              <a:ea typeface="ヒラギノ角ゴ Pro W3" pitchFamily="1"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1698" name="Rectangle 2"/>
          <p:cNvSpPr>
            <a:spLocks noChangeArrowheads="1" noTextEdit="1"/>
          </p:cNvSpPr>
          <p:nvPr>
            <p:ph type="sldImg"/>
          </p:nvPr>
        </p:nvSpPr>
        <p:spPr bwMode="auto">
          <a:xfrm>
            <a:off x="2846388" y="514350"/>
            <a:ext cx="3429000" cy="2571750"/>
          </a:xfrm>
          <a:prstGeom prst="rect">
            <a:avLst/>
          </a:prstGeom>
          <a:solidFill>
            <a:srgbClr val="FFFFFF"/>
          </a:solidFill>
          <a:ln>
            <a:solidFill>
              <a:srgbClr val="000000"/>
            </a:solidFill>
            <a:miter lim="800000"/>
            <a:headEnd/>
            <a:tailEnd/>
          </a:ln>
        </p:spPr>
      </p:sp>
      <p:sp>
        <p:nvSpPr>
          <p:cNvPr id="1181699" name="Rectangle 3"/>
          <p:cNvSpPr>
            <a:spLocks noChangeArrowheads="1"/>
          </p:cNvSpPr>
          <p:nvPr>
            <p:ph type="body" idx="1"/>
          </p:nvPr>
        </p:nvSpPr>
        <p:spPr bwMode="auto">
          <a:xfrm>
            <a:off x="914400" y="3259138"/>
            <a:ext cx="7288213" cy="3084512"/>
          </a:xfrm>
          <a:prstGeom prst="rect">
            <a:avLst/>
          </a:prstGeom>
          <a:solidFill>
            <a:srgbClr val="FFFFFF"/>
          </a:solidFill>
          <a:ln>
            <a:solidFill>
              <a:srgbClr val="000000"/>
            </a:solidFill>
            <a:miter lim="800000"/>
            <a:headEnd/>
            <a:tailEnd/>
          </a:ln>
        </p:spPr>
        <p:txBody>
          <a:bodyPr/>
          <a:lstStyle/>
          <a:p>
            <a:pPr>
              <a:lnSpc>
                <a:spcPct val="90000"/>
              </a:lnSpc>
            </a:pPr>
            <a:r>
              <a:rPr lang="en-US"/>
              <a:t>4:10</a:t>
            </a:r>
          </a:p>
          <a:p>
            <a:pPr>
              <a:lnSpc>
                <a:spcPct val="90000"/>
              </a:lnSpc>
            </a:pPr>
            <a:r>
              <a:rPr lang="en-US"/>
              <a:t>PLANNING A COMMUNITY MOBILIZATION MEETING</a:t>
            </a:r>
          </a:p>
          <a:p>
            <a:pPr>
              <a:lnSpc>
                <a:spcPct val="90000"/>
              </a:lnSpc>
            </a:pPr>
            <a:endParaRPr lang="en-US"/>
          </a:p>
          <a:p>
            <a:pPr>
              <a:lnSpc>
                <a:spcPct val="90000"/>
              </a:lnSpc>
            </a:pPr>
            <a:r>
              <a:rPr lang="en-US"/>
              <a:t>2-5 min review of APA principles</a:t>
            </a:r>
          </a:p>
          <a:p>
            <a:pPr>
              <a:lnSpc>
                <a:spcPct val="90000"/>
              </a:lnSpc>
            </a:pPr>
            <a:r>
              <a:rPr lang="en-US"/>
              <a:t>30 Min. for groups to plan their ‘7Ds for tomorrow’s field activities</a:t>
            </a:r>
          </a:p>
          <a:p>
            <a:pPr>
              <a:lnSpc>
                <a:spcPct val="90000"/>
              </a:lnSpc>
            </a:pPr>
            <a:endParaRPr lang="en-US"/>
          </a:p>
          <a:p>
            <a:pPr>
              <a:lnSpc>
                <a:spcPct val="90000"/>
              </a:lnSpc>
            </a:pPr>
            <a:r>
              <a:rPr lang="en-US"/>
              <a:t>TALKING POINTS</a:t>
            </a:r>
          </a:p>
          <a:p>
            <a:pPr>
              <a:lnSpc>
                <a:spcPct val="90000"/>
              </a:lnSpc>
            </a:pPr>
            <a:endParaRPr lang="en-US"/>
          </a:p>
          <a:p>
            <a:pPr>
              <a:lnSpc>
                <a:spcPct val="90000"/>
              </a:lnSpc>
            </a:pPr>
            <a:r>
              <a:rPr lang="en-US"/>
              <a:t>Teams of 2 persons each - prepare their 7 questions; then pair up with another group and share questions; role play asking and responding; any bold members of the group encouraged to go outside the compound and try out their questions with some of the folks in the neighborhood</a:t>
            </a:r>
          </a:p>
          <a:p>
            <a:pPr>
              <a:lnSpc>
                <a:spcPct val="90000"/>
              </a:lnSpc>
            </a:pPr>
            <a:endParaRPr lang="en-US"/>
          </a:p>
          <a:p>
            <a:pPr>
              <a:lnSpc>
                <a:spcPct val="80000"/>
              </a:lnSpc>
            </a:pPr>
            <a:r>
              <a:rPr lang="en-US" sz="800" b="1"/>
              <a:t>DISCUSSION QUESTIONS/INSTRUCTIONS:</a:t>
            </a:r>
          </a:p>
          <a:p>
            <a:pPr>
              <a:lnSpc>
                <a:spcPct val="90000"/>
              </a:lnSpc>
            </a:pPr>
            <a:endParaRPr lang="en-US" sz="1600" b="1"/>
          </a:p>
          <a:p>
            <a:pPr>
              <a:lnSpc>
                <a:spcPct val="90000"/>
              </a:lnSpc>
            </a:pPr>
            <a:r>
              <a:rPr lang="en-US" sz="1600" b="1"/>
              <a:t>		MORE… MORE… MORE… </a:t>
            </a:r>
            <a:endParaRPr lang="en-US" sz="1600"/>
          </a:p>
          <a:p>
            <a:pPr>
              <a:lnSpc>
                <a:spcPct val="80000"/>
              </a:lnSpc>
            </a:pPr>
            <a:r>
              <a:rPr lang="en-US" sz="600" b="1" i="1"/>
              <a:t>Form Teams </a:t>
            </a:r>
          </a:p>
          <a:p>
            <a:pPr>
              <a:lnSpc>
                <a:spcPct val="80000"/>
              </a:lnSpc>
            </a:pPr>
            <a:r>
              <a:rPr lang="en-US" sz="600" b="1" i="1"/>
              <a:t>Use a Simplified APA Process </a:t>
            </a:r>
          </a:p>
          <a:p>
            <a:pPr>
              <a:lnSpc>
                <a:spcPct val="80000"/>
              </a:lnSpc>
            </a:pPr>
            <a:r>
              <a:rPr lang="en-US" sz="600" b="1" i="1"/>
              <a:t>Design 1-2 hr. meeting to help a community group</a:t>
            </a:r>
          </a:p>
          <a:p>
            <a:pPr>
              <a:lnSpc>
                <a:spcPct val="80000"/>
              </a:lnSpc>
            </a:pPr>
            <a:r>
              <a:rPr lang="en-US" sz="600" b="1" i="1"/>
              <a:t>Discover</a:t>
            </a:r>
            <a:r>
              <a:rPr lang="en-US" sz="600" b="1"/>
              <a:t>	</a:t>
            </a:r>
          </a:p>
          <a:p>
            <a:pPr lvl="1">
              <a:lnSpc>
                <a:spcPct val="80000"/>
              </a:lnSpc>
            </a:pPr>
            <a:r>
              <a:rPr lang="en-US" sz="700" b="1"/>
              <a:t>Community’s strengths, achievements, successes, proudest moments</a:t>
            </a:r>
          </a:p>
          <a:p>
            <a:pPr lvl="1">
              <a:lnSpc>
                <a:spcPct val="80000"/>
              </a:lnSpc>
            </a:pPr>
            <a:r>
              <a:rPr lang="en-US" sz="700" b="1" i="1"/>
              <a:t>Discover their most successful, best organized community project - How was it organized</a:t>
            </a:r>
          </a:p>
          <a:p>
            <a:pPr>
              <a:lnSpc>
                <a:spcPct val="80000"/>
              </a:lnSpc>
            </a:pPr>
            <a:r>
              <a:rPr lang="en-US" sz="600" b="1" i="1"/>
              <a:t>Dream</a:t>
            </a:r>
            <a:r>
              <a:rPr lang="en-US" sz="600" b="1"/>
              <a:t> 	  </a:t>
            </a:r>
          </a:p>
          <a:p>
            <a:pPr lvl="1">
              <a:lnSpc>
                <a:spcPct val="80000"/>
              </a:lnSpc>
            </a:pPr>
            <a:r>
              <a:rPr lang="en-US" sz="700" b="1"/>
              <a:t>Their vision of a positive future for their community</a:t>
            </a:r>
          </a:p>
          <a:p>
            <a:pPr lvl="1">
              <a:lnSpc>
                <a:spcPct val="80000"/>
              </a:lnSpc>
            </a:pPr>
            <a:r>
              <a:rPr lang="en-US" sz="700" b="1" i="1"/>
              <a:t>Their vision for a successful CDC &amp; WAC</a:t>
            </a:r>
          </a:p>
          <a:p>
            <a:pPr lvl="1">
              <a:lnSpc>
                <a:spcPct val="80000"/>
              </a:lnSpc>
            </a:pPr>
            <a:r>
              <a:rPr lang="en-US" sz="700" b="1" i="1"/>
              <a:t>Their vision for measuring and sharing their achievement</a:t>
            </a:r>
          </a:p>
          <a:p>
            <a:pPr>
              <a:lnSpc>
                <a:spcPct val="80000"/>
              </a:lnSpc>
            </a:pPr>
            <a:r>
              <a:rPr lang="en-US" sz="600" b="1" i="1"/>
              <a:t>Design &amp; </a:t>
            </a:r>
          </a:p>
          <a:p>
            <a:pPr>
              <a:lnSpc>
                <a:spcPct val="80000"/>
              </a:lnSpc>
            </a:pPr>
            <a:r>
              <a:rPr lang="en-US" sz="600" b="1" i="1"/>
              <a:t>Delivery  </a:t>
            </a:r>
          </a:p>
          <a:p>
            <a:pPr lvl="1">
              <a:lnSpc>
                <a:spcPct val="80000"/>
              </a:lnSpc>
            </a:pPr>
            <a:r>
              <a:rPr lang="en-US" sz="700" b="1"/>
              <a:t>Plans and commitments to begin</a:t>
            </a:r>
          </a:p>
          <a:p>
            <a:pPr lvl="2">
              <a:lnSpc>
                <a:spcPct val="80000"/>
              </a:lnSpc>
            </a:pPr>
            <a:r>
              <a:rPr lang="en-US" sz="800" b="1"/>
              <a:t>What they plan to do to realize their vision for the future</a:t>
            </a:r>
          </a:p>
          <a:p>
            <a:pPr lvl="2">
              <a:lnSpc>
                <a:spcPct val="80000"/>
              </a:lnSpc>
            </a:pPr>
            <a:r>
              <a:rPr lang="en-US" sz="800" b="1"/>
              <a:t>Plans for forming, strengthening CDCs &amp; WSCs; for measuring and sharing successes</a:t>
            </a:r>
            <a:endParaRPr lang="en-US" sz="900" b="1"/>
          </a:p>
          <a:p>
            <a:pPr>
              <a:lnSpc>
                <a:spcPct val="80000"/>
              </a:lnSpc>
            </a:pPr>
            <a:r>
              <a:rPr lang="en-US" sz="600" b="1" i="1"/>
              <a:t>“Do it Now!”</a:t>
            </a:r>
          </a:p>
          <a:p>
            <a:pPr lvl="1">
              <a:lnSpc>
                <a:spcPct val="80000"/>
              </a:lnSpc>
            </a:pPr>
            <a:r>
              <a:rPr lang="en-US" sz="700" b="1"/>
              <a:t>What they can do right now to get started</a:t>
            </a:r>
          </a:p>
          <a:p>
            <a:pPr lvl="1">
              <a:lnSpc>
                <a:spcPct val="80000"/>
              </a:lnSpc>
            </a:pPr>
            <a:endParaRPr lang="en-US" sz="700" b="1"/>
          </a:p>
          <a:p>
            <a:pPr>
              <a:lnSpc>
                <a:spcPct val="90000"/>
              </a:lnSpc>
              <a:spcBef>
                <a:spcPct val="0"/>
              </a:spcBef>
            </a:pPr>
            <a:r>
              <a:rPr lang="en-US" sz="1800" b="1" i="1">
                <a:latin typeface="Jazz Poster ICG" pitchFamily="2" charset="0"/>
              </a:rPr>
              <a:t>Each team prepares a 5-minute presentation with Role Play, Drama, Song, </a:t>
            </a:r>
          </a:p>
          <a:p>
            <a:pPr>
              <a:lnSpc>
                <a:spcPct val="90000"/>
              </a:lnSpc>
              <a:spcBef>
                <a:spcPct val="0"/>
              </a:spcBef>
            </a:pPr>
            <a:r>
              <a:rPr lang="en-US" sz="1800" b="1" i="1">
                <a:latin typeface="Jazz Poster ICG" pitchFamily="2" charset="0"/>
              </a:rPr>
              <a:t>and/or Dance demonstrating their mission and process</a:t>
            </a:r>
            <a:endParaRPr lang="en-US" sz="3200" b="1" i="1">
              <a:latin typeface="Jazz Poster ICG" pitchFamily="2" charset="0"/>
            </a:endParaRPr>
          </a:p>
          <a:p>
            <a:pPr lvl="1">
              <a:lnSpc>
                <a:spcPct val="80000"/>
              </a:lnSpc>
            </a:pPr>
            <a:endParaRPr lang="en-US" sz="700" b="1"/>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9650" name="Rectangle 2"/>
          <p:cNvSpPr>
            <a:spLocks noChangeArrowheads="1" noTextEdit="1"/>
          </p:cNvSpPr>
          <p:nvPr>
            <p:ph type="sldImg"/>
          </p:nvPr>
        </p:nvSpPr>
        <p:spPr bwMode="auto">
          <a:xfrm>
            <a:off x="2843213" y="514350"/>
            <a:ext cx="3429000" cy="2571750"/>
          </a:xfrm>
          <a:prstGeom prst="rect">
            <a:avLst/>
          </a:prstGeom>
          <a:solidFill>
            <a:srgbClr val="FFFFFF"/>
          </a:solidFill>
          <a:ln>
            <a:solidFill>
              <a:srgbClr val="000000"/>
            </a:solidFill>
            <a:miter lim="800000"/>
            <a:headEnd/>
            <a:tailEnd/>
          </a:ln>
        </p:spPr>
      </p:sp>
      <p:sp>
        <p:nvSpPr>
          <p:cNvPr id="1179651" name="Rectangle 3"/>
          <p:cNvSpPr>
            <a:spLocks noChangeArrowheads="1"/>
          </p:cNvSpPr>
          <p:nvPr>
            <p:ph type="body" idx="1"/>
          </p:nvPr>
        </p:nvSpPr>
        <p:spPr bwMode="auto">
          <a:xfrm>
            <a:off x="911225" y="3259138"/>
            <a:ext cx="7294563" cy="3084512"/>
          </a:xfrm>
          <a:prstGeom prst="rect">
            <a:avLst/>
          </a:prstGeom>
          <a:solidFill>
            <a:srgbClr val="FFFFFF"/>
          </a:solidFill>
          <a:ln>
            <a:solidFill>
              <a:srgbClr val="000000"/>
            </a:solidFill>
            <a:miter lim="800000"/>
            <a:headEnd/>
            <a:tailEnd/>
          </a:ln>
        </p:spPr>
        <p:txBody>
          <a:bodyPr/>
          <a:lstStyle/>
          <a:p>
            <a:r>
              <a:rPr lang="en-US"/>
              <a:t>4:45</a:t>
            </a:r>
          </a:p>
          <a:p>
            <a:r>
              <a:rPr lang="en-US"/>
              <a:t>20 min. included above</a:t>
            </a:r>
          </a:p>
          <a:p>
            <a:endParaRPr lang="en-US"/>
          </a:p>
          <a:p>
            <a:pPr>
              <a:lnSpc>
                <a:spcPct val="80000"/>
              </a:lnSpc>
            </a:pPr>
            <a:r>
              <a:rPr lang="en-US" sz="800" b="1"/>
              <a:t>DISCUSSION QUESTIONS/INSTRUCTIONS:</a:t>
            </a:r>
          </a:p>
          <a:p>
            <a:endParaRPr lang="en-US" sz="1600" b="1"/>
          </a:p>
          <a:p>
            <a:r>
              <a:rPr lang="en-US" sz="1600" b="1"/>
              <a:t>		MORE… MORE… MORE… </a:t>
            </a:r>
            <a:endParaRPr lang="en-US" sz="1600"/>
          </a:p>
          <a:p>
            <a:endParaRPr lang="en-US"/>
          </a:p>
          <a:p>
            <a:r>
              <a:rPr lang="en-US"/>
              <a:t>PLANNING TOMORROW’S APA/CDC MEETING</a:t>
            </a:r>
          </a:p>
          <a:p>
            <a:r>
              <a:rPr lang="en-US"/>
              <a:t>	“DO IT NOW!”</a:t>
            </a:r>
          </a:p>
          <a:p>
            <a:endParaRPr lang="en-US"/>
          </a:p>
          <a:p>
            <a:r>
              <a:rPr lang="en-US"/>
              <a:t>Meet again with plans for meeting, for week, and Dance &amp; Drum at 5:20 pm</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82" name="Rectangle 2"/>
          <p:cNvSpPr>
            <a:spLocks noChangeArrowheads="1" noTextEdit="1"/>
          </p:cNvSpPr>
          <p:nvPr>
            <p:ph type="sldImg"/>
          </p:nvPr>
        </p:nvSpPr>
        <p:spPr bwMode="auto">
          <a:xfrm>
            <a:off x="2846388" y="514350"/>
            <a:ext cx="3429000" cy="2571750"/>
          </a:xfrm>
          <a:prstGeom prst="rect">
            <a:avLst/>
          </a:prstGeom>
          <a:solidFill>
            <a:srgbClr val="FFFFFF"/>
          </a:solidFill>
          <a:ln>
            <a:solidFill>
              <a:srgbClr val="000000"/>
            </a:solidFill>
            <a:miter lim="800000"/>
            <a:headEnd/>
            <a:tailEnd/>
          </a:ln>
        </p:spPr>
      </p:sp>
      <p:sp>
        <p:nvSpPr>
          <p:cNvPr id="1095683" name="Rectangle 3"/>
          <p:cNvSpPr>
            <a:spLocks noChangeArrowheads="1"/>
          </p:cNvSpPr>
          <p:nvPr>
            <p:ph type="body" idx="1"/>
          </p:nvPr>
        </p:nvSpPr>
        <p:spPr bwMode="auto">
          <a:xfrm>
            <a:off x="914400" y="3257550"/>
            <a:ext cx="7291388" cy="3086100"/>
          </a:xfrm>
          <a:prstGeom prst="rect">
            <a:avLst/>
          </a:prstGeom>
          <a:solidFill>
            <a:srgbClr val="FFFFFF"/>
          </a:solidFill>
          <a:ln>
            <a:solidFill>
              <a:srgbClr val="000000"/>
            </a:solidFill>
            <a:miter lim="800000"/>
            <a:headEnd/>
            <a:tailEnd/>
          </a:ln>
        </p:spPr>
        <p:txBody>
          <a:bodyPr/>
          <a:lstStyle/>
          <a:p>
            <a:r>
              <a:rPr lang="en-US"/>
              <a:t>4:45 pm							</a:t>
            </a:r>
          </a:p>
          <a:p>
            <a:r>
              <a:rPr lang="en-US"/>
              <a:t>5 Min. </a:t>
            </a:r>
          </a:p>
          <a:p>
            <a:pPr>
              <a:lnSpc>
                <a:spcPct val="80000"/>
              </a:lnSpc>
            </a:pPr>
            <a:endParaRPr lang="en-US" sz="700" b="1"/>
          </a:p>
          <a:p>
            <a:pPr>
              <a:lnSpc>
                <a:spcPct val="80000"/>
              </a:lnSpc>
            </a:pPr>
            <a:r>
              <a:rPr lang="en-US" sz="700" b="1"/>
              <a:t>DISCUSSION QUESTIONS/INSTRUCTIONS:</a:t>
            </a:r>
          </a:p>
          <a:p>
            <a:endParaRPr lang="en-US" sz="1400" b="1"/>
          </a:p>
          <a:p>
            <a:r>
              <a:rPr lang="en-US" sz="1400" b="1"/>
              <a:t>		MORE… MORE… MORE… </a:t>
            </a:r>
            <a:endParaRPr lang="en-US" sz="1400"/>
          </a:p>
          <a:p>
            <a:r>
              <a:rPr lang="en-US"/>
              <a:t>GIVE OUT THE INSTRUCTION FOR ‘DANCE AND DRUM’ NOW…</a:t>
            </a:r>
          </a:p>
          <a:p>
            <a:r>
              <a:rPr lang="en-US"/>
              <a:t>Participants stand in circle and share their commitments</a:t>
            </a:r>
          </a:p>
          <a:p>
            <a:r>
              <a:rPr lang="en-US"/>
              <a:t>Lead group in clapping vigorously after each person shares his/her commitment</a:t>
            </a:r>
          </a:p>
          <a:p>
            <a:endParaRPr lang="en-US"/>
          </a:p>
          <a:p>
            <a:r>
              <a:rPr lang="en-US"/>
              <a:t>SHARING DREAMS AND DESIGNS</a:t>
            </a:r>
          </a:p>
          <a:p>
            <a:r>
              <a:rPr lang="en-US" sz="1000"/>
              <a:t>Now your “Dream Team” makes a </a:t>
            </a:r>
            <a:r>
              <a:rPr lang="en-US" sz="1000" b="1" i="1"/>
              <a:t>two-minute</a:t>
            </a:r>
            <a:r>
              <a:rPr lang="en-US" sz="1000" b="1"/>
              <a:t> presentation</a:t>
            </a:r>
            <a:r>
              <a:rPr lang="en-US" sz="1000"/>
              <a:t> summarizing the Team’s plan for empowering community mobilization tomorrow--Your Team’s</a:t>
            </a:r>
          </a:p>
          <a:p>
            <a:pPr lvl="1"/>
            <a:r>
              <a:rPr lang="en-US" sz="1000" b="1"/>
              <a:t>Dream</a:t>
            </a:r>
          </a:p>
          <a:p>
            <a:pPr lvl="1"/>
            <a:r>
              <a:rPr lang="en-US" sz="1000" b="1"/>
              <a:t>Design</a:t>
            </a:r>
          </a:p>
          <a:p>
            <a:pPr lvl="1"/>
            <a:r>
              <a:rPr lang="en-US" sz="1000" b="1"/>
              <a:t>Delivery</a:t>
            </a:r>
          </a:p>
          <a:p>
            <a:pPr lvl="1"/>
            <a:r>
              <a:rPr lang="en-US" sz="1000" b="1"/>
              <a:t>“Do it Now!”</a:t>
            </a:r>
            <a:endParaRPr lang="en-US" sz="1000"/>
          </a:p>
          <a:p>
            <a:r>
              <a:rPr lang="en-US" sz="1000"/>
              <a:t>Each person stand, give your name, and </a:t>
            </a:r>
            <a:r>
              <a:rPr lang="en-US" sz="1000" b="1"/>
              <a:t>share your own </a:t>
            </a:r>
          </a:p>
          <a:p>
            <a:pPr lvl="1"/>
            <a:r>
              <a:rPr lang="en-US" sz="1000" b="1"/>
              <a:t>Personal Commitment for tomorrow</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7730" name="Rectangle 2"/>
          <p:cNvSpPr>
            <a:spLocks noChangeArrowheads="1" noTextEdit="1"/>
          </p:cNvSpPr>
          <p:nvPr>
            <p:ph type="sldImg"/>
          </p:nvPr>
        </p:nvSpPr>
        <p:spPr bwMode="auto">
          <a:xfrm>
            <a:off x="2847975" y="514350"/>
            <a:ext cx="3429000" cy="2571750"/>
          </a:xfrm>
          <a:prstGeom prst="rect">
            <a:avLst/>
          </a:prstGeom>
          <a:solidFill>
            <a:srgbClr val="FFFFFF"/>
          </a:solidFill>
          <a:ln>
            <a:solidFill>
              <a:srgbClr val="000000"/>
            </a:solidFill>
            <a:miter lim="800000"/>
            <a:headEnd/>
            <a:tailEnd/>
          </a:ln>
        </p:spPr>
      </p:sp>
      <p:sp>
        <p:nvSpPr>
          <p:cNvPr id="1097731" name="Rectangle 3"/>
          <p:cNvSpPr>
            <a:spLocks noChangeArrowheads="1"/>
          </p:cNvSpPr>
          <p:nvPr>
            <p:ph type="body" idx="1"/>
          </p:nvPr>
        </p:nvSpPr>
        <p:spPr bwMode="auto">
          <a:xfrm>
            <a:off x="911225" y="3259138"/>
            <a:ext cx="7294563" cy="3084512"/>
          </a:xfrm>
          <a:prstGeom prst="rect">
            <a:avLst/>
          </a:prstGeom>
          <a:solidFill>
            <a:srgbClr val="FFFFFF"/>
          </a:solidFill>
          <a:ln>
            <a:solidFill>
              <a:srgbClr val="000000"/>
            </a:solidFill>
            <a:miter lim="800000"/>
            <a:headEnd/>
            <a:tailEnd/>
          </a:ln>
        </p:spPr>
        <p:txBody>
          <a:bodyPr/>
          <a:lstStyle/>
          <a:p>
            <a:r>
              <a:rPr lang="en-US"/>
              <a:t>4:50 pm								5 min… (or all night… )</a:t>
            </a:r>
          </a:p>
          <a:p>
            <a:r>
              <a:rPr lang="en-US"/>
              <a:t>GOOD TIME FOR DRINKS, SNACKS</a:t>
            </a:r>
          </a:p>
          <a:p>
            <a:r>
              <a:rPr lang="en-US"/>
              <a:t>---------------------------------</a:t>
            </a:r>
          </a:p>
          <a:p>
            <a:r>
              <a:rPr lang="en-US"/>
              <a:t>DANCE AND DRUM</a:t>
            </a:r>
          </a:p>
          <a:p>
            <a:r>
              <a:rPr lang="en-US" sz="1600" b="1" i="1"/>
              <a:t>Presentation &amp; Celebration !!!</a:t>
            </a:r>
            <a:endParaRPr lang="en-US" sz="400" b="1"/>
          </a:p>
          <a:p>
            <a:r>
              <a:rPr lang="en-US" b="1"/>
              <a:t>	Get out the drums!! </a:t>
            </a:r>
          </a:p>
          <a:p>
            <a:r>
              <a:rPr lang="en-US" b="1"/>
              <a:t>Who has…. </a:t>
            </a:r>
          </a:p>
          <a:p>
            <a:r>
              <a:rPr lang="en-US" b="1"/>
              <a:t>….a song…?</a:t>
            </a:r>
          </a:p>
          <a:p>
            <a:r>
              <a:rPr lang="en-US" b="1"/>
              <a:t>….a dance…?</a:t>
            </a:r>
          </a:p>
          <a:p>
            <a:r>
              <a:rPr lang="en-US" b="1"/>
              <a:t>….a poem…? </a:t>
            </a:r>
          </a:p>
          <a:p>
            <a:r>
              <a:rPr lang="en-US" b="1"/>
              <a:t>….a reading…?</a:t>
            </a:r>
          </a:p>
          <a:p>
            <a:r>
              <a:rPr lang="en-US" b="1"/>
              <a:t>….a mime or skit…?</a:t>
            </a:r>
          </a:p>
          <a:p>
            <a:r>
              <a:rPr lang="en-US" b="1"/>
              <a:t>Sharing &amp; celebrating..</a:t>
            </a:r>
            <a:endParaRPr lang="en-US" sz="900" b="1"/>
          </a:p>
          <a:p>
            <a:r>
              <a:rPr lang="en-US" b="1"/>
              <a:t> Empowered Community Consensus-building</a:t>
            </a:r>
            <a:endParaRPr lang="en-US"/>
          </a:p>
          <a:p>
            <a:endParaRPr lang="en-US"/>
          </a:p>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42" name="Rectangle 2"/>
          <p:cNvSpPr>
            <a:spLocks noChangeArrowheads="1"/>
          </p:cNvSpPr>
          <p:nvPr>
            <p:ph type="sldImg"/>
          </p:nvPr>
        </p:nvSpPr>
        <p:spPr bwMode="auto">
          <a:xfrm>
            <a:off x="2843213" y="514350"/>
            <a:ext cx="3429000" cy="2571750"/>
          </a:xfrm>
          <a:prstGeom prst="rect">
            <a:avLst/>
          </a:prstGeom>
          <a:solidFill>
            <a:srgbClr val="FFFFFF"/>
          </a:solidFill>
          <a:ln>
            <a:solidFill>
              <a:srgbClr val="000000"/>
            </a:solidFill>
            <a:miter lim="800000"/>
            <a:headEnd/>
            <a:tailEnd/>
          </a:ln>
        </p:spPr>
      </p:sp>
      <p:sp>
        <p:nvSpPr>
          <p:cNvPr id="1034243" name="Rectangle 3"/>
          <p:cNvSpPr>
            <a:spLocks noChangeArrowheads="1"/>
          </p:cNvSpPr>
          <p:nvPr>
            <p:ph type="body" idx="1"/>
          </p:nvPr>
        </p:nvSpPr>
        <p:spPr bwMode="auto">
          <a:xfrm>
            <a:off x="911225" y="3259138"/>
            <a:ext cx="7294563" cy="3084512"/>
          </a:xfrm>
          <a:prstGeom prst="rect">
            <a:avLst/>
          </a:prstGeom>
          <a:solidFill>
            <a:srgbClr val="FFFFFF"/>
          </a:solidFill>
          <a:ln>
            <a:solidFill>
              <a:srgbClr val="000000"/>
            </a:solidFill>
            <a:miter lim="800000"/>
            <a:headEnd/>
            <a:tailEnd/>
          </a:ln>
        </p:spPr>
        <p:txBody>
          <a:bodyPr/>
          <a:lstStyle/>
          <a:p>
            <a:pPr>
              <a:lnSpc>
                <a:spcPct val="90000"/>
              </a:lnSpc>
            </a:pPr>
            <a:r>
              <a:rPr lang="en-US"/>
              <a:t>4:55 pm								</a:t>
            </a:r>
          </a:p>
          <a:p>
            <a:pPr>
              <a:lnSpc>
                <a:spcPct val="90000"/>
              </a:lnSpc>
            </a:pPr>
            <a:r>
              <a:rPr lang="en-US"/>
              <a:t>2 min. </a:t>
            </a:r>
          </a:p>
          <a:p>
            <a:pPr>
              <a:lnSpc>
                <a:spcPct val="90000"/>
              </a:lnSpc>
            </a:pPr>
            <a:r>
              <a:rPr lang="en-US"/>
              <a:t>TALKING POINTS</a:t>
            </a:r>
          </a:p>
          <a:p>
            <a:pPr>
              <a:lnSpc>
                <a:spcPct val="90000"/>
              </a:lnSpc>
            </a:pPr>
            <a:endParaRPr lang="en-US"/>
          </a:p>
          <a:p>
            <a:pPr>
              <a:lnSpc>
                <a:spcPct val="90000"/>
              </a:lnSpc>
            </a:pPr>
            <a:r>
              <a:rPr lang="en-US"/>
              <a:t>REVIEWING DAY ONE AGENDA</a:t>
            </a:r>
          </a:p>
          <a:p>
            <a:pPr>
              <a:lnSpc>
                <a:spcPct val="90000"/>
              </a:lnSpc>
            </a:pPr>
            <a:r>
              <a:rPr lang="en-US" sz="700" b="1" i="1"/>
              <a:t>APA to Solve Major ‘Problems’ and to Facilitate Empowering Community Mobilization</a:t>
            </a:r>
          </a:p>
          <a:p>
            <a:pPr>
              <a:lnSpc>
                <a:spcPct val="90000"/>
              </a:lnSpc>
            </a:pPr>
            <a:r>
              <a:rPr lang="en-US" sz="700" b="1"/>
              <a:t>1. DISCOVERY</a:t>
            </a:r>
            <a:endParaRPr lang="en-US" sz="700" b="1" i="1"/>
          </a:p>
          <a:p>
            <a:pPr lvl="1">
              <a:lnSpc>
                <a:spcPct val="90000"/>
              </a:lnSpc>
            </a:pPr>
            <a:r>
              <a:rPr lang="en-US" sz="800" b="1"/>
              <a:t>Appreciative Interviews &amp; Introductions</a:t>
            </a:r>
          </a:p>
          <a:p>
            <a:pPr lvl="1">
              <a:lnSpc>
                <a:spcPct val="90000"/>
              </a:lnSpc>
            </a:pPr>
            <a:r>
              <a:rPr lang="en-US" sz="800" b="1" i="1"/>
              <a:t>Appreciative Planning &amp; Action</a:t>
            </a:r>
          </a:p>
          <a:p>
            <a:pPr lvl="2">
              <a:lnSpc>
                <a:spcPct val="90000"/>
              </a:lnSpc>
            </a:pPr>
            <a:r>
              <a:rPr lang="en-US" sz="900" b="1"/>
              <a:t>“Problem to Opportunity”</a:t>
            </a:r>
          </a:p>
          <a:p>
            <a:pPr lvl="2">
              <a:lnSpc>
                <a:spcPct val="90000"/>
              </a:lnSpc>
            </a:pPr>
            <a:r>
              <a:rPr lang="en-US" sz="900" b="1"/>
              <a:t>“Worst Problem Ever”</a:t>
            </a:r>
            <a:endParaRPr lang="en-US" sz="900" b="1">
              <a:sym typeface="Wingdings" pitchFamily="1" charset="2"/>
            </a:endParaRPr>
          </a:p>
          <a:p>
            <a:pPr lvl="1">
              <a:lnSpc>
                <a:spcPct val="80000"/>
              </a:lnSpc>
            </a:pPr>
            <a:r>
              <a:rPr lang="en-US" sz="800" b="1">
                <a:sym typeface="Wingdings" pitchFamily="1" charset="2"/>
              </a:rPr>
              <a:t>The best of </a:t>
            </a:r>
            <a:r>
              <a:rPr lang="en-US" sz="800" b="1" i="1">
                <a:latin typeface="Jazz Poster ICG" pitchFamily="2" charset="0"/>
              </a:rPr>
              <a:t>Community </a:t>
            </a:r>
            <a:r>
              <a:rPr lang="en-US" sz="800" b="1" i="1">
                <a:sym typeface="Wingdings" pitchFamily="1" charset="2"/>
              </a:rPr>
              <a:t>Mobilization</a:t>
            </a:r>
            <a:r>
              <a:rPr lang="en-US" sz="800" b="1" i="1">
                <a:latin typeface="Jazz Poster ICG" pitchFamily="2" charset="0"/>
              </a:rPr>
              <a:t> in Sudan</a:t>
            </a:r>
            <a:r>
              <a:rPr lang="en-US" sz="800" b="1" i="1">
                <a:sym typeface="Wingdings" pitchFamily="1" charset="2"/>
              </a:rPr>
              <a:t> </a:t>
            </a:r>
            <a:endParaRPr lang="en-US" sz="800" b="1">
              <a:sym typeface="Wingdings" pitchFamily="1" charset="2"/>
            </a:endParaRPr>
          </a:p>
          <a:p>
            <a:pPr>
              <a:lnSpc>
                <a:spcPct val="80000"/>
              </a:lnSpc>
            </a:pPr>
            <a:r>
              <a:rPr lang="en-US" sz="700" b="1" i="1">
                <a:sym typeface="Wingdings" pitchFamily="1" charset="2"/>
              </a:rPr>
              <a:t>2. DREAM – for Empowering Community Mobilization in Sudan</a:t>
            </a:r>
            <a:endParaRPr lang="en-US" sz="700" b="1">
              <a:sym typeface="Wingdings" pitchFamily="1" charset="2"/>
            </a:endParaRPr>
          </a:p>
          <a:p>
            <a:pPr>
              <a:lnSpc>
                <a:spcPct val="80000"/>
              </a:lnSpc>
            </a:pPr>
            <a:r>
              <a:rPr lang="en-US" sz="700" b="1" i="1">
                <a:sym typeface="Wingdings" pitchFamily="1" charset="2"/>
              </a:rPr>
              <a:t>    DESIGN -- Strategy for Empowering Community Mobilization </a:t>
            </a:r>
          </a:p>
          <a:p>
            <a:pPr>
              <a:lnSpc>
                <a:spcPct val="80000"/>
              </a:lnSpc>
            </a:pPr>
            <a:r>
              <a:rPr lang="en-US" sz="700" b="1" i="1">
                <a:sym typeface="Wingdings" pitchFamily="1" charset="2"/>
              </a:rPr>
              <a:t>    DELIVERY of Action Plans for Empowering Community Mobilization </a:t>
            </a:r>
          </a:p>
          <a:p>
            <a:pPr>
              <a:lnSpc>
                <a:spcPct val="80000"/>
              </a:lnSpc>
            </a:pPr>
            <a:r>
              <a:rPr lang="en-US" sz="700" b="1" i="1">
                <a:sym typeface="Wingdings" pitchFamily="1" charset="2"/>
              </a:rPr>
              <a:t>    DELIVERY of Empowering Community Mobilization </a:t>
            </a:r>
            <a:endParaRPr lang="en-US" sz="800" b="1">
              <a:sym typeface="Wingdings" pitchFamily="1" charset="2"/>
            </a:endParaRPr>
          </a:p>
          <a:p>
            <a:pPr>
              <a:lnSpc>
                <a:spcPct val="90000"/>
              </a:lnSpc>
            </a:pPr>
            <a:endParaRPr lang="en-US" sz="700" b="1"/>
          </a:p>
          <a:p>
            <a:pPr>
              <a:lnSpc>
                <a:spcPct val="90000"/>
              </a:lnSpc>
            </a:pPr>
            <a:r>
              <a:rPr lang="en-US" sz="700" b="1"/>
              <a:t>“A-Valuation” for Day 1</a:t>
            </a:r>
            <a:endParaRPr lang="en-US"/>
          </a:p>
          <a:p>
            <a:pPr>
              <a:lnSpc>
                <a:spcPct val="90000"/>
              </a:lnSpc>
            </a:pPr>
            <a:endParaRPr lang="en-US"/>
          </a:p>
          <a:p>
            <a:pPr>
              <a:lnSpc>
                <a:spcPct val="90000"/>
              </a:lnSpc>
            </a:pPr>
            <a:r>
              <a:rPr lang="en-US"/>
              <a:t>REMEMBER: </a:t>
            </a:r>
            <a:r>
              <a:rPr lang="en-US" sz="1400" b="1" i="1">
                <a:ea typeface="ヒラギノ角ゴ Pro W3" pitchFamily="1" charset="-128"/>
              </a:rPr>
              <a:t>“All the knowledge we need is in this </a:t>
            </a:r>
            <a:r>
              <a:rPr lang="en-US" sz="1400" b="1" i="1" u="sng">
                <a:ea typeface="ヒラギノ角ゴ Pro W3" pitchFamily="1" charset="-128"/>
              </a:rPr>
              <a:t>village</a:t>
            </a:r>
            <a:r>
              <a:rPr lang="en-US" sz="1400" b="1" i="1">
                <a:ea typeface="ヒラギノ角ゴ Pro W3" pitchFamily="1" charset="-128"/>
              </a:rPr>
              <a:t>….”</a:t>
            </a:r>
          </a:p>
          <a:p>
            <a:pPr>
              <a:lnSpc>
                <a:spcPct val="90000"/>
              </a:lnSpc>
            </a:pPr>
            <a:endParaRPr lang="en-US" sz="1400" b="1" i="1">
              <a:ea typeface="ヒラギノ角ゴ Pro W3" pitchFamily="1" charset="-128"/>
            </a:endParaRPr>
          </a:p>
          <a:p>
            <a:pPr>
              <a:lnSpc>
                <a:spcPct val="80000"/>
              </a:lnSpc>
            </a:pPr>
            <a:r>
              <a:rPr lang="en-US" sz="700" b="1"/>
              <a:t>DISCUSSION QUESTIONS/INSTRUCTIONS:</a:t>
            </a:r>
          </a:p>
          <a:p>
            <a:pPr>
              <a:lnSpc>
                <a:spcPct val="90000"/>
              </a:lnSpc>
            </a:pPr>
            <a:endParaRPr lang="en-US" sz="1400" b="1"/>
          </a:p>
          <a:p>
            <a:pPr>
              <a:lnSpc>
                <a:spcPct val="90000"/>
              </a:lnSpc>
            </a:pPr>
            <a:r>
              <a:rPr lang="en-US" sz="1400" b="1"/>
              <a:t>		MORE… MORE… MORE… </a:t>
            </a:r>
            <a:endParaRPr lang="en-US" sz="1400"/>
          </a:p>
          <a:p>
            <a:pPr>
              <a:lnSpc>
                <a:spcPct val="90000"/>
              </a:lnSpc>
            </a:pPr>
            <a:endParaRPr lang="en-US" sz="1400" b="1" i="1">
              <a:ea typeface="ヒラギノ角ゴ Pro W3" pitchFamily="1"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Rectangle 2"/>
          <p:cNvSpPr>
            <a:spLocks noRot="1" noChangeArrowheads="1" noTextEdit="1"/>
          </p:cNvSpPr>
          <p:nvPr>
            <p:ph type="sldImg"/>
          </p:nvPr>
        </p:nvSpPr>
        <p:spPr>
          <a:ln/>
        </p:spPr>
      </p:sp>
      <p:sp>
        <p:nvSpPr>
          <p:cNvPr id="768003" name="Rectangle 3"/>
          <p:cNvSpPr>
            <a:spLocks noGrp="1" noChangeArrowheads="1"/>
          </p:cNvSpPr>
          <p:nvPr>
            <p:ph type="body" idx="1"/>
          </p:nvPr>
        </p:nvSpPr>
        <p:spPr/>
        <p:txBody>
          <a:bodyPr/>
          <a:lstStyle/>
          <a:p>
            <a:r>
              <a:rPr lang="en-US"/>
              <a:t>8:50 am 					</a:t>
            </a:r>
          </a:p>
          <a:p>
            <a:r>
              <a:rPr lang="en-US"/>
              <a:t>5 min.</a:t>
            </a:r>
          </a:p>
          <a:p>
            <a:endParaRPr lang="en-US"/>
          </a:p>
          <a:p>
            <a:r>
              <a:rPr lang="en-US"/>
              <a:t>DISCUSSION QUESTIONS: </a:t>
            </a:r>
          </a:p>
          <a:p>
            <a:pPr lvl="1">
              <a:buFontTx/>
              <a:buChar char="•"/>
            </a:pPr>
            <a:r>
              <a:rPr lang="en-US"/>
              <a:t>ASK PARTICIPANTS TO SHARE THEIR OWN PERSONAL EXPECTATIONS, DESIRES… </a:t>
            </a:r>
          </a:p>
          <a:p>
            <a:pPr lvl="1">
              <a:buFontTx/>
              <a:buChar char="•"/>
            </a:pPr>
            <a:r>
              <a:rPr lang="en-US"/>
              <a:t>“WHAT ARE YOUR HOPES AND DREAMS FOR WHAT YOU WILL LEARN AND DO DURING THE TRAINING?”</a:t>
            </a:r>
          </a:p>
          <a:p>
            <a:endParaRPr lang="en-US"/>
          </a:p>
          <a:p>
            <a:r>
              <a:rPr lang="en-US"/>
              <a:t>POST THESE AND SAVE FOR REVIEW AT THE END OF THE TRAINING PROGRAM</a:t>
            </a:r>
          </a:p>
          <a:p>
            <a:endParaRPr lang="en-US"/>
          </a:p>
          <a:p>
            <a:r>
              <a:rPr lang="en-US"/>
              <a:t>PARTICIPANT EXPECTATIONS AND DREAMS:</a:t>
            </a:r>
          </a:p>
          <a:p>
            <a:r>
              <a:rPr lang="en-US"/>
              <a:t>--</a:t>
            </a:r>
          </a:p>
          <a:p>
            <a:r>
              <a:rPr lang="en-US"/>
              <a:t>--</a:t>
            </a:r>
          </a:p>
          <a:p>
            <a:r>
              <a:rPr lang="en-US"/>
              <a:t>-- EXAMPLES:</a:t>
            </a:r>
          </a:p>
          <a:p>
            <a:r>
              <a:rPr lang="en-US"/>
              <a:t>--	“How can we use this new APA process in the formation and support of CAGs?</a:t>
            </a:r>
          </a:p>
          <a:p>
            <a:r>
              <a:rPr lang="en-US"/>
              <a:t>--	“How can we be sure women are active in the community development activities and CAGs?”</a:t>
            </a:r>
          </a:p>
          <a:p>
            <a:r>
              <a:rPr lang="en-US"/>
              <a:t>--	“Can we use this process for monitoring and evaluation?”</a:t>
            </a:r>
          </a:p>
          <a:p>
            <a:r>
              <a:rPr lang="en-US"/>
              <a:t>--	“How do we involve Payam Administrators in our work?”</a:t>
            </a:r>
          </a:p>
          <a:p>
            <a:r>
              <a:rPr lang="en-US"/>
              <a:t>--	“How do we use APA approach for communities to develop their own action plans?”</a:t>
            </a:r>
          </a:p>
          <a:p>
            <a:r>
              <a:rPr lang="en-US"/>
              <a:t>--	“How can the APA process help us meet donor required indicators of achievement?”</a:t>
            </a:r>
          </a:p>
          <a:p>
            <a:r>
              <a:rPr lang="en-US"/>
              <a:t>--	“How do we use APA to encourage communities and local authorities to dialogue about community priorities and action planning?”  </a:t>
            </a:r>
          </a:p>
          <a:p>
            <a:r>
              <a:rPr lang="en-US"/>
              <a:t>--	“So what??!!”</a:t>
            </a:r>
          </a:p>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0" name="Rectangle 2"/>
          <p:cNvSpPr>
            <a:spLocks noRot="1" noChangeArrowheads="1" noTextEdit="1"/>
          </p:cNvSpPr>
          <p:nvPr>
            <p:ph type="sldImg"/>
          </p:nvPr>
        </p:nvSpPr>
        <p:spPr>
          <a:ln/>
        </p:spPr>
      </p:sp>
      <p:sp>
        <p:nvSpPr>
          <p:cNvPr id="841731" name="Rectangle 3"/>
          <p:cNvSpPr>
            <a:spLocks noGrp="1" noChangeArrowheads="1"/>
          </p:cNvSpPr>
          <p:nvPr>
            <p:ph type="body" idx="1"/>
          </p:nvPr>
        </p:nvSpPr>
        <p:spPr>
          <a:xfrm>
            <a:off x="911225" y="3257550"/>
            <a:ext cx="7294563" cy="3086100"/>
          </a:xfrm>
        </p:spPr>
        <p:txBody>
          <a:bodyPr/>
          <a:lstStyle/>
          <a:p>
            <a:r>
              <a:rPr lang="en-US"/>
              <a:t>5 pm		</a:t>
            </a:r>
          </a:p>
          <a:p>
            <a:r>
              <a:rPr lang="en-US"/>
              <a:t>2 min.</a:t>
            </a:r>
          </a:p>
          <a:p>
            <a:endParaRPr lang="en-US"/>
          </a:p>
          <a:p>
            <a:r>
              <a:rPr lang="en-US"/>
              <a:t>TALKING POINTS</a:t>
            </a:r>
          </a:p>
          <a:p>
            <a:r>
              <a:rPr lang="en-US"/>
              <a:t>Participants will conduct a brief evaluation of the day’s activities, learning the basics of APA for evaluation – Appreciative Evaluation, or “A-Valuation”</a:t>
            </a:r>
          </a:p>
          <a:p>
            <a:endParaRPr lang="en-US"/>
          </a:p>
          <a:p>
            <a:r>
              <a:rPr lang="en-US"/>
              <a:t>“A-VALUATION”</a:t>
            </a:r>
          </a:p>
          <a:p>
            <a:r>
              <a:rPr lang="en-US" sz="1400" b="1"/>
              <a:t>“The Best” and “Even Better”</a:t>
            </a:r>
          </a:p>
          <a:p>
            <a:r>
              <a:rPr lang="en-US" sz="1400" b="1" i="1"/>
              <a:t>APA</a:t>
            </a:r>
            <a:r>
              <a:rPr lang="en-US" sz="1400" b="1"/>
              <a:t> for Evaluation</a:t>
            </a:r>
          </a:p>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82" name="Rectangle 2"/>
          <p:cNvSpPr>
            <a:spLocks noChangeArrowheads="1" noTextEdit="1"/>
          </p:cNvSpPr>
          <p:nvPr>
            <p:ph type="sldImg"/>
          </p:nvPr>
        </p:nvSpPr>
        <p:spPr bwMode="auto">
          <a:xfrm>
            <a:off x="2844800" y="514350"/>
            <a:ext cx="3429000" cy="2571750"/>
          </a:xfrm>
          <a:prstGeom prst="rect">
            <a:avLst/>
          </a:prstGeom>
          <a:solidFill>
            <a:srgbClr val="FFFFFF"/>
          </a:solidFill>
          <a:ln>
            <a:solidFill>
              <a:srgbClr val="000000"/>
            </a:solidFill>
            <a:miter lim="800000"/>
            <a:headEnd/>
            <a:tailEnd/>
          </a:ln>
        </p:spPr>
      </p:sp>
      <p:sp>
        <p:nvSpPr>
          <p:cNvPr id="993283" name="Rectangle 3"/>
          <p:cNvSpPr>
            <a:spLocks noChangeArrowheads="1"/>
          </p:cNvSpPr>
          <p:nvPr>
            <p:ph type="body" idx="1"/>
          </p:nvPr>
        </p:nvSpPr>
        <p:spPr bwMode="auto">
          <a:xfrm>
            <a:off x="914400" y="3257550"/>
            <a:ext cx="7288213" cy="3086100"/>
          </a:xfrm>
          <a:prstGeom prst="rect">
            <a:avLst/>
          </a:prstGeom>
          <a:solidFill>
            <a:srgbClr val="FFFFFF"/>
          </a:solidFill>
          <a:ln>
            <a:solidFill>
              <a:srgbClr val="000000"/>
            </a:solidFill>
            <a:miter lim="800000"/>
            <a:headEnd/>
            <a:tailEnd/>
          </a:ln>
        </p:spPr>
        <p:txBody>
          <a:bodyPr/>
          <a:lstStyle/>
          <a:p>
            <a:r>
              <a:rPr lang="en-US"/>
              <a:t>5:05 pm									</a:t>
            </a:r>
          </a:p>
          <a:p>
            <a:r>
              <a:rPr lang="en-US"/>
              <a:t>1 min.</a:t>
            </a:r>
          </a:p>
          <a:p>
            <a:endParaRPr lang="en-US"/>
          </a:p>
          <a:p>
            <a:r>
              <a:rPr lang="en-US"/>
              <a:t>TALKING POINTS</a:t>
            </a:r>
          </a:p>
          <a:p>
            <a:endParaRPr lang="en-US"/>
          </a:p>
          <a:p>
            <a:r>
              <a:rPr lang="en-US"/>
              <a:t>APA FOR EVALUATION</a:t>
            </a:r>
          </a:p>
          <a:p>
            <a:r>
              <a:rPr lang="en-US" b="1"/>
              <a:t>The Three Simple Questions of </a:t>
            </a:r>
            <a:br>
              <a:rPr lang="en-US" b="1"/>
            </a:br>
            <a:r>
              <a:rPr lang="en-US" b="1"/>
              <a:t>“A-Valuation” </a:t>
            </a:r>
          </a:p>
          <a:p>
            <a:r>
              <a:rPr lang="en-US" b="1"/>
              <a:t>	</a:t>
            </a:r>
          </a:p>
          <a:p>
            <a:r>
              <a:rPr lang="en-US" b="1" i="1"/>
              <a:t>What’s “The Best?” </a:t>
            </a:r>
          </a:p>
          <a:p>
            <a:endParaRPr lang="en-US" b="1" i="1"/>
          </a:p>
          <a:p>
            <a:r>
              <a:rPr lang="en-US" b="1" i="1"/>
              <a:t>What does “Even Better” look like?</a:t>
            </a:r>
          </a:p>
          <a:p>
            <a:endParaRPr lang="en-US" b="1" i="1"/>
          </a:p>
          <a:p>
            <a:r>
              <a:rPr lang="en-US" b="1" i="1"/>
              <a:t>How are we going to get there?</a:t>
            </a:r>
          </a:p>
          <a:p>
            <a:endParaRPr lang="en-US" b="1" i="1"/>
          </a:p>
          <a:p>
            <a:pPr>
              <a:lnSpc>
                <a:spcPct val="80000"/>
              </a:lnSpc>
            </a:pPr>
            <a:r>
              <a:rPr lang="en-US" sz="800" b="1"/>
              <a:t>DISCUSSION QUESTIONS/INSTRUCTIONS:</a:t>
            </a:r>
          </a:p>
          <a:p>
            <a:endParaRPr lang="en-US" sz="1600" b="1"/>
          </a:p>
          <a:p>
            <a:r>
              <a:rPr lang="en-US" sz="1600" b="1"/>
              <a:t>		MORE… MORE… MORE… </a:t>
            </a:r>
            <a:endParaRPr lang="en-US" sz="1600"/>
          </a:p>
          <a:p>
            <a:endParaRPr lang="en-US" b="1" i="1"/>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8" name="Rectangle 2"/>
          <p:cNvSpPr>
            <a:spLocks noRot="1" noChangeArrowheads="1" noTextEdit="1"/>
          </p:cNvSpPr>
          <p:nvPr>
            <p:ph type="sldImg"/>
          </p:nvPr>
        </p:nvSpPr>
        <p:spPr>
          <a:ln/>
        </p:spPr>
      </p:sp>
      <p:sp>
        <p:nvSpPr>
          <p:cNvPr id="843779" name="Rectangle 3"/>
          <p:cNvSpPr>
            <a:spLocks noGrp="1" noChangeArrowheads="1"/>
          </p:cNvSpPr>
          <p:nvPr>
            <p:ph type="body" idx="1"/>
          </p:nvPr>
        </p:nvSpPr>
        <p:spPr>
          <a:xfrm>
            <a:off x="911225" y="3257550"/>
            <a:ext cx="7294563" cy="3086100"/>
          </a:xfrm>
        </p:spPr>
        <p:txBody>
          <a:bodyPr/>
          <a:lstStyle/>
          <a:p>
            <a:pPr>
              <a:lnSpc>
                <a:spcPct val="90000"/>
              </a:lnSpc>
            </a:pPr>
            <a:r>
              <a:rPr lang="en-US"/>
              <a:t>5:10							</a:t>
            </a:r>
          </a:p>
          <a:p>
            <a:pPr>
              <a:lnSpc>
                <a:spcPct val="90000"/>
              </a:lnSpc>
            </a:pPr>
            <a:r>
              <a:rPr lang="en-US"/>
              <a:t>10 min.</a:t>
            </a:r>
          </a:p>
          <a:p>
            <a:pPr>
              <a:lnSpc>
                <a:spcPct val="90000"/>
              </a:lnSpc>
            </a:pPr>
            <a:r>
              <a:rPr lang="en-US"/>
              <a:t>DAY ONE - “A-VALUATION”</a:t>
            </a:r>
          </a:p>
          <a:p>
            <a:pPr>
              <a:lnSpc>
                <a:spcPct val="90000"/>
              </a:lnSpc>
            </a:pPr>
            <a:endParaRPr lang="en-US"/>
          </a:p>
          <a:p>
            <a:pPr>
              <a:lnSpc>
                <a:spcPct val="90000"/>
              </a:lnSpc>
            </a:pPr>
            <a:r>
              <a:rPr lang="en-US"/>
              <a:t>TALKING POINTS</a:t>
            </a:r>
          </a:p>
          <a:p>
            <a:pPr>
              <a:lnSpc>
                <a:spcPct val="90000"/>
              </a:lnSpc>
            </a:pPr>
            <a:r>
              <a:rPr lang="en-US"/>
              <a:t>Ask participants to share, openly as for Brainstorming, their favorite moments today</a:t>
            </a:r>
          </a:p>
          <a:p>
            <a:pPr>
              <a:lnSpc>
                <a:spcPct val="90000"/>
              </a:lnSpc>
            </a:pPr>
            <a:r>
              <a:rPr lang="en-US"/>
              <a:t>Then ask them if they were running their own Community Mobilization training like this, how could we make it ‘even better’? </a:t>
            </a:r>
          </a:p>
          <a:p>
            <a:pPr>
              <a:lnSpc>
                <a:spcPct val="90000"/>
              </a:lnSpc>
            </a:pPr>
            <a:endParaRPr lang="en-US"/>
          </a:p>
          <a:p>
            <a:pPr>
              <a:lnSpc>
                <a:spcPct val="80000"/>
              </a:lnSpc>
            </a:pPr>
            <a:r>
              <a:rPr lang="en-US" sz="1000" b="1"/>
              <a:t>‘The Best’</a:t>
            </a:r>
            <a:r>
              <a:rPr lang="en-US" b="1"/>
              <a:t> </a:t>
            </a:r>
          </a:p>
          <a:p>
            <a:pPr>
              <a:lnSpc>
                <a:spcPct val="80000"/>
              </a:lnSpc>
            </a:pPr>
            <a:r>
              <a:rPr lang="en-US" sz="900" b="1"/>
              <a:t>Your favorite moments today, what you enjoyed most, what was most valuable</a:t>
            </a:r>
          </a:p>
          <a:p>
            <a:pPr lvl="1">
              <a:lnSpc>
                <a:spcPct val="80000"/>
              </a:lnSpc>
            </a:pPr>
            <a:r>
              <a:rPr lang="en-US" sz="800"/>
              <a:t>--</a:t>
            </a:r>
          </a:p>
          <a:p>
            <a:pPr lvl="1">
              <a:lnSpc>
                <a:spcPct val="80000"/>
              </a:lnSpc>
            </a:pPr>
            <a:r>
              <a:rPr lang="en-US" sz="800"/>
              <a:t>--</a:t>
            </a:r>
          </a:p>
          <a:p>
            <a:pPr lvl="1">
              <a:lnSpc>
                <a:spcPct val="80000"/>
              </a:lnSpc>
            </a:pPr>
            <a:r>
              <a:rPr lang="en-US" sz="800"/>
              <a:t>--</a:t>
            </a:r>
          </a:p>
          <a:p>
            <a:pPr lvl="1">
              <a:lnSpc>
                <a:spcPct val="80000"/>
              </a:lnSpc>
            </a:pPr>
            <a:r>
              <a:rPr lang="en-US" sz="800"/>
              <a:t>--</a:t>
            </a:r>
          </a:p>
          <a:p>
            <a:pPr lvl="1">
              <a:lnSpc>
                <a:spcPct val="80000"/>
              </a:lnSpc>
            </a:pPr>
            <a:r>
              <a:rPr lang="en-US" sz="800"/>
              <a:t>--</a:t>
            </a:r>
          </a:p>
          <a:p>
            <a:pPr lvl="1">
              <a:lnSpc>
                <a:spcPct val="80000"/>
              </a:lnSpc>
            </a:pPr>
            <a:r>
              <a:rPr lang="en-US" sz="800"/>
              <a:t>--</a:t>
            </a:r>
          </a:p>
          <a:p>
            <a:pPr lvl="1">
              <a:lnSpc>
                <a:spcPct val="80000"/>
              </a:lnSpc>
            </a:pPr>
            <a:r>
              <a:rPr lang="en-US" sz="800"/>
              <a:t>--</a:t>
            </a:r>
          </a:p>
          <a:p>
            <a:pPr lvl="1">
              <a:lnSpc>
                <a:spcPct val="80000"/>
              </a:lnSpc>
            </a:pPr>
            <a:r>
              <a:rPr lang="en-US" sz="800"/>
              <a:t>--</a:t>
            </a:r>
          </a:p>
          <a:p>
            <a:pPr lvl="1">
              <a:lnSpc>
                <a:spcPct val="80000"/>
              </a:lnSpc>
            </a:pPr>
            <a:r>
              <a:rPr lang="en-US" sz="800"/>
              <a:t>--</a:t>
            </a:r>
          </a:p>
          <a:p>
            <a:pPr lvl="1">
              <a:lnSpc>
                <a:spcPct val="80000"/>
              </a:lnSpc>
            </a:pPr>
            <a:endParaRPr lang="en-US" sz="800"/>
          </a:p>
          <a:p>
            <a:pPr>
              <a:lnSpc>
                <a:spcPct val="80000"/>
              </a:lnSpc>
            </a:pPr>
            <a:r>
              <a:rPr lang="en-US" sz="1000" b="1"/>
              <a:t>“Do it Now”</a:t>
            </a:r>
          </a:p>
          <a:p>
            <a:pPr>
              <a:lnSpc>
                <a:spcPct val="80000"/>
              </a:lnSpc>
            </a:pPr>
            <a:r>
              <a:rPr lang="en-US" sz="900" b="1"/>
              <a:t>What to do 	“Daily News”</a:t>
            </a:r>
          </a:p>
          <a:p>
            <a:pPr>
              <a:lnSpc>
                <a:spcPct val="80000"/>
              </a:lnSpc>
            </a:pPr>
            <a:r>
              <a:rPr lang="en-US" sz="900" b="1"/>
              <a:t>tomorrow? 	“Energizers”</a:t>
            </a:r>
          </a:p>
          <a:p>
            <a:pPr>
              <a:lnSpc>
                <a:spcPct val="80000"/>
              </a:lnSpc>
            </a:pPr>
            <a:r>
              <a:rPr lang="en-US" sz="900" b="1"/>
              <a:t>			“More music”</a:t>
            </a:r>
          </a:p>
          <a:p>
            <a:pPr>
              <a:lnSpc>
                <a:spcPct val="80000"/>
              </a:lnSpc>
            </a:pPr>
            <a:endParaRPr lang="en-US" sz="900" b="1"/>
          </a:p>
          <a:p>
            <a:pPr>
              <a:lnSpc>
                <a:spcPct val="80000"/>
              </a:lnSpc>
            </a:pPr>
            <a:r>
              <a:rPr lang="en-US" sz="1000" b="1"/>
              <a:t>‘Even Better’</a:t>
            </a:r>
          </a:p>
          <a:p>
            <a:pPr>
              <a:lnSpc>
                <a:spcPct val="80000"/>
              </a:lnSpc>
            </a:pPr>
            <a:r>
              <a:rPr lang="en-US" sz="800" b="1"/>
              <a:t>	</a:t>
            </a:r>
          </a:p>
          <a:p>
            <a:pPr>
              <a:lnSpc>
                <a:spcPct val="80000"/>
              </a:lnSpc>
            </a:pPr>
            <a:r>
              <a:rPr lang="en-US" sz="900" b="1"/>
              <a:t>If we were running a training together like this, how could we make it ‘even better’</a:t>
            </a:r>
          </a:p>
          <a:p>
            <a:pPr lvl="1">
              <a:lnSpc>
                <a:spcPct val="80000"/>
              </a:lnSpc>
            </a:pPr>
            <a:r>
              <a:rPr lang="en-US" sz="800"/>
              <a:t>--</a:t>
            </a:r>
          </a:p>
          <a:p>
            <a:pPr lvl="1">
              <a:lnSpc>
                <a:spcPct val="80000"/>
              </a:lnSpc>
            </a:pPr>
            <a:r>
              <a:rPr lang="en-US" sz="800"/>
              <a:t>--</a:t>
            </a:r>
          </a:p>
          <a:p>
            <a:pPr lvl="1">
              <a:lnSpc>
                <a:spcPct val="80000"/>
              </a:lnSpc>
            </a:pPr>
            <a:r>
              <a:rPr lang="en-US" sz="800"/>
              <a:t>--</a:t>
            </a:r>
          </a:p>
          <a:p>
            <a:pPr lvl="1">
              <a:lnSpc>
                <a:spcPct val="80000"/>
              </a:lnSpc>
            </a:pPr>
            <a:r>
              <a:rPr lang="en-US" sz="800"/>
              <a:t>--</a:t>
            </a:r>
          </a:p>
          <a:p>
            <a:pPr lvl="1">
              <a:lnSpc>
                <a:spcPct val="80000"/>
              </a:lnSpc>
            </a:pPr>
            <a:r>
              <a:rPr lang="en-US" sz="800"/>
              <a:t>--</a:t>
            </a:r>
          </a:p>
          <a:p>
            <a:pPr lvl="1">
              <a:lnSpc>
                <a:spcPct val="80000"/>
              </a:lnSpc>
            </a:pPr>
            <a:r>
              <a:rPr lang="en-US" sz="800"/>
              <a:t>--</a:t>
            </a:r>
          </a:p>
          <a:p>
            <a:pPr lvl="1">
              <a:lnSpc>
                <a:spcPct val="80000"/>
              </a:lnSpc>
            </a:pPr>
            <a:r>
              <a:rPr lang="en-US" sz="800"/>
              <a:t>--</a:t>
            </a:r>
          </a:p>
          <a:p>
            <a:pPr lvl="1">
              <a:lnSpc>
                <a:spcPct val="80000"/>
              </a:lnSpc>
            </a:pPr>
            <a:r>
              <a:rPr lang="en-US" sz="800"/>
              <a:t>--</a:t>
            </a:r>
          </a:p>
          <a:p>
            <a:pPr>
              <a:lnSpc>
                <a:spcPct val="80000"/>
              </a:lnSpc>
            </a:pPr>
            <a:r>
              <a:rPr lang="en-US" sz="1000" b="1"/>
              <a:t>“Do it Now”</a:t>
            </a:r>
          </a:p>
          <a:p>
            <a:pPr>
              <a:lnSpc>
                <a:spcPct val="80000"/>
              </a:lnSpc>
            </a:pPr>
            <a:r>
              <a:rPr lang="en-US" sz="900" b="1"/>
              <a:t>What to do 	“Daily News”</a:t>
            </a:r>
          </a:p>
          <a:p>
            <a:pPr>
              <a:lnSpc>
                <a:spcPct val="80000"/>
              </a:lnSpc>
            </a:pPr>
            <a:r>
              <a:rPr lang="en-US" sz="900" b="1"/>
              <a:t>tomorrow? 	“Energizers”</a:t>
            </a:r>
          </a:p>
          <a:p>
            <a:pPr>
              <a:lnSpc>
                <a:spcPct val="80000"/>
              </a:lnSpc>
            </a:pPr>
            <a:r>
              <a:rPr lang="en-US" sz="900" b="1"/>
              <a:t>			“More music”</a:t>
            </a:r>
          </a:p>
          <a:p>
            <a:pPr>
              <a:lnSpc>
                <a:spcPct val="80000"/>
              </a:lnSpc>
            </a:pPr>
            <a:endParaRPr lang="en-US" b="1"/>
          </a:p>
          <a:p>
            <a:pPr lvl="1">
              <a:lnSpc>
                <a:spcPct val="80000"/>
              </a:lnSpc>
            </a:pPr>
            <a:r>
              <a:rPr lang="en-US" b="1"/>
              <a:t>Who will do it?</a:t>
            </a:r>
            <a:r>
              <a:rPr lang="en-US" sz="1000" b="1"/>
              <a:t> </a:t>
            </a:r>
          </a:p>
          <a:p>
            <a:pPr>
              <a:lnSpc>
                <a:spcPct val="80000"/>
              </a:lnSpc>
            </a:pPr>
            <a:r>
              <a:rPr lang="en-US" sz="900" b="1"/>
              <a:t>--</a:t>
            </a:r>
          </a:p>
          <a:p>
            <a:pPr>
              <a:lnSpc>
                <a:spcPct val="80000"/>
              </a:lnSpc>
            </a:pPr>
            <a:r>
              <a:rPr lang="en-US" sz="900" b="1"/>
              <a:t>--</a:t>
            </a:r>
          </a:p>
          <a:p>
            <a:pPr>
              <a:lnSpc>
                <a:spcPct val="80000"/>
              </a:lnSpc>
            </a:pPr>
            <a:r>
              <a:rPr lang="en-US" sz="900" b="1"/>
              <a:t>--</a:t>
            </a:r>
          </a:p>
          <a:p>
            <a:pPr>
              <a:lnSpc>
                <a:spcPct val="80000"/>
              </a:lnSpc>
            </a:pPr>
            <a:r>
              <a:rPr lang="en-US" sz="900" b="1"/>
              <a:t>--</a:t>
            </a:r>
            <a:endParaRPr lang="en-US"/>
          </a:p>
          <a:p>
            <a:pPr>
              <a:lnSpc>
                <a:spcPct val="90000"/>
              </a:lnSpc>
            </a:pPr>
            <a:r>
              <a:rPr lang="en-US"/>
              <a:t>PERSONAL COMMITMENTS</a:t>
            </a:r>
          </a:p>
          <a:p>
            <a:pPr>
              <a:lnSpc>
                <a:spcPct val="80000"/>
              </a:lnSpc>
            </a:pPr>
            <a:endParaRPr lang="en-US" sz="700" b="1"/>
          </a:p>
          <a:p>
            <a:pPr>
              <a:lnSpc>
                <a:spcPct val="80000"/>
              </a:lnSpc>
            </a:pPr>
            <a:r>
              <a:rPr lang="en-US" sz="700" b="1"/>
              <a:t>DISCUSSION QUESTIONS/INSTRUCTIONS:</a:t>
            </a:r>
          </a:p>
          <a:p>
            <a:pPr>
              <a:lnSpc>
                <a:spcPct val="90000"/>
              </a:lnSpc>
            </a:pPr>
            <a:endParaRPr lang="en-US" sz="1400" b="1"/>
          </a:p>
          <a:p>
            <a:pPr>
              <a:lnSpc>
                <a:spcPct val="90000"/>
              </a:lnSpc>
            </a:pPr>
            <a:r>
              <a:rPr lang="en-US" sz="1400" b="1"/>
              <a:t>		MORE… MORE… MORE… </a:t>
            </a:r>
            <a:endParaRPr lang="en-US" sz="1400"/>
          </a:p>
          <a:p>
            <a:pPr>
              <a:lnSpc>
                <a:spcPct val="90000"/>
              </a:lnSpc>
            </a:pPr>
            <a:endParaRPr lang="en-US" sz="1400"/>
          </a:p>
          <a:p>
            <a:pPr>
              <a:lnSpc>
                <a:spcPct val="90000"/>
              </a:lnSpc>
            </a:pPr>
            <a:r>
              <a:rPr lang="en-US" sz="1400"/>
              <a:t>DO NOT FORGET TO PREPARE AND DISTRIBUTE WRITTEN ‘A-VALUATION’ FORMS EARLY.. WELL BEFORE END OF LAST SESSION… AND COLLECT THEM BEFORE FINAL SESSION IS OVER!!! </a:t>
            </a:r>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6" name="Rectangle 2"/>
          <p:cNvSpPr>
            <a:spLocks noRot="1" noChangeArrowheads="1" noTextEdit="1"/>
          </p:cNvSpPr>
          <p:nvPr>
            <p:ph type="sldImg"/>
          </p:nvPr>
        </p:nvSpPr>
        <p:spPr>
          <a:ln/>
        </p:spPr>
      </p:sp>
      <p:sp>
        <p:nvSpPr>
          <p:cNvPr id="845827" name="Rectangle 3"/>
          <p:cNvSpPr>
            <a:spLocks noGrp="1" noChangeArrowheads="1"/>
          </p:cNvSpPr>
          <p:nvPr>
            <p:ph type="body" idx="1"/>
          </p:nvPr>
        </p:nvSpPr>
        <p:spPr>
          <a:xfrm>
            <a:off x="911225" y="3257550"/>
            <a:ext cx="7294563" cy="3086100"/>
          </a:xfrm>
        </p:spPr>
        <p:txBody>
          <a:bodyPr/>
          <a:lstStyle/>
          <a:p>
            <a:r>
              <a:rPr lang="en-US"/>
              <a:t>5:20  pm adjourn							</a:t>
            </a:r>
          </a:p>
          <a:p>
            <a:r>
              <a:rPr lang="en-US"/>
              <a:t>Participants were asked to volunteer to serve as reporters for The Morning News for future workshops… summarizing the highlights of today… news format… entertaining…humorous…</a:t>
            </a:r>
          </a:p>
          <a:p>
            <a:r>
              <a:rPr lang="en-US"/>
              <a:t>Volunteers were also asked for leading energizers and entertainment – for tea breaks and/or end of the day, or evening fun. </a:t>
            </a:r>
          </a:p>
          <a:p>
            <a:r>
              <a:rPr lang="en-US"/>
              <a:t>Resource Material:  “The ‘Do It Now’ Tool Kit of Appreciative Exercises </a:t>
            </a:r>
          </a:p>
          <a:p>
            <a:endParaRPr lang="en-US"/>
          </a:p>
          <a:p>
            <a:endParaRPr lang="en-US"/>
          </a:p>
          <a:p>
            <a:r>
              <a:rPr lang="en-US"/>
              <a:t>See previous slide - “To Do” coming from A-Valuation</a:t>
            </a:r>
          </a:p>
          <a:p>
            <a:r>
              <a:rPr lang="en-US"/>
              <a:t>Morning News		 -- Who will report?</a:t>
            </a:r>
          </a:p>
          <a:p>
            <a:r>
              <a:rPr lang="en-US"/>
              <a:t>Activities/Energizers --Who will lead?</a:t>
            </a:r>
          </a:p>
          <a:p>
            <a:pPr>
              <a:buFontTx/>
              <a:buChar char="•"/>
            </a:pPr>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994" name="Rectangle 2"/>
          <p:cNvSpPr>
            <a:spLocks noChangeArrowheads="1" noTextEdit="1"/>
          </p:cNvSpPr>
          <p:nvPr>
            <p:ph type="sldImg"/>
          </p:nvPr>
        </p:nvSpPr>
        <p:spPr bwMode="auto">
          <a:xfrm>
            <a:off x="2843213" y="514350"/>
            <a:ext cx="3429000" cy="2571750"/>
          </a:xfrm>
          <a:prstGeom prst="rect">
            <a:avLst/>
          </a:prstGeom>
          <a:solidFill>
            <a:srgbClr val="FFFFFF"/>
          </a:solidFill>
          <a:ln>
            <a:solidFill>
              <a:srgbClr val="000000"/>
            </a:solidFill>
            <a:miter lim="800000"/>
            <a:headEnd/>
            <a:tailEnd/>
          </a:ln>
        </p:spPr>
      </p:sp>
      <p:sp>
        <p:nvSpPr>
          <p:cNvPr id="1236995" name="Rectangle 3"/>
          <p:cNvSpPr>
            <a:spLocks noChangeArrowheads="1"/>
          </p:cNvSpPr>
          <p:nvPr>
            <p:ph type="body" idx="1"/>
          </p:nvPr>
        </p:nvSpPr>
        <p:spPr bwMode="auto">
          <a:xfrm>
            <a:off x="911225" y="3259138"/>
            <a:ext cx="7294563" cy="3084512"/>
          </a:xfrm>
          <a:prstGeom prst="rect">
            <a:avLst/>
          </a:prstGeom>
          <a:solidFill>
            <a:srgbClr val="FFFFFF"/>
          </a:solidFill>
          <a:ln>
            <a:solidFill>
              <a:srgbClr val="000000"/>
            </a:solidFill>
            <a:miter lim="800000"/>
            <a:headEnd/>
            <a:tailEnd/>
          </a:ln>
        </p:spPr>
        <p:txBody>
          <a:bodyPr/>
          <a:lstStyle/>
          <a:p>
            <a:r>
              <a:rPr lang="en-US" sz="1000" b="1" i="1"/>
              <a:t>Training of Trainers for Community Mobilization in Sudan</a:t>
            </a:r>
          </a:p>
          <a:p>
            <a:r>
              <a:rPr lang="en-US" sz="1000" b="1"/>
              <a:t>An</a:t>
            </a:r>
            <a:r>
              <a:rPr lang="en-US" sz="1000" b="1" i="1"/>
              <a:t> APPRECIATIVE PLANNING and ACTION </a:t>
            </a:r>
            <a:r>
              <a:rPr lang="en-US" sz="1000" b="1"/>
              <a:t>Framework</a:t>
            </a:r>
          </a:p>
          <a:p>
            <a:endParaRPr lang="en-US" sz="1000" b="1" i="1"/>
          </a:p>
          <a:p>
            <a:r>
              <a:rPr lang="en-US" sz="1000" b="1" i="1"/>
              <a:t>DAY 2</a:t>
            </a:r>
          </a:p>
          <a:p>
            <a:pPr>
              <a:lnSpc>
                <a:spcPct val="80000"/>
              </a:lnSpc>
            </a:pPr>
            <a:r>
              <a:rPr lang="en-US" sz="800" b="1" i="1"/>
              <a:t>FIELD EXERCISES</a:t>
            </a:r>
          </a:p>
          <a:p>
            <a:pPr>
              <a:lnSpc>
                <a:spcPct val="80000"/>
              </a:lnSpc>
            </a:pPr>
            <a:r>
              <a:rPr lang="en-US" sz="800" b="1" i="1"/>
              <a:t>with Local Communities</a:t>
            </a:r>
          </a:p>
          <a:p>
            <a:pPr>
              <a:lnSpc>
                <a:spcPct val="80000"/>
              </a:lnSpc>
            </a:pPr>
            <a:endParaRPr lang="en-US" sz="800" b="1" i="1"/>
          </a:p>
          <a:p>
            <a:pPr>
              <a:lnSpc>
                <a:spcPct val="80000"/>
              </a:lnSpc>
            </a:pPr>
            <a:r>
              <a:rPr lang="en-US" sz="800" b="1" i="1"/>
              <a:t>TALKING POINTS</a:t>
            </a:r>
          </a:p>
          <a:p>
            <a:pPr>
              <a:lnSpc>
                <a:spcPct val="80000"/>
              </a:lnSpc>
            </a:pPr>
            <a:endParaRPr lang="en-US" sz="800" b="1" i="1"/>
          </a:p>
          <a:p>
            <a:pPr>
              <a:lnSpc>
                <a:spcPct val="80000"/>
              </a:lnSpc>
            </a:pPr>
            <a:r>
              <a:rPr lang="en-US" sz="800" b="1"/>
              <a:t>DISCUSSION QUESTIONS/INSTRUCTIONS:</a:t>
            </a:r>
          </a:p>
          <a:p>
            <a:endParaRPr lang="en-US" sz="1600" b="1"/>
          </a:p>
          <a:p>
            <a:r>
              <a:rPr lang="en-US" sz="1600" b="1"/>
              <a:t>		MORE… MORE… MORE… </a:t>
            </a:r>
            <a:endParaRPr lang="en-US" sz="1600"/>
          </a:p>
          <a:p>
            <a:pPr>
              <a:lnSpc>
                <a:spcPct val="80000"/>
              </a:lnSpc>
            </a:pPr>
            <a:endParaRPr lang="en-US" sz="1000" b="1" i="1"/>
          </a:p>
          <a:p>
            <a:endParaRPr lang="en-US" sz="1000" b="1" i="1"/>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02" name="Rectangle 2"/>
          <p:cNvSpPr>
            <a:spLocks noChangeArrowheads="1"/>
          </p:cNvSpPr>
          <p:nvPr>
            <p:ph type="sldImg"/>
          </p:nvPr>
        </p:nvSpPr>
        <p:spPr bwMode="auto">
          <a:xfrm>
            <a:off x="2843213" y="514350"/>
            <a:ext cx="3429000" cy="2571750"/>
          </a:xfrm>
          <a:prstGeom prst="rect">
            <a:avLst/>
          </a:prstGeom>
          <a:solidFill>
            <a:srgbClr val="FFFFFF"/>
          </a:solidFill>
          <a:ln>
            <a:solidFill>
              <a:srgbClr val="000000"/>
            </a:solidFill>
            <a:miter lim="800000"/>
            <a:headEnd/>
            <a:tailEnd/>
          </a:ln>
        </p:spPr>
      </p:sp>
      <p:sp>
        <p:nvSpPr>
          <p:cNvPr id="1177603" name="Rectangle 3"/>
          <p:cNvSpPr>
            <a:spLocks noChangeArrowheads="1"/>
          </p:cNvSpPr>
          <p:nvPr>
            <p:ph type="body" idx="1"/>
          </p:nvPr>
        </p:nvSpPr>
        <p:spPr bwMode="auto">
          <a:xfrm>
            <a:off x="911225" y="3259138"/>
            <a:ext cx="7294563" cy="3084512"/>
          </a:xfrm>
          <a:prstGeom prst="rect">
            <a:avLst/>
          </a:prstGeom>
          <a:solidFill>
            <a:srgbClr val="FFFFFF"/>
          </a:solidFill>
          <a:ln>
            <a:solidFill>
              <a:srgbClr val="000000"/>
            </a:solidFill>
            <a:miter lim="800000"/>
            <a:headEnd/>
            <a:tailEnd/>
          </a:ln>
        </p:spPr>
        <p:txBody>
          <a:bodyPr/>
          <a:lstStyle/>
          <a:p>
            <a:r>
              <a:rPr lang="en-US"/>
              <a:t>QUOTABLE QUOTES</a:t>
            </a:r>
          </a:p>
          <a:p>
            <a:r>
              <a:rPr lang="en-US"/>
              <a:t>…. CAPTURING THE ESSENCE OF APA</a:t>
            </a:r>
          </a:p>
          <a:p>
            <a:endParaRPr lang="en-US"/>
          </a:p>
          <a:p>
            <a:r>
              <a:rPr lang="en-US" b="1">
                <a:latin typeface="Times New Roman" pitchFamily="1" charset="0"/>
              </a:rPr>
              <a:t>“All the knowledge we need is in this room”</a:t>
            </a:r>
          </a:p>
          <a:p>
            <a:r>
              <a:rPr lang="en-US" b="1">
                <a:latin typeface="Times New Roman" pitchFamily="1" charset="0"/>
              </a:rPr>
              <a:t>“Whoever is here are the right people”</a:t>
            </a:r>
          </a:p>
          <a:p>
            <a:r>
              <a:rPr lang="en-US" b="1">
                <a:latin typeface="Times New Roman" pitchFamily="1" charset="0"/>
              </a:rPr>
              <a:t>“Use your own best judgment at all times”</a:t>
            </a:r>
          </a:p>
          <a:p>
            <a:r>
              <a:rPr lang="en-US" b="1">
                <a:latin typeface="Times New Roman" pitchFamily="1" charset="0"/>
              </a:rPr>
              <a:t>“Perfection is the enemy of getting the job done”</a:t>
            </a:r>
          </a:p>
          <a:p>
            <a:r>
              <a:rPr lang="en-US" b="1">
                <a:latin typeface="Times New Roman" pitchFamily="1" charset="0"/>
              </a:rPr>
              <a:t>KISSS-”Keep it short, sweet, simple”</a:t>
            </a:r>
            <a:r>
              <a:rPr lang="en-US"/>
              <a:t> </a:t>
            </a:r>
          </a:p>
          <a:p>
            <a:pPr>
              <a:lnSpc>
                <a:spcPct val="90000"/>
              </a:lnSpc>
            </a:pPr>
            <a:r>
              <a:rPr lang="en-US" sz="1000" b="1">
                <a:latin typeface="Times New Roman" pitchFamily="1" charset="0"/>
              </a:rPr>
              <a:t>“Do it Now!”</a:t>
            </a:r>
          </a:p>
          <a:p>
            <a:pPr>
              <a:lnSpc>
                <a:spcPct val="90000"/>
              </a:lnSpc>
            </a:pPr>
            <a:r>
              <a:rPr lang="en-US" sz="1000" b="1">
                <a:latin typeface="Times New Roman" pitchFamily="1" charset="0"/>
              </a:rPr>
              <a:t>“The helping hand strikes again”</a:t>
            </a:r>
          </a:p>
          <a:p>
            <a:pPr>
              <a:lnSpc>
                <a:spcPct val="90000"/>
              </a:lnSpc>
            </a:pPr>
            <a:r>
              <a:rPr lang="en-US" sz="1000" b="1">
                <a:latin typeface="Times New Roman" pitchFamily="1" charset="0"/>
              </a:rPr>
              <a:t>“Don’t punish those who come on time”</a:t>
            </a:r>
          </a:p>
          <a:p>
            <a:pPr>
              <a:lnSpc>
                <a:spcPct val="90000"/>
              </a:lnSpc>
            </a:pPr>
            <a:r>
              <a:rPr lang="en-US" sz="1000" b="1">
                <a:latin typeface="Times New Roman" pitchFamily="1" charset="0"/>
              </a:rPr>
              <a:t>“Find, create: Joy In Work!”</a:t>
            </a:r>
          </a:p>
          <a:p>
            <a:pPr>
              <a:lnSpc>
                <a:spcPct val="90000"/>
              </a:lnSpc>
            </a:pPr>
            <a:r>
              <a:rPr lang="en-US" sz="1000" b="1">
                <a:latin typeface="Times New Roman" pitchFamily="1" charset="0"/>
              </a:rPr>
              <a:t>“Work shrinks to fit the time available”</a:t>
            </a:r>
          </a:p>
          <a:p>
            <a:pPr>
              <a:lnSpc>
                <a:spcPct val="90000"/>
              </a:lnSpc>
            </a:pPr>
            <a:r>
              <a:rPr lang="en-US" sz="1000" b="1">
                <a:latin typeface="Times New Roman" pitchFamily="1" charset="0"/>
              </a:rPr>
              <a:t>“Don’t get it right, get it written”</a:t>
            </a:r>
          </a:p>
          <a:p>
            <a:pPr>
              <a:lnSpc>
                <a:spcPct val="90000"/>
              </a:lnSpc>
            </a:pPr>
            <a:r>
              <a:rPr lang="en-US" sz="1000" b="1">
                <a:latin typeface="Times New Roman" pitchFamily="1" charset="0"/>
              </a:rPr>
              <a:t>“Simple is not easy”</a:t>
            </a:r>
          </a:p>
          <a:p>
            <a:pPr>
              <a:lnSpc>
                <a:spcPct val="90000"/>
              </a:lnSpc>
            </a:pPr>
            <a:endParaRPr lang="en-US"/>
          </a:p>
          <a:p>
            <a:r>
              <a:rPr lang="en-US"/>
              <a:t>Add more that come along</a:t>
            </a:r>
          </a:p>
          <a:p>
            <a:endParaRPr lang="en-US"/>
          </a:p>
          <a:p>
            <a:endParaRPr lang="en-US"/>
          </a:p>
          <a:p>
            <a:endParaRPr lang="en-US">
              <a:solidFill>
                <a:srgbClr val="000000"/>
              </a:solidFill>
              <a:latin typeface="Helvetica" pitchFamily="1"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0" name="Rectangle 2"/>
          <p:cNvSpPr>
            <a:spLocks noRot="1" noChangeArrowheads="1" noTextEdit="1"/>
          </p:cNvSpPr>
          <p:nvPr>
            <p:ph type="sldImg"/>
          </p:nvPr>
        </p:nvSpPr>
        <p:spPr>
          <a:ln/>
        </p:spPr>
      </p:sp>
      <p:sp>
        <p:nvSpPr>
          <p:cNvPr id="995331" name="Rectangle 3"/>
          <p:cNvSpPr>
            <a:spLocks noGrp="1" noChangeArrowheads="1"/>
          </p:cNvSpPr>
          <p:nvPr>
            <p:ph type="body" idx="1"/>
          </p:nvPr>
        </p:nvSpPr>
        <p:spPr/>
        <p:txBody>
          <a:bodyPr/>
          <a:lstStyle/>
          <a:p>
            <a:r>
              <a:rPr lang="en-US"/>
              <a:t>8:55 am						</a:t>
            </a:r>
          </a:p>
          <a:p>
            <a:r>
              <a:rPr lang="en-US"/>
              <a:t>3 min.</a:t>
            </a:r>
          </a:p>
          <a:p>
            <a:endParaRPr lang="en-US"/>
          </a:p>
          <a:p>
            <a:r>
              <a:rPr lang="en-US"/>
              <a:t>DISCUSSION QUESTION:</a:t>
            </a:r>
          </a:p>
          <a:p>
            <a:pPr lvl="1">
              <a:buFontTx/>
              <a:buChar char="•"/>
            </a:pPr>
            <a:r>
              <a:rPr lang="en-US"/>
              <a:t>“WHAT DO YOU THINK ARE SOME GOOD RULES FOR US ALL TO FOLLOW DURING THIS WORKSHOP?”</a:t>
            </a:r>
          </a:p>
          <a:p>
            <a:pPr lvl="1">
              <a:buFontTx/>
              <a:buChar char="•"/>
            </a:pPr>
            <a:endParaRPr lang="en-US"/>
          </a:p>
          <a:p>
            <a:r>
              <a:rPr lang="en-US"/>
              <a:t>EXAMPLES</a:t>
            </a:r>
          </a:p>
          <a:p>
            <a:pPr lvl="1">
              <a:buFontTx/>
              <a:buChar char="•"/>
            </a:pPr>
            <a:r>
              <a:rPr lang="en-US"/>
              <a:t>Switch off our cell phones</a:t>
            </a:r>
          </a:p>
          <a:p>
            <a:pPr lvl="1">
              <a:buFontTx/>
              <a:buChar char="•"/>
            </a:pPr>
            <a:r>
              <a:rPr lang="en-US"/>
              <a:t>Keep time</a:t>
            </a:r>
          </a:p>
          <a:p>
            <a:pPr lvl="1">
              <a:buFontTx/>
              <a:buChar char="•"/>
            </a:pPr>
            <a:r>
              <a:rPr lang="en-US"/>
              <a:t>Avoid Side talk</a:t>
            </a:r>
          </a:p>
          <a:p>
            <a:pPr lvl="1">
              <a:buFontTx/>
              <a:buChar char="•"/>
            </a:pPr>
            <a:r>
              <a:rPr lang="en-US"/>
              <a:t>Yield to others</a:t>
            </a:r>
          </a:p>
          <a:p>
            <a:pPr lvl="1">
              <a:buFontTx/>
              <a:buChar char="•"/>
            </a:pPr>
            <a:r>
              <a:rPr lang="en-US"/>
              <a:t>Show respect when others are talking</a:t>
            </a:r>
          </a:p>
          <a:p>
            <a:pPr lvl="1">
              <a:buFontTx/>
              <a:buChar char="•"/>
            </a:pPr>
            <a:r>
              <a:rPr lang="en-US"/>
              <a:t>Be a good listener</a:t>
            </a:r>
          </a:p>
          <a:p>
            <a:pPr lvl="1">
              <a:buFontTx/>
              <a:buChar char="•"/>
            </a:pPr>
            <a:r>
              <a:rPr lang="en-US"/>
              <a:t>Participate actively and constructively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Rectangle 2"/>
          <p:cNvSpPr>
            <a:spLocks noRot="1" noChangeArrowheads="1" noTextEdit="1"/>
          </p:cNvSpPr>
          <p:nvPr>
            <p:ph type="sldImg"/>
          </p:nvPr>
        </p:nvSpPr>
        <p:spPr>
          <a:ln/>
        </p:spPr>
      </p:sp>
      <p:sp>
        <p:nvSpPr>
          <p:cNvPr id="770051" name="Rectangle 3"/>
          <p:cNvSpPr>
            <a:spLocks noGrp="1" noChangeArrowheads="1"/>
          </p:cNvSpPr>
          <p:nvPr>
            <p:ph type="body" idx="1"/>
          </p:nvPr>
        </p:nvSpPr>
        <p:spPr>
          <a:xfrm>
            <a:off x="911225" y="3257550"/>
            <a:ext cx="7294563" cy="3086100"/>
          </a:xfrm>
        </p:spPr>
        <p:txBody>
          <a:bodyPr/>
          <a:lstStyle/>
          <a:p>
            <a:pPr>
              <a:lnSpc>
                <a:spcPct val="90000"/>
              </a:lnSpc>
            </a:pPr>
            <a:r>
              <a:rPr lang="en-US"/>
              <a:t>9 am</a:t>
            </a:r>
          </a:p>
          <a:p>
            <a:pPr>
              <a:lnSpc>
                <a:spcPct val="90000"/>
              </a:lnSpc>
            </a:pPr>
            <a:r>
              <a:rPr lang="en-US"/>
              <a:t>2 min</a:t>
            </a:r>
          </a:p>
          <a:p>
            <a:pPr>
              <a:lnSpc>
                <a:spcPct val="90000"/>
              </a:lnSpc>
            </a:pPr>
            <a:r>
              <a:rPr lang="en-US"/>
              <a:t>REVIEW TODAY’S AGENDA… INDICATE WHERE THIS FITS INTO THE 6-DAY AGENDA AND NOTE ANY RELEVANT CONNECTIONS TO THE PARTICIPANTS ‘EXPECATIONS AND DREAMS’</a:t>
            </a:r>
          </a:p>
          <a:p>
            <a:pPr>
              <a:lnSpc>
                <a:spcPct val="90000"/>
              </a:lnSpc>
            </a:pPr>
            <a:endParaRPr lang="en-US"/>
          </a:p>
          <a:p>
            <a:pPr>
              <a:lnSpc>
                <a:spcPct val="90000"/>
              </a:lnSpc>
            </a:pPr>
            <a:r>
              <a:rPr lang="en-US"/>
              <a:t>SOME SPECIAL ‘MOTTOS’ POSTED ON THE WALL MIGHT INCLUDE: </a:t>
            </a:r>
          </a:p>
          <a:p>
            <a:pPr>
              <a:lnSpc>
                <a:spcPct val="90000"/>
              </a:lnSpc>
              <a:buFontTx/>
              <a:buChar char="•"/>
            </a:pPr>
            <a:r>
              <a:rPr lang="en-US"/>
              <a:t>“Yes we can!”</a:t>
            </a:r>
          </a:p>
          <a:p>
            <a:pPr>
              <a:lnSpc>
                <a:spcPct val="90000"/>
              </a:lnSpc>
              <a:buFontTx/>
              <a:buChar char="•"/>
            </a:pPr>
            <a:r>
              <a:rPr lang="en-US"/>
              <a:t>All the knowledge we need is in this room, village</a:t>
            </a:r>
          </a:p>
          <a:p>
            <a:pPr>
              <a:lnSpc>
                <a:spcPct val="90000"/>
              </a:lnSpc>
              <a:buFontTx/>
              <a:buChar char="•"/>
            </a:pPr>
            <a:r>
              <a:rPr lang="en-US"/>
              <a:t>Work shrinks to fit the time available</a:t>
            </a:r>
          </a:p>
          <a:p>
            <a:pPr>
              <a:lnSpc>
                <a:spcPct val="90000"/>
              </a:lnSpc>
              <a:buFontTx/>
              <a:buChar char="•"/>
            </a:pPr>
            <a:r>
              <a:rPr lang="en-US"/>
              <a:t>Do it now!</a:t>
            </a:r>
          </a:p>
          <a:p>
            <a:pPr>
              <a:lnSpc>
                <a:spcPct val="90000"/>
              </a:lnSpc>
              <a:buFontTx/>
              <a:buChar char="•"/>
            </a:pPr>
            <a:endParaRPr lang="en-US"/>
          </a:p>
          <a:p>
            <a:pPr>
              <a:lnSpc>
                <a:spcPct val="90000"/>
              </a:lnSpc>
              <a:buFontTx/>
              <a:buChar char="•"/>
            </a:pPr>
            <a:r>
              <a:rPr lang="en-US"/>
              <a:t>DAY ONE AGENDA</a:t>
            </a:r>
          </a:p>
          <a:p>
            <a:pPr>
              <a:lnSpc>
                <a:spcPct val="90000"/>
              </a:lnSpc>
              <a:buFontTx/>
              <a:buChar char="•"/>
            </a:pPr>
            <a:endParaRPr lang="en-US"/>
          </a:p>
          <a:p>
            <a:pPr>
              <a:lnSpc>
                <a:spcPct val="90000"/>
              </a:lnSpc>
            </a:pPr>
            <a:r>
              <a:rPr lang="en-US" sz="700" b="1" i="1"/>
              <a:t>APA to Solve Major ‘Problems’ and to Facilitate Empowering Community Mobilization</a:t>
            </a:r>
          </a:p>
          <a:p>
            <a:pPr>
              <a:lnSpc>
                <a:spcPct val="90000"/>
              </a:lnSpc>
            </a:pPr>
            <a:r>
              <a:rPr lang="en-US" sz="700" b="1"/>
              <a:t>1. DISCOVERY</a:t>
            </a:r>
            <a:endParaRPr lang="en-US" sz="700" b="1" i="1"/>
          </a:p>
          <a:p>
            <a:pPr lvl="1">
              <a:lnSpc>
                <a:spcPct val="90000"/>
              </a:lnSpc>
            </a:pPr>
            <a:r>
              <a:rPr lang="en-US" sz="800" b="1"/>
              <a:t>Appreciative Interviews &amp; Introductions</a:t>
            </a:r>
          </a:p>
          <a:p>
            <a:pPr lvl="1">
              <a:lnSpc>
                <a:spcPct val="90000"/>
              </a:lnSpc>
            </a:pPr>
            <a:r>
              <a:rPr lang="en-US" sz="800" b="1" i="1"/>
              <a:t>Appreciative Planning &amp; Action</a:t>
            </a:r>
          </a:p>
          <a:p>
            <a:pPr lvl="2">
              <a:lnSpc>
                <a:spcPct val="90000"/>
              </a:lnSpc>
            </a:pPr>
            <a:r>
              <a:rPr lang="en-US" sz="900" b="1"/>
              <a:t>“Problem to Opportunity”</a:t>
            </a:r>
          </a:p>
          <a:p>
            <a:pPr lvl="2">
              <a:lnSpc>
                <a:spcPct val="90000"/>
              </a:lnSpc>
            </a:pPr>
            <a:r>
              <a:rPr lang="en-US" sz="900" b="1"/>
              <a:t>“Worst Problem Ever”</a:t>
            </a:r>
            <a:endParaRPr lang="en-US" sz="900" b="1">
              <a:sym typeface="Wingdings" pitchFamily="1" charset="2"/>
            </a:endParaRPr>
          </a:p>
          <a:p>
            <a:pPr lvl="1">
              <a:lnSpc>
                <a:spcPct val="80000"/>
              </a:lnSpc>
            </a:pPr>
            <a:r>
              <a:rPr lang="en-US" sz="800" b="1">
                <a:sym typeface="Wingdings" pitchFamily="1" charset="2"/>
              </a:rPr>
              <a:t>The best of </a:t>
            </a:r>
            <a:r>
              <a:rPr lang="en-US" sz="800" b="1" i="1">
                <a:latin typeface="Jazz Poster ICG" pitchFamily="2" charset="0"/>
              </a:rPr>
              <a:t>Community </a:t>
            </a:r>
            <a:r>
              <a:rPr lang="en-US" sz="800" b="1" i="1">
                <a:sym typeface="Wingdings" pitchFamily="1" charset="2"/>
              </a:rPr>
              <a:t>Mobilization</a:t>
            </a:r>
            <a:r>
              <a:rPr lang="en-US" sz="800" b="1" i="1">
                <a:latin typeface="Jazz Poster ICG" pitchFamily="2" charset="0"/>
              </a:rPr>
              <a:t> in Sudan</a:t>
            </a:r>
            <a:r>
              <a:rPr lang="en-US" sz="800" b="1" i="1">
                <a:sym typeface="Wingdings" pitchFamily="1" charset="2"/>
              </a:rPr>
              <a:t> </a:t>
            </a:r>
            <a:endParaRPr lang="en-US" sz="800" b="1">
              <a:sym typeface="Wingdings" pitchFamily="1" charset="2"/>
            </a:endParaRPr>
          </a:p>
          <a:p>
            <a:pPr>
              <a:lnSpc>
                <a:spcPct val="80000"/>
              </a:lnSpc>
            </a:pPr>
            <a:r>
              <a:rPr lang="en-US" sz="700" b="1" i="1">
                <a:sym typeface="Wingdings" pitchFamily="1" charset="2"/>
              </a:rPr>
              <a:t>2. DREAM – for Empowering Community Mobilization in Sudan</a:t>
            </a:r>
            <a:endParaRPr lang="en-US" sz="700" b="1">
              <a:sym typeface="Wingdings" pitchFamily="1" charset="2"/>
            </a:endParaRPr>
          </a:p>
          <a:p>
            <a:pPr>
              <a:lnSpc>
                <a:spcPct val="80000"/>
              </a:lnSpc>
            </a:pPr>
            <a:r>
              <a:rPr lang="en-US" sz="700" b="1" i="1">
                <a:sym typeface="Wingdings" pitchFamily="1" charset="2"/>
              </a:rPr>
              <a:t>    DESIGN -- Strategy for Empowering Community Mobilization </a:t>
            </a:r>
          </a:p>
          <a:p>
            <a:pPr>
              <a:lnSpc>
                <a:spcPct val="80000"/>
              </a:lnSpc>
            </a:pPr>
            <a:r>
              <a:rPr lang="en-US" sz="700" b="1" i="1">
                <a:sym typeface="Wingdings" pitchFamily="1" charset="2"/>
              </a:rPr>
              <a:t>    DELIVERY of Action Plans for Empowering Community Mobilization </a:t>
            </a:r>
          </a:p>
          <a:p>
            <a:pPr>
              <a:lnSpc>
                <a:spcPct val="80000"/>
              </a:lnSpc>
            </a:pPr>
            <a:r>
              <a:rPr lang="en-US" sz="700" b="1" i="1">
                <a:sym typeface="Wingdings" pitchFamily="1" charset="2"/>
              </a:rPr>
              <a:t>    DELIVERY of Empowering Community Mobilization </a:t>
            </a:r>
            <a:endParaRPr lang="en-US" sz="800" b="1">
              <a:sym typeface="Wingdings" pitchFamily="1" charset="2"/>
            </a:endParaRPr>
          </a:p>
          <a:p>
            <a:pPr>
              <a:lnSpc>
                <a:spcPct val="90000"/>
              </a:lnSpc>
            </a:pPr>
            <a:endParaRPr lang="en-US" sz="700" b="1"/>
          </a:p>
          <a:p>
            <a:pPr>
              <a:lnSpc>
                <a:spcPct val="90000"/>
              </a:lnSpc>
            </a:pPr>
            <a:r>
              <a:rPr lang="en-US" sz="700" b="1"/>
              <a:t>“A-Valuation” for Day 1</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Rot="1" noChangeArrowheads="1" noTextEdit="1"/>
          </p:cNvSpPr>
          <p:nvPr>
            <p:ph type="sldImg"/>
          </p:nvPr>
        </p:nvSpPr>
        <p:spPr>
          <a:ln/>
        </p:spPr>
      </p:sp>
      <p:sp>
        <p:nvSpPr>
          <p:cNvPr id="772099" name="Rectangle 3"/>
          <p:cNvSpPr>
            <a:spLocks noGrp="1" noChangeArrowheads="1"/>
          </p:cNvSpPr>
          <p:nvPr>
            <p:ph type="body" idx="1"/>
          </p:nvPr>
        </p:nvSpPr>
        <p:spPr/>
        <p:txBody>
          <a:bodyPr/>
          <a:lstStyle/>
          <a:p>
            <a:r>
              <a:rPr lang="en-US"/>
              <a:t>9:15 am						</a:t>
            </a:r>
          </a:p>
          <a:p>
            <a:r>
              <a:rPr lang="en-US"/>
              <a:t>15 min.		</a:t>
            </a:r>
          </a:p>
          <a:p>
            <a:endParaRPr lang="en-US"/>
          </a:p>
          <a:p>
            <a:r>
              <a:rPr lang="en-US"/>
              <a:t>INSTRUCTIONS TO PARTICIPANTS:</a:t>
            </a:r>
          </a:p>
          <a:p>
            <a:endParaRPr lang="en-US"/>
          </a:p>
          <a:p>
            <a:r>
              <a:rPr lang="en-US"/>
              <a:t>INTRODUCTIONS -- GETTING TO KNOW SOMEONE YOU DON’T KNOW, OR SOMEONE YOU DON’T KNOW VERY WELL</a:t>
            </a:r>
          </a:p>
          <a:p>
            <a:endParaRPr lang="en-US"/>
          </a:p>
          <a:p>
            <a:r>
              <a:rPr lang="en-US"/>
              <a:t>FIND A ‘STRANGER’ -- SOMEONE UNKNOWN, OR IN THE CASE OF GROUPS THAT HAVE BEEN WORKING TOGETHER, CHOOSE THE ONE PERSON YOU KNOW LEAST WELL… </a:t>
            </a:r>
          </a:p>
          <a:p>
            <a:endParaRPr lang="en-US"/>
          </a:p>
          <a:p>
            <a:r>
              <a:rPr lang="en-US"/>
              <a:t>INTERVIEW EACH OTHER, USING THE FOLLOWING QUESTIONS. 5 MIN. EACH</a:t>
            </a:r>
          </a:p>
          <a:p>
            <a:r>
              <a:rPr lang="en-US"/>
              <a:t>THEN, IN A CIRCLE, WE WILL INTRODUCE OUR ‘NEW FRIEND’ TO THE GROUP -- ONE MINUTE, SHORT, SWEET INTRODUCTION, GIVING THE HIGHLIGHT OF THEIR STORY, WHAT INSPIRED YOU ABOUT YOUR CONVERSATION. </a:t>
            </a:r>
          </a:p>
          <a:p>
            <a:endParaRPr lang="en-US"/>
          </a:p>
          <a:p>
            <a:r>
              <a:rPr lang="en-US" sz="800" b="1" i="1"/>
              <a:t>THIS PROVIDES A BRIEF OVERVIEW OF THE APPRECIATIVE PLANNING AND ACTION PROCESS</a:t>
            </a:r>
            <a:endParaRPr lang="en-US" b="1"/>
          </a:p>
          <a:p>
            <a:endParaRPr lang="en-US" b="1"/>
          </a:p>
          <a:p>
            <a:r>
              <a:rPr lang="en-US" b="1"/>
              <a:t>Question:  </a:t>
            </a:r>
          </a:p>
          <a:p>
            <a:pPr lvl="1">
              <a:buFontTx/>
              <a:buChar char="•"/>
            </a:pPr>
            <a:r>
              <a:rPr lang="en-US" b="1"/>
              <a:t>Tell me a story about a time when you felt you made a real difference, a real contribution</a:t>
            </a:r>
          </a:p>
          <a:p>
            <a:pPr lvl="1">
              <a:buFontTx/>
              <a:buChar char="•"/>
            </a:pPr>
            <a:r>
              <a:rPr lang="en-US" b="1"/>
              <a:t>A time when you felt proud, excited about something you have done yourself </a:t>
            </a:r>
          </a:p>
          <a:p>
            <a:pPr lvl="1">
              <a:buFontTx/>
              <a:buChar char="•"/>
            </a:pPr>
            <a:r>
              <a:rPr lang="en-US" b="1"/>
              <a:t>A time when you contributed to real teamwork to solve a problem</a:t>
            </a:r>
          </a:p>
          <a:p>
            <a:pPr lvl="1">
              <a:buFontTx/>
              <a:buChar char="•"/>
            </a:pPr>
            <a:r>
              <a:rPr lang="en-US" b="1" i="1" u="sng"/>
              <a:t>Anytime</a:t>
            </a:r>
            <a:r>
              <a:rPr lang="en-US" b="1"/>
              <a:t> in your your life, your family, your community, or your work in community mobilization and development</a:t>
            </a:r>
          </a:p>
          <a:p>
            <a:r>
              <a:rPr lang="en-US" b="1"/>
              <a:t>Introduce your partners to the group</a:t>
            </a:r>
          </a:p>
          <a:p>
            <a:pPr lvl="1"/>
            <a:r>
              <a:rPr lang="en-US" b="1"/>
              <a:t>1 minute short, sweet introduction --</a:t>
            </a:r>
          </a:p>
          <a:p>
            <a:pPr lvl="2"/>
            <a:r>
              <a:rPr lang="en-US" b="1"/>
              <a:t>“What inspired you about his/her story”</a:t>
            </a:r>
          </a:p>
          <a:p>
            <a:pPr lvl="2"/>
            <a:endParaRPr lang="en-US" b="1"/>
          </a:p>
          <a:p>
            <a:r>
              <a:rPr lang="en-US" b="1"/>
              <a:t>DO YOUR BEST TO KEEP THE INTRODUCTIONS SHORT AND SWEET, MAXIMUM ONE-MINUTE EACH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endParaRPr lang="en-US"/>
          </a:p>
          <a:p>
            <a:endParaRPr lang="en-US"/>
          </a:p>
          <a:p>
            <a:r>
              <a:rPr lang="en-US"/>
              <a:t>© Malcolm J. Odell, Jr.</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a:p>
            <a:endParaRPr lang="en-US"/>
          </a:p>
          <a:p>
            <a:r>
              <a:rPr lang="en-US"/>
              <a:t>© Malcolm J. Odell, Jr.</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60198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a:p>
            <a:endParaRPr lang="en-US"/>
          </a:p>
          <a:p>
            <a:r>
              <a:rPr lang="en-US"/>
              <a:t>© Malcolm J. Odell, Jr.</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2057400"/>
            <a:ext cx="3619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05300" y="2057400"/>
            <a:ext cx="36195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05300" y="4152900"/>
            <a:ext cx="36195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6172200" y="6248400"/>
            <a:ext cx="2895600" cy="476250"/>
          </a:xfrm>
        </p:spPr>
        <p:txBody>
          <a:bodyPr/>
          <a:lstStyle>
            <a:lvl1pPr>
              <a:defRPr/>
            </a:lvl1pPr>
          </a:lstStyle>
          <a:p>
            <a:endParaRPr lang="en-US"/>
          </a:p>
          <a:p>
            <a:endParaRPr lang="en-US"/>
          </a:p>
          <a:p>
            <a:r>
              <a:rPr lang="en-US"/>
              <a:t>© Malcolm J. Odell, Jr.</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2057400"/>
            <a:ext cx="3619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5300" y="2057400"/>
            <a:ext cx="3619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6172200" y="6248400"/>
            <a:ext cx="2895600" cy="476250"/>
          </a:xfrm>
        </p:spPr>
        <p:txBody>
          <a:bodyPr/>
          <a:lstStyle>
            <a:lvl1pPr>
              <a:defRPr/>
            </a:lvl1pPr>
          </a:lstStyle>
          <a:p>
            <a:endParaRPr lang="en-US"/>
          </a:p>
          <a:p>
            <a:endParaRPr lang="en-US"/>
          </a:p>
          <a:p>
            <a:r>
              <a:rPr lang="en-US"/>
              <a:t>© Malcolm J. Odell, Jr.</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2057400"/>
            <a:ext cx="3619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05300" y="2057400"/>
            <a:ext cx="3619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6172200" y="6248400"/>
            <a:ext cx="2895600" cy="476250"/>
          </a:xfrm>
        </p:spPr>
        <p:txBody>
          <a:bodyPr/>
          <a:lstStyle>
            <a:lvl1pPr>
              <a:defRPr/>
            </a:lvl1pPr>
          </a:lstStyle>
          <a:p>
            <a:endParaRPr lang="en-US"/>
          </a:p>
          <a:p>
            <a:endParaRPr lang="en-US"/>
          </a:p>
          <a:p>
            <a:r>
              <a:rPr lang="en-US"/>
              <a:t>© Malcolm J. Odell, Jr.</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2057400"/>
            <a:ext cx="3619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305300" y="2057400"/>
            <a:ext cx="3619500" cy="4038600"/>
          </a:xfrm>
        </p:spPr>
        <p:txBody>
          <a:bodyPr/>
          <a:lstStyle/>
          <a:p>
            <a:endParaRPr lang="en-US"/>
          </a:p>
        </p:txBody>
      </p:sp>
      <p:sp>
        <p:nvSpPr>
          <p:cNvPr id="5" name="Footer Placeholder 4"/>
          <p:cNvSpPr>
            <a:spLocks noGrp="1"/>
          </p:cNvSpPr>
          <p:nvPr>
            <p:ph type="ftr" sz="quarter" idx="10"/>
          </p:nvPr>
        </p:nvSpPr>
        <p:spPr>
          <a:xfrm>
            <a:off x="6172200" y="6248400"/>
            <a:ext cx="2895600" cy="476250"/>
          </a:xfrm>
        </p:spPr>
        <p:txBody>
          <a:bodyPr/>
          <a:lstStyle>
            <a:lvl1pPr>
              <a:defRPr/>
            </a:lvl1pPr>
          </a:lstStyle>
          <a:p>
            <a:endParaRPr lang="en-US"/>
          </a:p>
          <a:p>
            <a:endParaRPr lang="en-US"/>
          </a:p>
          <a:p>
            <a:r>
              <a:rPr lang="en-US"/>
              <a:t>© Malcolm J. Odell, Jr.</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a:p>
            <a:endParaRPr lang="en-US"/>
          </a:p>
          <a:p>
            <a:r>
              <a:rPr lang="en-US"/>
              <a:t>© Malcolm J. Odell, Jr.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a:p>
            <a:endParaRPr lang="en-US"/>
          </a:p>
          <a:p>
            <a:r>
              <a:rPr lang="en-US"/>
              <a:t>© Malcolm J. Odell, Jr.</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2057400"/>
            <a:ext cx="3619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5300" y="2057400"/>
            <a:ext cx="3619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a:p>
            <a:endParaRPr lang="en-US"/>
          </a:p>
          <a:p>
            <a:r>
              <a:rPr lang="en-US"/>
              <a:t>© Malcolm J. Odell, Jr.</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a:p>
            <a:endParaRPr lang="en-US"/>
          </a:p>
          <a:p>
            <a:r>
              <a:rPr lang="en-US"/>
              <a:t>© Malcolm J. Odell, Jr.</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a:p>
            <a:endParaRPr lang="en-US"/>
          </a:p>
          <a:p>
            <a:r>
              <a:rPr lang="en-US"/>
              <a:t>© Malcolm J. Odell, Jr.</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a:p>
            <a:endParaRPr lang="en-US"/>
          </a:p>
          <a:p>
            <a:r>
              <a:rPr lang="en-US"/>
              <a:t>© Malcolm J. Odell, Jr.</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a:p>
            <a:endParaRPr lang="en-US"/>
          </a:p>
          <a:p>
            <a:r>
              <a:rPr lang="en-US"/>
              <a:t>© Malcolm J. Odell, Jr.</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a:p>
            <a:endParaRPr lang="en-US"/>
          </a:p>
          <a:p>
            <a:r>
              <a:rPr lang="en-US"/>
              <a:t>© Malcolm J. Odell, Jr.</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Microsoft_Office_Word_97_-_2003_Document1.doc"/><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oleObject" Target="../embeddings/Microsoft_Office_Word_97_-_2003_Document2.doc"/><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bwMode="auto">
          <a:xfrm>
            <a:off x="457200" y="914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0291" name="Rectangle 3"/>
          <p:cNvSpPr>
            <a:spLocks noGrp="1" noChangeArrowheads="1"/>
          </p:cNvSpPr>
          <p:nvPr>
            <p:ph type="body" idx="1"/>
          </p:nvPr>
        </p:nvSpPr>
        <p:spPr bwMode="auto">
          <a:xfrm>
            <a:off x="533400" y="2057400"/>
            <a:ext cx="73914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0293" name="Rectangle 5"/>
          <p:cNvSpPr>
            <a:spLocks noGrp="1" noChangeArrowheads="1"/>
          </p:cNvSpPr>
          <p:nvPr>
            <p:ph type="ftr" sz="quarter" idx="3"/>
          </p:nvPr>
        </p:nvSpPr>
        <p:spPr bwMode="auto">
          <a:xfrm>
            <a:off x="6172200" y="624840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900" b="1">
                <a:latin typeface="+mn-lt"/>
              </a:defRPr>
            </a:lvl1pPr>
          </a:lstStyle>
          <a:p>
            <a:endParaRPr lang="en-US"/>
          </a:p>
          <a:p>
            <a:endParaRPr lang="en-US"/>
          </a:p>
          <a:p>
            <a:r>
              <a:rPr lang="en-US"/>
              <a:t>© Malcolm J. Odell, Jr.</a:t>
            </a:r>
          </a:p>
        </p:txBody>
      </p:sp>
      <p:sp>
        <p:nvSpPr>
          <p:cNvPr id="140297" name="Rectangle 9"/>
          <p:cNvSpPr>
            <a:spLocks noChangeArrowheads="1"/>
          </p:cNvSpPr>
          <p:nvPr/>
        </p:nvSpPr>
        <p:spPr bwMode="auto">
          <a:xfrm>
            <a:off x="228600" y="228600"/>
            <a:ext cx="1524000" cy="685800"/>
          </a:xfrm>
          <a:prstGeom prst="rect">
            <a:avLst/>
          </a:prstGeom>
          <a:noFill/>
          <a:ln w="9525">
            <a:noFill/>
            <a:miter lim="800000"/>
            <a:headEnd/>
            <a:tailEnd/>
          </a:ln>
          <a:effectLst/>
        </p:spPr>
        <p:txBody>
          <a:bodyPr/>
          <a:lstStyle/>
          <a:p>
            <a:pPr algn="ctr"/>
            <a:endParaRPr lang="en-US" sz="4000" i="0">
              <a:latin typeface="Arial" charset="0"/>
            </a:endParaRPr>
          </a:p>
        </p:txBody>
      </p:sp>
      <p:graphicFrame>
        <p:nvGraphicFramePr>
          <p:cNvPr id="140300" name="Object 12"/>
          <p:cNvGraphicFramePr>
            <a:graphicFrameLocks noChangeAspect="1"/>
          </p:cNvGraphicFramePr>
          <p:nvPr/>
        </p:nvGraphicFramePr>
        <p:xfrm>
          <a:off x="76200" y="76200"/>
          <a:ext cx="762000" cy="617538"/>
        </p:xfrm>
        <a:graphic>
          <a:graphicData uri="http://schemas.openxmlformats.org/presentationml/2006/ole">
            <p:oleObj spid="_x0000_s140300" name="Document" r:id="rId18" imgW="978408" imgH="792480" progId="Word.Document.8">
              <p:embed/>
            </p:oleObj>
          </a:graphicData>
        </a:graphic>
      </p:graphicFrame>
      <p:sp>
        <p:nvSpPr>
          <p:cNvPr id="140303" name="Rectangle 15"/>
          <p:cNvSpPr>
            <a:spLocks noChangeArrowheads="1"/>
          </p:cNvSpPr>
          <p:nvPr userDrawn="1"/>
        </p:nvSpPr>
        <p:spPr bwMode="auto">
          <a:xfrm>
            <a:off x="563563" y="5915025"/>
            <a:ext cx="184150" cy="762000"/>
          </a:xfrm>
          <a:prstGeom prst="rect">
            <a:avLst/>
          </a:prstGeom>
          <a:noFill/>
          <a:ln w="9525">
            <a:noFill/>
            <a:miter lim="800000"/>
            <a:headEnd/>
            <a:tailEnd/>
          </a:ln>
          <a:effectLst/>
        </p:spPr>
        <p:txBody>
          <a:bodyPr wrap="none">
            <a:spAutoFit/>
          </a:bodyPr>
          <a:lstStyle/>
          <a:p>
            <a:endParaRPr lang="en-US"/>
          </a:p>
        </p:txBody>
      </p:sp>
      <p:graphicFrame>
        <p:nvGraphicFramePr>
          <p:cNvPr id="140304" name="Object 16"/>
          <p:cNvGraphicFramePr>
            <a:graphicFrameLocks noChangeAspect="1"/>
          </p:cNvGraphicFramePr>
          <p:nvPr/>
        </p:nvGraphicFramePr>
        <p:xfrm>
          <a:off x="152400" y="6248400"/>
          <a:ext cx="2349500" cy="504825"/>
        </p:xfrm>
        <a:graphic>
          <a:graphicData uri="http://schemas.openxmlformats.org/presentationml/2006/ole">
            <p:oleObj spid="_x0000_s140304" name="Document" r:id="rId19" imgW="2350008" imgH="505968" progId="Word.Document.8">
              <p:embed/>
            </p:oleObj>
          </a:graphicData>
        </a:graphic>
      </p:graphicFrame>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Microsoft_Office_Word_97_-_2003_Document3.doc"/></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58.xml"/><Relationship Id="rId1" Type="http://schemas.openxmlformats.org/officeDocument/2006/relationships/slideLayout" Target="../slideLayouts/slideLayout12.xml"/><Relationship Id="rId5" Type="http://schemas.openxmlformats.org/officeDocument/2006/relationships/image" Target="../media/image34.wmf"/><Relationship Id="rId4" Type="http://schemas.openxmlformats.org/officeDocument/2006/relationships/image" Target="../media/image33.wmf"/></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63.xml"/><Relationship Id="rId1" Type="http://schemas.openxmlformats.org/officeDocument/2006/relationships/slideLayout" Target="../slideLayouts/slideLayout13.xml"/><Relationship Id="rId4" Type="http://schemas.openxmlformats.org/officeDocument/2006/relationships/image" Target="../media/image38.wmf"/></Relationships>
</file>

<file path=ppt/slides/_rels/slide64.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p:cNvSpPr>
            <a:spLocks noGrp="1"/>
          </p:cNvSpPr>
          <p:nvPr>
            <p:ph type="ftr" sz="quarter" idx="10"/>
          </p:nvPr>
        </p:nvSpPr>
        <p:spPr/>
        <p:txBody>
          <a:bodyPr/>
          <a:lstStyle/>
          <a:p>
            <a:endParaRPr lang="en-US"/>
          </a:p>
          <a:p>
            <a:endParaRPr lang="en-US"/>
          </a:p>
          <a:p>
            <a:r>
              <a:rPr lang="en-US"/>
              <a:t>© Malcolm J. Odell, Jr.</a:t>
            </a:r>
          </a:p>
        </p:txBody>
      </p:sp>
      <p:sp>
        <p:nvSpPr>
          <p:cNvPr id="3074" name="Rectangle 2"/>
          <p:cNvSpPr>
            <a:spLocks noChangeArrowheads="1"/>
          </p:cNvSpPr>
          <p:nvPr>
            <p:ph type="title"/>
          </p:nvPr>
        </p:nvSpPr>
        <p:spPr>
          <a:xfrm>
            <a:off x="1295400" y="381000"/>
            <a:ext cx="5638800" cy="1905000"/>
          </a:xfrm>
        </p:spPr>
        <p:txBody>
          <a:bodyPr/>
          <a:lstStyle/>
          <a:p>
            <a:pPr>
              <a:lnSpc>
                <a:spcPct val="75000"/>
              </a:lnSpc>
            </a:pPr>
            <a:r>
              <a:rPr lang="en-US" b="1">
                <a:solidFill>
                  <a:schemeClr val="accent2"/>
                </a:solidFill>
                <a:latin typeface="Arial Black" pitchFamily="1" charset="0"/>
              </a:rPr>
              <a:t>Sudan </a:t>
            </a:r>
            <a:br>
              <a:rPr lang="en-US" b="1">
                <a:solidFill>
                  <a:schemeClr val="accent2"/>
                </a:solidFill>
                <a:latin typeface="Arial Black" pitchFamily="1" charset="0"/>
              </a:rPr>
            </a:br>
            <a:r>
              <a:rPr lang="en-US" b="1">
                <a:solidFill>
                  <a:schemeClr val="accent2"/>
                </a:solidFill>
                <a:latin typeface="Arial Black" pitchFamily="1" charset="0"/>
              </a:rPr>
              <a:t>BRIDGE</a:t>
            </a:r>
            <a:r>
              <a:rPr lang="en-US" b="1"/>
              <a:t> </a:t>
            </a:r>
            <a:r>
              <a:rPr lang="en-US" sz="4000" b="1" i="1"/>
              <a:t/>
            </a:r>
            <a:br>
              <a:rPr lang="en-US" sz="4000" b="1" i="1"/>
            </a:br>
            <a:r>
              <a:rPr lang="en-US" sz="4000" b="1" i="1"/>
              <a:t> </a:t>
            </a:r>
            <a:r>
              <a:rPr lang="en-US" sz="2800" b="1" i="1"/>
              <a:t>Training of Trainers for</a:t>
            </a:r>
            <a:r>
              <a:rPr lang="en-US" sz="4000" b="1" i="1"/>
              <a:t> </a:t>
            </a:r>
            <a:br>
              <a:rPr lang="en-US" sz="4000" b="1" i="1"/>
            </a:br>
            <a:r>
              <a:rPr lang="en-US" sz="3600" b="1" i="1"/>
              <a:t>Community Mobilization &amp; Empowerment</a:t>
            </a:r>
            <a:r>
              <a:rPr lang="en-US" sz="4000" b="1" i="1"/>
              <a:t> </a:t>
            </a:r>
          </a:p>
        </p:txBody>
      </p:sp>
      <p:sp>
        <p:nvSpPr>
          <p:cNvPr id="3075" name="Rectangle 3"/>
          <p:cNvSpPr>
            <a:spLocks noGrp="1" noChangeArrowheads="1"/>
          </p:cNvSpPr>
          <p:nvPr>
            <p:ph type="body" sz="half" idx="1"/>
          </p:nvPr>
        </p:nvSpPr>
        <p:spPr>
          <a:xfrm>
            <a:off x="381000" y="2819400"/>
            <a:ext cx="3429000" cy="3962400"/>
          </a:xfrm>
        </p:spPr>
        <p:txBody>
          <a:bodyPr/>
          <a:lstStyle/>
          <a:p>
            <a:pPr marL="0" indent="0" algn="ctr">
              <a:lnSpc>
                <a:spcPct val="90000"/>
              </a:lnSpc>
              <a:buFontTx/>
              <a:buNone/>
            </a:pPr>
            <a:r>
              <a:rPr lang="en-US" sz="2800" b="1" i="1"/>
              <a:t>APPRECIATIVE PLANNING and ACTION </a:t>
            </a:r>
          </a:p>
          <a:p>
            <a:pPr marL="0" indent="0" algn="ctr">
              <a:lnSpc>
                <a:spcPct val="90000"/>
              </a:lnSpc>
              <a:buFontTx/>
              <a:buNone/>
            </a:pPr>
            <a:r>
              <a:rPr lang="en-US" sz="2800" b="1"/>
              <a:t>A Framework for Community &amp; CDC Training</a:t>
            </a:r>
          </a:p>
          <a:p>
            <a:pPr marL="0" indent="0">
              <a:lnSpc>
                <a:spcPct val="90000"/>
              </a:lnSpc>
              <a:buFontTx/>
              <a:buNone/>
            </a:pPr>
            <a:endParaRPr lang="en-US" sz="800" b="1" i="1"/>
          </a:p>
          <a:p>
            <a:pPr marL="0" indent="0" algn="ctr">
              <a:lnSpc>
                <a:spcPct val="90000"/>
              </a:lnSpc>
              <a:buFontTx/>
              <a:buNone/>
            </a:pPr>
            <a:r>
              <a:rPr lang="en-US" sz="2000" b="1" i="1"/>
              <a:t>6-DAY PROGRAM</a:t>
            </a:r>
          </a:p>
          <a:p>
            <a:pPr marL="0" indent="0" algn="ctr">
              <a:lnSpc>
                <a:spcPct val="90000"/>
              </a:lnSpc>
              <a:buFontTx/>
              <a:buNone/>
            </a:pPr>
            <a:r>
              <a:rPr lang="en-US" sz="2000" b="1" i="1"/>
              <a:t>DAY ONE</a:t>
            </a:r>
          </a:p>
          <a:p>
            <a:pPr marL="0" indent="0" algn="ctr">
              <a:lnSpc>
                <a:spcPct val="90000"/>
              </a:lnSpc>
              <a:buFontTx/>
              <a:buNone/>
            </a:pPr>
            <a:endParaRPr lang="en-US" sz="800" b="1" i="1"/>
          </a:p>
          <a:p>
            <a:pPr marL="0" indent="0">
              <a:lnSpc>
                <a:spcPct val="90000"/>
              </a:lnSpc>
              <a:buFontTx/>
              <a:buNone/>
            </a:pPr>
            <a:endParaRPr lang="en-US" sz="900" b="1" i="1"/>
          </a:p>
          <a:p>
            <a:pPr marL="0" indent="0">
              <a:lnSpc>
                <a:spcPct val="90000"/>
              </a:lnSpc>
              <a:buFontTx/>
              <a:buNone/>
            </a:pPr>
            <a:endParaRPr lang="en-US" sz="900" b="1" i="1"/>
          </a:p>
        </p:txBody>
      </p:sp>
      <p:sp>
        <p:nvSpPr>
          <p:cNvPr id="3087" name="Text Box 15"/>
          <p:cNvSpPr txBox="1">
            <a:spLocks noChangeArrowheads="1"/>
          </p:cNvSpPr>
          <p:nvPr/>
        </p:nvSpPr>
        <p:spPr bwMode="auto">
          <a:xfrm>
            <a:off x="3886200" y="5943600"/>
            <a:ext cx="3581400" cy="762000"/>
          </a:xfrm>
          <a:prstGeom prst="rect">
            <a:avLst/>
          </a:prstGeom>
          <a:noFill/>
          <a:ln w="9525">
            <a:noFill/>
            <a:miter lim="800000"/>
            <a:headEnd/>
            <a:tailEnd/>
          </a:ln>
          <a:effectLst/>
        </p:spPr>
        <p:txBody>
          <a:bodyPr>
            <a:spAutoFit/>
          </a:bodyPr>
          <a:lstStyle/>
          <a:p>
            <a:pPr>
              <a:spcBef>
                <a:spcPct val="50000"/>
              </a:spcBef>
            </a:pPr>
            <a:endParaRPr lang="en-US" b="1"/>
          </a:p>
        </p:txBody>
      </p:sp>
      <p:sp>
        <p:nvSpPr>
          <p:cNvPr id="3091" name="Rectangle 19"/>
          <p:cNvSpPr>
            <a:spLocks noChangeArrowheads="1"/>
          </p:cNvSpPr>
          <p:nvPr/>
        </p:nvSpPr>
        <p:spPr bwMode="auto">
          <a:xfrm>
            <a:off x="322263" y="-144463"/>
            <a:ext cx="184150" cy="762001"/>
          </a:xfrm>
          <a:prstGeom prst="rect">
            <a:avLst/>
          </a:prstGeom>
          <a:noFill/>
          <a:ln w="9525">
            <a:noFill/>
            <a:miter lim="800000"/>
            <a:headEnd/>
            <a:tailEnd/>
          </a:ln>
          <a:effectLst/>
        </p:spPr>
        <p:txBody>
          <a:bodyPr wrap="none">
            <a:spAutoFit/>
          </a:bodyPr>
          <a:lstStyle/>
          <a:p>
            <a:endParaRPr lang="en-US" b="1"/>
          </a:p>
        </p:txBody>
      </p:sp>
      <p:sp>
        <p:nvSpPr>
          <p:cNvPr id="3095" name="Rectangle 23"/>
          <p:cNvSpPr>
            <a:spLocks noChangeArrowheads="1"/>
          </p:cNvSpPr>
          <p:nvPr/>
        </p:nvSpPr>
        <p:spPr bwMode="auto">
          <a:xfrm>
            <a:off x="531813" y="330200"/>
            <a:ext cx="184150" cy="762000"/>
          </a:xfrm>
          <a:prstGeom prst="rect">
            <a:avLst/>
          </a:prstGeom>
          <a:noFill/>
          <a:ln w="9525">
            <a:noFill/>
            <a:miter lim="800000"/>
            <a:headEnd/>
            <a:tailEnd/>
          </a:ln>
          <a:effectLst/>
        </p:spPr>
        <p:txBody>
          <a:bodyPr wrap="none">
            <a:spAutoFit/>
          </a:bodyPr>
          <a:lstStyle/>
          <a:p>
            <a:endParaRPr lang="en-US"/>
          </a:p>
        </p:txBody>
      </p:sp>
      <p:sp>
        <p:nvSpPr>
          <p:cNvPr id="3097" name="Rectangle 25"/>
          <p:cNvSpPr>
            <a:spLocks noChangeArrowheads="1"/>
          </p:cNvSpPr>
          <p:nvPr/>
        </p:nvSpPr>
        <p:spPr bwMode="auto">
          <a:xfrm>
            <a:off x="423863" y="1212850"/>
            <a:ext cx="184150" cy="762000"/>
          </a:xfrm>
          <a:prstGeom prst="rect">
            <a:avLst/>
          </a:prstGeom>
          <a:noFill/>
          <a:ln w="9525">
            <a:noFill/>
            <a:miter lim="800000"/>
            <a:headEnd/>
            <a:tailEnd/>
          </a:ln>
          <a:effectLst/>
        </p:spPr>
        <p:txBody>
          <a:bodyPr wrap="none">
            <a:spAutoFit/>
          </a:bodyPr>
          <a:lstStyle/>
          <a:p>
            <a:endParaRPr lang="en-US"/>
          </a:p>
        </p:txBody>
      </p:sp>
      <p:graphicFrame>
        <p:nvGraphicFramePr>
          <p:cNvPr id="3098" name="Object 26"/>
          <p:cNvGraphicFramePr>
            <a:graphicFrameLocks noChangeAspect="1"/>
          </p:cNvGraphicFramePr>
          <p:nvPr/>
        </p:nvGraphicFramePr>
        <p:xfrm>
          <a:off x="76200" y="76200"/>
          <a:ext cx="1905000" cy="1544638"/>
        </p:xfrm>
        <a:graphic>
          <a:graphicData uri="http://schemas.openxmlformats.org/presentationml/2006/ole">
            <p:oleObj spid="_x0000_s3098" name="Document" r:id="rId4" imgW="978408" imgH="792480" progId="Word.Document.8">
              <p:embed/>
            </p:oleObj>
          </a:graphicData>
        </a:graphic>
      </p:graphicFrame>
      <p:pic>
        <p:nvPicPr>
          <p:cNvPr id="3103" name="Picture 31"/>
          <p:cNvPicPr>
            <a:picLocks noChangeAspect="1" noChangeArrowheads="1"/>
          </p:cNvPicPr>
          <p:nvPr>
            <p:ph sz="quarter" idx="2"/>
          </p:nvPr>
        </p:nvPicPr>
        <p:blipFill>
          <a:blip r:embed="rId5"/>
          <a:srcRect/>
          <a:stretch>
            <a:fillRect/>
          </a:stretch>
        </p:blipFill>
        <p:spPr>
          <a:xfrm>
            <a:off x="3886200" y="2590800"/>
            <a:ext cx="4953000" cy="3714750"/>
          </a:xfrm>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endParaRPr lang="en-US"/>
          </a:p>
          <a:p>
            <a:endParaRPr lang="en-US"/>
          </a:p>
          <a:p>
            <a:r>
              <a:rPr lang="en-US"/>
              <a:t>© Malcolm J. Odell, Jr.</a:t>
            </a:r>
          </a:p>
        </p:txBody>
      </p:sp>
      <p:sp>
        <p:nvSpPr>
          <p:cNvPr id="773122" name="Rectangle 2"/>
          <p:cNvSpPr>
            <a:spLocks noGrp="1" noChangeArrowheads="1"/>
          </p:cNvSpPr>
          <p:nvPr>
            <p:ph type="title"/>
          </p:nvPr>
        </p:nvSpPr>
        <p:spPr>
          <a:xfrm>
            <a:off x="457200" y="1066800"/>
            <a:ext cx="8229600" cy="1143000"/>
          </a:xfrm>
        </p:spPr>
        <p:txBody>
          <a:bodyPr/>
          <a:lstStyle/>
          <a:p>
            <a:r>
              <a:rPr lang="en-US" sz="2800" b="1" i="1"/>
              <a:t>Appreciative Planning &amp; Action (APA)</a:t>
            </a:r>
            <a:r>
              <a:rPr lang="en-US" sz="4000"/>
              <a:t> </a:t>
            </a:r>
            <a:br>
              <a:rPr lang="en-US" sz="4000"/>
            </a:br>
            <a:r>
              <a:rPr lang="en-US" sz="4000"/>
              <a:t>Discussion &amp; Dialogue:</a:t>
            </a:r>
            <a:br>
              <a:rPr lang="en-US" sz="4000"/>
            </a:br>
            <a:r>
              <a:rPr lang="en-US" sz="3600" b="1"/>
              <a:t>The Root Causes of Success</a:t>
            </a:r>
          </a:p>
        </p:txBody>
      </p:sp>
      <p:sp>
        <p:nvSpPr>
          <p:cNvPr id="773123" name="Rectangle 3"/>
          <p:cNvSpPr>
            <a:spLocks noGrp="1" noChangeArrowheads="1"/>
          </p:cNvSpPr>
          <p:nvPr>
            <p:ph type="body" sz="half" idx="1"/>
          </p:nvPr>
        </p:nvSpPr>
        <p:spPr>
          <a:xfrm>
            <a:off x="457200" y="2438400"/>
            <a:ext cx="7696200" cy="3886200"/>
          </a:xfrm>
        </p:spPr>
        <p:txBody>
          <a:bodyPr/>
          <a:lstStyle/>
          <a:p>
            <a:pPr marL="0" indent="0">
              <a:lnSpc>
                <a:spcPct val="90000"/>
              </a:lnSpc>
              <a:buFontTx/>
              <a:buNone/>
            </a:pPr>
            <a:r>
              <a:rPr lang="en-US" sz="2400"/>
              <a:t>Discussion:</a:t>
            </a:r>
          </a:p>
          <a:p>
            <a:pPr marL="0" indent="0">
              <a:lnSpc>
                <a:spcPct val="90000"/>
              </a:lnSpc>
            </a:pPr>
            <a:r>
              <a:rPr lang="en-US" sz="2400"/>
              <a:t>What did we learn from our interviews?</a:t>
            </a:r>
          </a:p>
          <a:p>
            <a:pPr marL="0" indent="0">
              <a:lnSpc>
                <a:spcPct val="90000"/>
              </a:lnSpc>
            </a:pPr>
            <a:r>
              <a:rPr lang="en-US" sz="2400"/>
              <a:t> What factors led to empowerment, teamwork, excitement, success? </a:t>
            </a:r>
          </a:p>
          <a:p>
            <a:pPr lvl="1">
              <a:lnSpc>
                <a:spcPct val="90000"/>
              </a:lnSpc>
              <a:buFontTx/>
              <a:buNone/>
            </a:pPr>
            <a:r>
              <a:rPr lang="en-US" sz="2000"/>
              <a:t>--</a:t>
            </a:r>
          </a:p>
          <a:p>
            <a:pPr lvl="1">
              <a:lnSpc>
                <a:spcPct val="90000"/>
              </a:lnSpc>
              <a:buFontTx/>
              <a:buNone/>
            </a:pPr>
            <a:r>
              <a:rPr lang="en-US" sz="2000"/>
              <a:t>--</a:t>
            </a:r>
          </a:p>
          <a:p>
            <a:pPr lvl="1">
              <a:lnSpc>
                <a:spcPct val="90000"/>
              </a:lnSpc>
              <a:buFontTx/>
              <a:buNone/>
            </a:pPr>
            <a:r>
              <a:rPr lang="en-US" sz="2000"/>
              <a:t>--</a:t>
            </a:r>
          </a:p>
          <a:p>
            <a:pPr lvl="1">
              <a:lnSpc>
                <a:spcPct val="90000"/>
              </a:lnSpc>
              <a:buFontTx/>
              <a:buNone/>
            </a:pPr>
            <a:r>
              <a:rPr lang="en-US" sz="2000"/>
              <a:t>--</a:t>
            </a:r>
          </a:p>
          <a:p>
            <a:pPr lvl="1">
              <a:lnSpc>
                <a:spcPct val="90000"/>
              </a:lnSpc>
              <a:buFontTx/>
              <a:buNone/>
            </a:pPr>
            <a:r>
              <a:rPr lang="en-US" sz="2000"/>
              <a:t>--</a:t>
            </a:r>
          </a:p>
          <a:p>
            <a:pPr lvl="1">
              <a:lnSpc>
                <a:spcPct val="90000"/>
              </a:lnSpc>
              <a:buFontTx/>
              <a:buNone/>
            </a:pPr>
            <a:r>
              <a:rPr lang="en-US" sz="2000"/>
              <a:t>--</a:t>
            </a:r>
          </a:p>
          <a:p>
            <a:pPr lvl="1">
              <a:lnSpc>
                <a:spcPct val="90000"/>
              </a:lnSpc>
              <a:buFontTx/>
              <a:buNone/>
            </a:pPr>
            <a:r>
              <a:rPr lang="en-US" sz="2000"/>
              <a:t>(“All the knowledge we need is in the room….”)</a:t>
            </a:r>
          </a:p>
          <a:p>
            <a:pPr lvl="1">
              <a:lnSpc>
                <a:spcPct val="90000"/>
              </a:lnSpc>
              <a:buFontTx/>
              <a:buNone/>
            </a:pPr>
            <a:endParaRPr lang="en-US" sz="20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US"/>
          </a:p>
          <a:p>
            <a:endParaRPr lang="en-US"/>
          </a:p>
          <a:p>
            <a:r>
              <a:rPr lang="en-US"/>
              <a:t>© Malcolm J. Odell, Jr.</a:t>
            </a:r>
          </a:p>
        </p:txBody>
      </p:sp>
      <p:sp>
        <p:nvSpPr>
          <p:cNvPr id="783362" name="Rectangle 2"/>
          <p:cNvSpPr>
            <a:spLocks noGrp="1" noChangeArrowheads="1"/>
          </p:cNvSpPr>
          <p:nvPr>
            <p:ph type="title"/>
          </p:nvPr>
        </p:nvSpPr>
        <p:spPr>
          <a:xfrm>
            <a:off x="609600" y="838200"/>
            <a:ext cx="8229600" cy="1143000"/>
          </a:xfrm>
        </p:spPr>
        <p:txBody>
          <a:bodyPr/>
          <a:lstStyle/>
          <a:p>
            <a:r>
              <a:rPr lang="en-US" sz="3600" b="1" i="1"/>
              <a:t>Appreciative Planning &amp; Action </a:t>
            </a:r>
            <a:br>
              <a:rPr lang="en-US" sz="3600" b="1" i="1"/>
            </a:br>
            <a:r>
              <a:rPr lang="en-US" sz="3600" b="1" i="1"/>
              <a:t>From 4 Ds to 7 Ds:</a:t>
            </a:r>
            <a:endParaRPr lang="en-US" sz="3600" b="1"/>
          </a:p>
        </p:txBody>
      </p:sp>
      <p:sp>
        <p:nvSpPr>
          <p:cNvPr id="783363" name="Rectangle 3"/>
          <p:cNvSpPr>
            <a:spLocks noGrp="1" noChangeArrowheads="1"/>
          </p:cNvSpPr>
          <p:nvPr>
            <p:ph type="body" idx="1"/>
          </p:nvPr>
        </p:nvSpPr>
        <p:spPr>
          <a:xfrm>
            <a:off x="228600" y="1981200"/>
            <a:ext cx="8610600" cy="4267200"/>
          </a:xfrm>
        </p:spPr>
        <p:txBody>
          <a:bodyPr/>
          <a:lstStyle/>
          <a:p>
            <a:pPr>
              <a:lnSpc>
                <a:spcPct val="90000"/>
              </a:lnSpc>
              <a:buFontTx/>
              <a:buNone/>
            </a:pPr>
            <a:r>
              <a:rPr lang="en-US" b="1" i="1"/>
              <a:t>Discover</a:t>
            </a:r>
            <a:r>
              <a:rPr lang="en-US" b="1"/>
              <a:t>		 </a:t>
            </a:r>
            <a:r>
              <a:rPr lang="en-US" sz="2400" b="1"/>
              <a:t>The best, success, what works</a:t>
            </a:r>
          </a:p>
          <a:p>
            <a:pPr>
              <a:lnSpc>
                <a:spcPct val="90000"/>
              </a:lnSpc>
              <a:buFontTx/>
              <a:buNone/>
            </a:pPr>
            <a:r>
              <a:rPr lang="en-US" b="1" i="1"/>
              <a:t>Dream</a:t>
            </a:r>
            <a:r>
              <a:rPr lang="en-US" b="1"/>
              <a:t>		 </a:t>
            </a:r>
            <a:r>
              <a:rPr lang="en-US" sz="2400" b="1"/>
              <a:t>Of even better, what we want more of</a:t>
            </a:r>
          </a:p>
          <a:p>
            <a:pPr>
              <a:lnSpc>
                <a:spcPct val="90000"/>
              </a:lnSpc>
              <a:buFontTx/>
              <a:buNone/>
            </a:pPr>
            <a:r>
              <a:rPr lang="en-US" b="1" i="1"/>
              <a:t>Design</a:t>
            </a:r>
            <a:r>
              <a:rPr lang="en-US" b="1"/>
              <a:t>		 </a:t>
            </a:r>
            <a:r>
              <a:rPr lang="en-US" sz="2400" b="1"/>
              <a:t>A strategy, general plan to get there</a:t>
            </a:r>
          </a:p>
          <a:p>
            <a:pPr>
              <a:lnSpc>
                <a:spcPct val="90000"/>
              </a:lnSpc>
              <a:buFontTx/>
              <a:buNone/>
            </a:pPr>
            <a:r>
              <a:rPr lang="en-US" b="1" i="1"/>
              <a:t>Deliver</a:t>
            </a:r>
            <a:r>
              <a:rPr lang="en-US" b="1"/>
              <a:t>		 </a:t>
            </a:r>
            <a:r>
              <a:rPr lang="en-US" sz="2400" b="1"/>
              <a:t>An action plan &amp; commitments</a:t>
            </a:r>
          </a:p>
          <a:p>
            <a:pPr>
              <a:lnSpc>
                <a:spcPct val="90000"/>
              </a:lnSpc>
              <a:buFontTx/>
              <a:buNone/>
            </a:pPr>
            <a:r>
              <a:rPr lang="en-US" b="1" i="1"/>
              <a:t>Do it now!</a:t>
            </a:r>
            <a:r>
              <a:rPr lang="en-US" b="1"/>
              <a:t>	 </a:t>
            </a:r>
            <a:r>
              <a:rPr lang="en-US" sz="2400" b="1"/>
              <a:t>Take the first step, now!</a:t>
            </a:r>
          </a:p>
          <a:p>
            <a:pPr>
              <a:lnSpc>
                <a:spcPct val="90000"/>
              </a:lnSpc>
              <a:buFontTx/>
              <a:buNone/>
            </a:pPr>
            <a:r>
              <a:rPr lang="en-US" b="1" i="1"/>
              <a:t>Discuss</a:t>
            </a:r>
            <a:r>
              <a:rPr lang="en-US" b="1"/>
              <a:t>		 </a:t>
            </a:r>
            <a:r>
              <a:rPr lang="en-US" sz="2400" b="1"/>
              <a:t>“A-Valuation” – positive evaluation &amp; 					feedback</a:t>
            </a:r>
          </a:p>
          <a:p>
            <a:pPr>
              <a:lnSpc>
                <a:spcPct val="90000"/>
              </a:lnSpc>
              <a:buFontTx/>
              <a:buNone/>
            </a:pPr>
            <a:r>
              <a:rPr lang="en-US" b="1" i="1"/>
              <a:t>Dance &amp; drum! </a:t>
            </a:r>
            <a:r>
              <a:rPr lang="en-US" sz="2400" b="1"/>
              <a:t>Celebrate success</a:t>
            </a:r>
            <a:endParaRPr lang="en-US" sz="2400" b="1" i="1"/>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US"/>
          </a:p>
          <a:p>
            <a:endParaRPr lang="en-US"/>
          </a:p>
          <a:p>
            <a:r>
              <a:rPr lang="en-US"/>
              <a:t>© Malcolm J. Odell, Jr.</a:t>
            </a:r>
          </a:p>
        </p:txBody>
      </p:sp>
      <p:sp>
        <p:nvSpPr>
          <p:cNvPr id="785410" name="Rectangle 2"/>
          <p:cNvSpPr>
            <a:spLocks noGrp="1" noChangeArrowheads="1"/>
          </p:cNvSpPr>
          <p:nvPr>
            <p:ph type="title"/>
          </p:nvPr>
        </p:nvSpPr>
        <p:spPr>
          <a:xfrm>
            <a:off x="381000" y="838200"/>
            <a:ext cx="8229600" cy="1143000"/>
          </a:xfrm>
        </p:spPr>
        <p:txBody>
          <a:bodyPr/>
          <a:lstStyle/>
          <a:p>
            <a:r>
              <a:rPr lang="en-US" sz="2800" b="1" i="1"/>
              <a:t>Appreciative Planning &amp; Action</a:t>
            </a:r>
            <a:r>
              <a:rPr lang="en-US" sz="3200"/>
              <a:t/>
            </a:r>
            <a:br>
              <a:rPr lang="en-US" sz="3200"/>
            </a:br>
            <a:r>
              <a:rPr lang="en-US" sz="3600"/>
              <a:t>“</a:t>
            </a:r>
            <a:r>
              <a:rPr lang="en-US" sz="3600" b="1"/>
              <a:t>Problem to Opportunity</a:t>
            </a:r>
            <a:r>
              <a:rPr lang="en-US" sz="3600"/>
              <a:t>”</a:t>
            </a:r>
          </a:p>
        </p:txBody>
      </p:sp>
      <p:sp>
        <p:nvSpPr>
          <p:cNvPr id="785411" name="Rectangle 3"/>
          <p:cNvSpPr>
            <a:spLocks noGrp="1" noChangeArrowheads="1"/>
          </p:cNvSpPr>
          <p:nvPr>
            <p:ph type="body" idx="1"/>
          </p:nvPr>
        </p:nvSpPr>
        <p:spPr>
          <a:xfrm>
            <a:off x="0" y="2057400"/>
            <a:ext cx="8991600" cy="4525963"/>
          </a:xfrm>
        </p:spPr>
        <p:txBody>
          <a:bodyPr/>
          <a:lstStyle/>
          <a:p>
            <a:pPr>
              <a:lnSpc>
                <a:spcPct val="90000"/>
              </a:lnSpc>
            </a:pPr>
            <a:r>
              <a:rPr lang="en-US" sz="2800" b="1"/>
              <a:t>An exercise in the appreciative approach to problem solving</a:t>
            </a:r>
          </a:p>
          <a:p>
            <a:pPr lvl="1">
              <a:lnSpc>
                <a:spcPct val="90000"/>
              </a:lnSpc>
            </a:pPr>
            <a:endParaRPr lang="en-US" sz="2400" b="1"/>
          </a:p>
          <a:p>
            <a:pPr lvl="1">
              <a:lnSpc>
                <a:spcPct val="90000"/>
              </a:lnSpc>
            </a:pPr>
            <a:r>
              <a:rPr lang="en-US" sz="2400" b="1"/>
              <a:t>Problems are either:</a:t>
            </a:r>
          </a:p>
          <a:p>
            <a:pPr lvl="2">
              <a:lnSpc>
                <a:spcPct val="90000"/>
              </a:lnSpc>
            </a:pPr>
            <a:r>
              <a:rPr lang="en-US" sz="2000" b="1"/>
              <a:t>Things that discourage us and drag us down…   or</a:t>
            </a:r>
          </a:p>
          <a:p>
            <a:pPr lvl="2">
              <a:lnSpc>
                <a:spcPct val="90000"/>
              </a:lnSpc>
            </a:pPr>
            <a:r>
              <a:rPr lang="en-US" sz="2000" b="1"/>
              <a:t>Opportunities for achieving great things…</a:t>
            </a:r>
          </a:p>
          <a:p>
            <a:pPr lvl="3">
              <a:lnSpc>
                <a:spcPct val="90000"/>
              </a:lnSpc>
            </a:pPr>
            <a:r>
              <a:rPr lang="en-US" sz="2800" b="1"/>
              <a:t>It’s our choice….!</a:t>
            </a:r>
          </a:p>
          <a:p>
            <a:pPr lvl="1">
              <a:lnSpc>
                <a:spcPct val="90000"/>
              </a:lnSpc>
            </a:pPr>
            <a:endParaRPr lang="en-US" sz="2400" b="1"/>
          </a:p>
          <a:p>
            <a:pPr lvl="1">
              <a:lnSpc>
                <a:spcPct val="90000"/>
              </a:lnSpc>
            </a:pPr>
            <a:r>
              <a:rPr lang="en-US" sz="2400" b="1"/>
              <a:t>Now, choose the </a:t>
            </a:r>
            <a:r>
              <a:rPr lang="en-US" sz="2400" b="1" i="1"/>
              <a:t>worst</a:t>
            </a:r>
            <a:r>
              <a:rPr lang="en-US" sz="2400" b="1"/>
              <a:t> problem you can think of !!</a:t>
            </a:r>
          </a:p>
          <a:p>
            <a:pPr lvl="2">
              <a:lnSpc>
                <a:spcPct val="90000"/>
              </a:lnSpc>
            </a:pPr>
            <a:r>
              <a:rPr lang="en-US" sz="2000" b="1"/>
              <a:t>Let’s see if we can turn it into an opportunity in just an hour or two !!</a:t>
            </a:r>
          </a:p>
          <a:p>
            <a:pPr lvl="1">
              <a:lnSpc>
                <a:spcPct val="90000"/>
              </a:lnSpc>
              <a:buFontTx/>
              <a:buNone/>
            </a:pPr>
            <a:endParaRPr lang="en-US" sz="2400" b="1"/>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endParaRPr lang="en-US"/>
          </a:p>
          <a:p>
            <a:endParaRPr lang="en-US"/>
          </a:p>
          <a:p>
            <a:r>
              <a:rPr lang="en-US"/>
              <a:t>© Malcolm J. Odell, Jr.</a:t>
            </a:r>
          </a:p>
        </p:txBody>
      </p:sp>
      <p:sp>
        <p:nvSpPr>
          <p:cNvPr id="787458" name="Rectangle 2"/>
          <p:cNvSpPr>
            <a:spLocks noGrp="1" noChangeArrowheads="1"/>
          </p:cNvSpPr>
          <p:nvPr>
            <p:ph type="title"/>
          </p:nvPr>
        </p:nvSpPr>
        <p:spPr/>
        <p:txBody>
          <a:bodyPr/>
          <a:lstStyle/>
          <a:p>
            <a:r>
              <a:rPr lang="en-US"/>
              <a:t>“The Worst Problem….”</a:t>
            </a:r>
          </a:p>
        </p:txBody>
      </p:sp>
      <p:sp>
        <p:nvSpPr>
          <p:cNvPr id="787459" name="Rectangle 3"/>
          <p:cNvSpPr>
            <a:spLocks noGrp="1" noChangeArrowheads="1"/>
          </p:cNvSpPr>
          <p:nvPr>
            <p:ph type="body" sz="half" idx="1"/>
          </p:nvPr>
        </p:nvSpPr>
        <p:spPr>
          <a:xfrm>
            <a:off x="533400" y="2057400"/>
            <a:ext cx="3627438" cy="4038600"/>
          </a:xfrm>
        </p:spPr>
        <p:txBody>
          <a:bodyPr/>
          <a:lstStyle/>
          <a:p>
            <a:pPr>
              <a:lnSpc>
                <a:spcPct val="90000"/>
              </a:lnSpc>
              <a:buFontTx/>
              <a:buNone/>
            </a:pPr>
            <a:r>
              <a:rPr lang="en-US"/>
              <a:t>Brainstorming</a:t>
            </a:r>
          </a:p>
          <a:p>
            <a:pPr>
              <a:lnSpc>
                <a:spcPct val="90000"/>
              </a:lnSpc>
              <a:buFontTx/>
              <a:buNone/>
            </a:pPr>
            <a:r>
              <a:rPr lang="en-US"/>
              <a:t>--</a:t>
            </a:r>
          </a:p>
          <a:p>
            <a:pPr>
              <a:lnSpc>
                <a:spcPct val="90000"/>
              </a:lnSpc>
              <a:buFontTx/>
              <a:buNone/>
            </a:pPr>
            <a:r>
              <a:rPr lang="en-US"/>
              <a:t>--</a:t>
            </a:r>
          </a:p>
          <a:p>
            <a:pPr>
              <a:lnSpc>
                <a:spcPct val="90000"/>
              </a:lnSpc>
              <a:buFontTx/>
              <a:buNone/>
            </a:pPr>
            <a:r>
              <a:rPr lang="en-US"/>
              <a:t>--</a:t>
            </a:r>
          </a:p>
          <a:p>
            <a:pPr>
              <a:lnSpc>
                <a:spcPct val="90000"/>
              </a:lnSpc>
              <a:buFontTx/>
              <a:buNone/>
            </a:pPr>
            <a:r>
              <a:rPr lang="en-US"/>
              <a:t>--</a:t>
            </a:r>
          </a:p>
          <a:p>
            <a:pPr>
              <a:lnSpc>
                <a:spcPct val="90000"/>
              </a:lnSpc>
              <a:buFontTx/>
              <a:buNone/>
            </a:pPr>
            <a:r>
              <a:rPr lang="en-US"/>
              <a:t>--</a:t>
            </a:r>
          </a:p>
          <a:p>
            <a:pPr>
              <a:lnSpc>
                <a:spcPct val="90000"/>
              </a:lnSpc>
              <a:buFontTx/>
              <a:buNone/>
            </a:pPr>
            <a:r>
              <a:rPr lang="en-US"/>
              <a:t>--</a:t>
            </a:r>
          </a:p>
          <a:p>
            <a:pPr>
              <a:lnSpc>
                <a:spcPct val="90000"/>
              </a:lnSpc>
              <a:buFontTx/>
              <a:buNone/>
            </a:pPr>
            <a:r>
              <a:rPr lang="en-US"/>
              <a:t>--</a:t>
            </a:r>
          </a:p>
          <a:p>
            <a:pPr>
              <a:lnSpc>
                <a:spcPct val="90000"/>
              </a:lnSpc>
              <a:buFontTx/>
              <a:buNone/>
            </a:pPr>
            <a:r>
              <a:rPr lang="en-US"/>
              <a:t>--</a:t>
            </a:r>
          </a:p>
        </p:txBody>
      </p:sp>
      <p:sp>
        <p:nvSpPr>
          <p:cNvPr id="787460" name="Rectangle 4"/>
          <p:cNvSpPr>
            <a:spLocks noGrp="1" noChangeArrowheads="1"/>
          </p:cNvSpPr>
          <p:nvPr>
            <p:ph type="body" sz="half" idx="2"/>
          </p:nvPr>
        </p:nvSpPr>
        <p:spPr>
          <a:xfrm>
            <a:off x="4648200" y="1600200"/>
            <a:ext cx="4191000" cy="4525963"/>
          </a:xfrm>
        </p:spPr>
        <p:txBody>
          <a:bodyPr/>
          <a:lstStyle/>
          <a:p>
            <a:pPr>
              <a:buFontTx/>
              <a:buNone/>
            </a:pPr>
            <a:r>
              <a:rPr lang="en-US"/>
              <a:t>--</a:t>
            </a:r>
          </a:p>
          <a:p>
            <a:pPr>
              <a:buFontTx/>
              <a:buNone/>
            </a:pPr>
            <a:r>
              <a:rPr lang="en-US"/>
              <a:t>--</a:t>
            </a:r>
          </a:p>
          <a:p>
            <a:pPr>
              <a:buFontTx/>
              <a:buNone/>
            </a:pPr>
            <a:r>
              <a:rPr lang="en-US"/>
              <a:t>--</a:t>
            </a:r>
          </a:p>
          <a:p>
            <a:pPr>
              <a:buFontTx/>
              <a:buNone/>
            </a:pPr>
            <a:r>
              <a:rPr lang="en-US"/>
              <a:t>--</a:t>
            </a:r>
          </a:p>
          <a:p>
            <a:pPr>
              <a:buFontTx/>
              <a:buNone/>
            </a:pPr>
            <a:r>
              <a:rPr lang="en-US"/>
              <a:t>--</a:t>
            </a:r>
          </a:p>
          <a:p>
            <a:pPr>
              <a:buFontTx/>
              <a:buNone/>
            </a:pPr>
            <a:r>
              <a:rPr lang="en-US"/>
              <a:t>--</a:t>
            </a:r>
          </a:p>
          <a:p>
            <a:pPr>
              <a:buFontTx/>
              <a:buNone/>
            </a:pPr>
            <a:r>
              <a:rPr lang="en-US"/>
              <a:t>“The Worst of the Worst”</a:t>
            </a:r>
          </a:p>
          <a:p>
            <a:pPr>
              <a:buFontTx/>
              <a:buNone/>
            </a:pPr>
            <a:r>
              <a:rPr lang="en-US"/>
              <a:t>--</a:t>
            </a:r>
          </a:p>
          <a:p>
            <a:pPr>
              <a:buFontTx/>
              <a:buNone/>
            </a:pP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endParaRPr lang="en-US"/>
          </a:p>
          <a:p>
            <a:endParaRPr lang="en-US"/>
          </a:p>
          <a:p>
            <a:r>
              <a:rPr lang="en-US"/>
              <a:t>© Malcolm J. Odell, Jr.</a:t>
            </a:r>
          </a:p>
        </p:txBody>
      </p:sp>
      <p:sp>
        <p:nvSpPr>
          <p:cNvPr id="789506" name="Rectangle 2"/>
          <p:cNvSpPr>
            <a:spLocks noGrp="1" noChangeArrowheads="1"/>
          </p:cNvSpPr>
          <p:nvPr>
            <p:ph type="title"/>
          </p:nvPr>
        </p:nvSpPr>
        <p:spPr/>
        <p:txBody>
          <a:bodyPr/>
          <a:lstStyle/>
          <a:p>
            <a:r>
              <a:rPr lang="en-US" sz="4000" i="1"/>
              <a:t>Problem to Opportunity</a:t>
            </a:r>
            <a:r>
              <a:rPr lang="en-US" sz="4000"/>
              <a:t/>
            </a:r>
            <a:br>
              <a:rPr lang="en-US" sz="4000"/>
            </a:br>
            <a:r>
              <a:rPr lang="en-US" sz="4000"/>
              <a:t> </a:t>
            </a:r>
            <a:r>
              <a:rPr lang="en-US" sz="2800" b="1"/>
              <a:t>The ‘positive opposite’ of the ‘worst problem’</a:t>
            </a:r>
          </a:p>
        </p:txBody>
      </p:sp>
      <p:sp>
        <p:nvSpPr>
          <p:cNvPr id="789507" name="Rectangle 3"/>
          <p:cNvSpPr>
            <a:spLocks noGrp="1" noChangeArrowheads="1"/>
          </p:cNvSpPr>
          <p:nvPr>
            <p:ph type="body" sz="half" idx="1"/>
          </p:nvPr>
        </p:nvSpPr>
        <p:spPr>
          <a:xfrm>
            <a:off x="533400" y="2057400"/>
            <a:ext cx="3627438" cy="2516188"/>
          </a:xfrm>
        </p:spPr>
        <p:txBody>
          <a:bodyPr/>
          <a:lstStyle/>
          <a:p>
            <a:pPr>
              <a:lnSpc>
                <a:spcPct val="90000"/>
              </a:lnSpc>
              <a:buFontTx/>
              <a:buNone/>
            </a:pPr>
            <a:r>
              <a:rPr lang="en-US" sz="2400" b="1" i="1"/>
              <a:t>Examples</a:t>
            </a:r>
            <a:r>
              <a:rPr lang="en-US" sz="2400"/>
              <a:t>:   </a:t>
            </a:r>
          </a:p>
          <a:p>
            <a:pPr>
              <a:lnSpc>
                <a:spcPct val="90000"/>
              </a:lnSpc>
              <a:buFontTx/>
              <a:buNone/>
            </a:pPr>
            <a:r>
              <a:rPr lang="en-US" sz="2400" b="1" i="1"/>
              <a:t>Problem</a:t>
            </a:r>
            <a:endParaRPr lang="en-US" sz="2400" b="1"/>
          </a:p>
          <a:p>
            <a:pPr>
              <a:lnSpc>
                <a:spcPct val="90000"/>
              </a:lnSpc>
            </a:pPr>
            <a:r>
              <a:rPr lang="en-US" sz="2400"/>
              <a:t>War</a:t>
            </a:r>
          </a:p>
          <a:p>
            <a:pPr>
              <a:lnSpc>
                <a:spcPct val="90000"/>
              </a:lnSpc>
            </a:pPr>
            <a:r>
              <a:rPr lang="en-US" sz="2400"/>
              <a:t>Death, destruction</a:t>
            </a:r>
          </a:p>
          <a:p>
            <a:pPr>
              <a:lnSpc>
                <a:spcPct val="90000"/>
              </a:lnSpc>
            </a:pPr>
            <a:r>
              <a:rPr lang="en-US" sz="2400"/>
              <a:t>Conflict, violence</a:t>
            </a:r>
          </a:p>
          <a:p>
            <a:pPr>
              <a:lnSpc>
                <a:spcPct val="90000"/>
              </a:lnSpc>
            </a:pPr>
            <a:r>
              <a:rPr lang="en-US" sz="2400"/>
              <a:t>HIV/AIDS</a:t>
            </a:r>
          </a:p>
          <a:p>
            <a:pPr>
              <a:lnSpc>
                <a:spcPct val="90000"/>
              </a:lnSpc>
            </a:pPr>
            <a:r>
              <a:rPr lang="en-US" sz="2400"/>
              <a:t>Back-biting</a:t>
            </a:r>
          </a:p>
        </p:txBody>
      </p:sp>
      <p:sp>
        <p:nvSpPr>
          <p:cNvPr id="789508" name="Rectangle 4"/>
          <p:cNvSpPr>
            <a:spLocks noGrp="1" noChangeArrowheads="1"/>
          </p:cNvSpPr>
          <p:nvPr>
            <p:ph type="body" sz="half" idx="2"/>
          </p:nvPr>
        </p:nvSpPr>
        <p:spPr>
          <a:xfrm>
            <a:off x="4297363" y="2057400"/>
            <a:ext cx="3627437" cy="2447925"/>
          </a:xfrm>
        </p:spPr>
        <p:txBody>
          <a:bodyPr/>
          <a:lstStyle/>
          <a:p>
            <a:pPr>
              <a:lnSpc>
                <a:spcPct val="90000"/>
              </a:lnSpc>
              <a:buFontTx/>
              <a:buNone/>
            </a:pPr>
            <a:r>
              <a:rPr lang="en-US" sz="2400"/>
              <a:t>   </a:t>
            </a:r>
          </a:p>
          <a:p>
            <a:pPr>
              <a:lnSpc>
                <a:spcPct val="90000"/>
              </a:lnSpc>
              <a:buFontTx/>
              <a:buNone/>
            </a:pPr>
            <a:r>
              <a:rPr lang="en-US" sz="2400" b="1" i="1"/>
              <a:t>Opportunities</a:t>
            </a:r>
          </a:p>
          <a:p>
            <a:pPr>
              <a:lnSpc>
                <a:spcPct val="90000"/>
              </a:lnSpc>
            </a:pPr>
            <a:r>
              <a:rPr lang="en-US" sz="2400"/>
              <a:t>Peace</a:t>
            </a:r>
          </a:p>
          <a:p>
            <a:pPr>
              <a:lnSpc>
                <a:spcPct val="90000"/>
              </a:lnSpc>
            </a:pPr>
            <a:r>
              <a:rPr lang="en-US" sz="2400"/>
              <a:t>Life, creation</a:t>
            </a:r>
          </a:p>
          <a:p>
            <a:pPr>
              <a:lnSpc>
                <a:spcPct val="90000"/>
              </a:lnSpc>
            </a:pPr>
            <a:r>
              <a:rPr lang="en-US" sz="2400"/>
              <a:t>Harmony, caring</a:t>
            </a:r>
          </a:p>
          <a:p>
            <a:pPr>
              <a:lnSpc>
                <a:spcPct val="90000"/>
              </a:lnSpc>
            </a:pPr>
            <a:r>
              <a:rPr lang="en-US" sz="2400"/>
              <a:t>Healthy, safe-sex</a:t>
            </a:r>
          </a:p>
          <a:p>
            <a:pPr>
              <a:lnSpc>
                <a:spcPct val="90000"/>
              </a:lnSpc>
            </a:pPr>
            <a:r>
              <a:rPr lang="en-US" sz="2400"/>
              <a:t>Teamwork</a:t>
            </a:r>
          </a:p>
        </p:txBody>
      </p:sp>
      <p:sp>
        <p:nvSpPr>
          <p:cNvPr id="789509" name="Rectangle 5"/>
          <p:cNvSpPr>
            <a:spLocks noChangeArrowheads="1"/>
          </p:cNvSpPr>
          <p:nvPr/>
        </p:nvSpPr>
        <p:spPr bwMode="auto">
          <a:xfrm>
            <a:off x="609600" y="5226050"/>
            <a:ext cx="1555750" cy="641350"/>
          </a:xfrm>
          <a:prstGeom prst="rect">
            <a:avLst/>
          </a:prstGeom>
          <a:noFill/>
          <a:ln w="9525">
            <a:noFill/>
            <a:miter lim="800000"/>
            <a:headEnd/>
            <a:tailEnd/>
          </a:ln>
          <a:effectLst/>
        </p:spPr>
        <p:txBody>
          <a:bodyPr>
            <a:spAutoFit/>
          </a:bodyPr>
          <a:lstStyle/>
          <a:p>
            <a:r>
              <a:rPr lang="en-US" sz="1800" b="1" i="0">
                <a:latin typeface="Arial" charset="0"/>
              </a:rPr>
              <a:t>Our “worst” </a:t>
            </a:r>
          </a:p>
          <a:p>
            <a:r>
              <a:rPr lang="en-US" sz="1800" b="1" i="0">
                <a:latin typeface="Arial" charset="0"/>
              </a:rPr>
              <a:t>Problem:</a:t>
            </a:r>
          </a:p>
        </p:txBody>
      </p:sp>
      <p:sp>
        <p:nvSpPr>
          <p:cNvPr id="789510" name="Rectangle 6"/>
          <p:cNvSpPr>
            <a:spLocks noChangeArrowheads="1"/>
          </p:cNvSpPr>
          <p:nvPr/>
        </p:nvSpPr>
        <p:spPr bwMode="auto">
          <a:xfrm>
            <a:off x="1981200" y="5257800"/>
            <a:ext cx="5715000" cy="838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ooter Placeholder 1"/>
          <p:cNvSpPr>
            <a:spLocks noGrp="1"/>
          </p:cNvSpPr>
          <p:nvPr>
            <p:ph type="ftr" sz="quarter" idx="10"/>
          </p:nvPr>
        </p:nvSpPr>
        <p:spPr/>
        <p:txBody>
          <a:bodyPr/>
          <a:lstStyle/>
          <a:p>
            <a:endParaRPr lang="en-US"/>
          </a:p>
          <a:p>
            <a:endParaRPr lang="en-US"/>
          </a:p>
          <a:p>
            <a:r>
              <a:rPr lang="en-US"/>
              <a:t>© Malcolm J. Odell, Jr.</a:t>
            </a:r>
          </a:p>
        </p:txBody>
      </p:sp>
      <p:sp>
        <p:nvSpPr>
          <p:cNvPr id="791554" name="Oval 2"/>
          <p:cNvSpPr>
            <a:spLocks noChangeArrowheads="1"/>
          </p:cNvSpPr>
          <p:nvPr/>
        </p:nvSpPr>
        <p:spPr bwMode="auto">
          <a:xfrm>
            <a:off x="3505200" y="990600"/>
            <a:ext cx="1524000" cy="914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791555" name="Oval 3"/>
          <p:cNvSpPr>
            <a:spLocks noChangeArrowheads="1"/>
          </p:cNvSpPr>
          <p:nvPr/>
        </p:nvSpPr>
        <p:spPr bwMode="auto">
          <a:xfrm>
            <a:off x="3810000" y="2895600"/>
            <a:ext cx="1066800" cy="3048000"/>
          </a:xfrm>
          <a:prstGeom prst="ellipse">
            <a:avLst/>
          </a:prstGeom>
          <a:solidFill>
            <a:schemeClr val="accent1"/>
          </a:solidFill>
          <a:ln w="9525">
            <a:solidFill>
              <a:schemeClr val="tx1"/>
            </a:solidFill>
            <a:round/>
            <a:headEnd/>
            <a:tailEnd/>
          </a:ln>
          <a:effectLst/>
        </p:spPr>
        <p:txBody>
          <a:bodyPr wrap="none" anchor="ctr"/>
          <a:lstStyle/>
          <a:p>
            <a:pPr algn="ctr"/>
            <a:endParaRPr lang="en-US" sz="1800" i="0">
              <a:solidFill>
                <a:schemeClr val="folHlink"/>
              </a:solidFill>
              <a:latin typeface="Arial" charset="0"/>
            </a:endParaRPr>
          </a:p>
        </p:txBody>
      </p:sp>
      <p:sp>
        <p:nvSpPr>
          <p:cNvPr id="791556" name="Oval 4"/>
          <p:cNvSpPr>
            <a:spLocks noChangeArrowheads="1"/>
          </p:cNvSpPr>
          <p:nvPr/>
        </p:nvSpPr>
        <p:spPr bwMode="auto">
          <a:xfrm>
            <a:off x="1981200" y="1143000"/>
            <a:ext cx="1447800" cy="8382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791557" name="Oval 5"/>
          <p:cNvSpPr>
            <a:spLocks noChangeArrowheads="1"/>
          </p:cNvSpPr>
          <p:nvPr/>
        </p:nvSpPr>
        <p:spPr bwMode="auto">
          <a:xfrm>
            <a:off x="4953000" y="1066800"/>
            <a:ext cx="1371600" cy="7620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791558" name="Oval 6"/>
          <p:cNvSpPr>
            <a:spLocks noChangeArrowheads="1"/>
          </p:cNvSpPr>
          <p:nvPr/>
        </p:nvSpPr>
        <p:spPr bwMode="auto">
          <a:xfrm>
            <a:off x="5486400" y="1371600"/>
            <a:ext cx="1219200" cy="8382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791559" name="Oval 7"/>
          <p:cNvSpPr>
            <a:spLocks noChangeArrowheads="1"/>
          </p:cNvSpPr>
          <p:nvPr/>
        </p:nvSpPr>
        <p:spPr bwMode="auto">
          <a:xfrm>
            <a:off x="1752600" y="1752600"/>
            <a:ext cx="1219200" cy="6858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791560" name="Oval 8"/>
          <p:cNvSpPr>
            <a:spLocks noChangeArrowheads="1"/>
          </p:cNvSpPr>
          <p:nvPr/>
        </p:nvSpPr>
        <p:spPr bwMode="auto">
          <a:xfrm>
            <a:off x="1981200" y="2209800"/>
            <a:ext cx="1447800" cy="7620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791561" name="Oval 9"/>
          <p:cNvSpPr>
            <a:spLocks noChangeArrowheads="1"/>
          </p:cNvSpPr>
          <p:nvPr/>
        </p:nvSpPr>
        <p:spPr bwMode="auto">
          <a:xfrm>
            <a:off x="2514600" y="2743200"/>
            <a:ext cx="1447800" cy="7620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791562" name="Oval 10"/>
          <p:cNvSpPr>
            <a:spLocks noChangeArrowheads="1"/>
          </p:cNvSpPr>
          <p:nvPr/>
        </p:nvSpPr>
        <p:spPr bwMode="auto">
          <a:xfrm>
            <a:off x="3352800" y="2209800"/>
            <a:ext cx="1447800" cy="7620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791563" name="Oval 11"/>
          <p:cNvSpPr>
            <a:spLocks noChangeArrowheads="1"/>
          </p:cNvSpPr>
          <p:nvPr/>
        </p:nvSpPr>
        <p:spPr bwMode="auto">
          <a:xfrm>
            <a:off x="2895600" y="1676400"/>
            <a:ext cx="1447800" cy="7620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791564" name="Oval 12"/>
          <p:cNvSpPr>
            <a:spLocks noChangeArrowheads="1"/>
          </p:cNvSpPr>
          <p:nvPr/>
        </p:nvSpPr>
        <p:spPr bwMode="auto">
          <a:xfrm>
            <a:off x="3886200" y="1676400"/>
            <a:ext cx="1447800" cy="7620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791565" name="Oval 13"/>
          <p:cNvSpPr>
            <a:spLocks noChangeArrowheads="1"/>
          </p:cNvSpPr>
          <p:nvPr/>
        </p:nvSpPr>
        <p:spPr bwMode="auto">
          <a:xfrm>
            <a:off x="4419600" y="2819400"/>
            <a:ext cx="1447800" cy="7620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791566" name="Oval 14"/>
          <p:cNvSpPr>
            <a:spLocks noChangeArrowheads="1"/>
          </p:cNvSpPr>
          <p:nvPr/>
        </p:nvSpPr>
        <p:spPr bwMode="auto">
          <a:xfrm>
            <a:off x="5029200" y="2438400"/>
            <a:ext cx="1447800" cy="7620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791567" name="Oval 15"/>
          <p:cNvSpPr>
            <a:spLocks noChangeArrowheads="1"/>
          </p:cNvSpPr>
          <p:nvPr/>
        </p:nvSpPr>
        <p:spPr bwMode="auto">
          <a:xfrm>
            <a:off x="5257800" y="1905000"/>
            <a:ext cx="1447800" cy="7620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791568" name="Oval 16"/>
          <p:cNvSpPr>
            <a:spLocks noChangeArrowheads="1"/>
          </p:cNvSpPr>
          <p:nvPr/>
        </p:nvSpPr>
        <p:spPr bwMode="auto">
          <a:xfrm>
            <a:off x="3962400" y="2667000"/>
            <a:ext cx="1447800" cy="7620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791569" name="Oval 17"/>
          <p:cNvSpPr>
            <a:spLocks noChangeArrowheads="1"/>
          </p:cNvSpPr>
          <p:nvPr/>
        </p:nvSpPr>
        <p:spPr bwMode="auto">
          <a:xfrm>
            <a:off x="4648200" y="609600"/>
            <a:ext cx="1447800" cy="7620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791570" name="Oval 18"/>
          <p:cNvSpPr>
            <a:spLocks noChangeArrowheads="1"/>
          </p:cNvSpPr>
          <p:nvPr/>
        </p:nvSpPr>
        <p:spPr bwMode="auto">
          <a:xfrm>
            <a:off x="3429000" y="381000"/>
            <a:ext cx="1447800" cy="7620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791571" name="Oval 19"/>
          <p:cNvSpPr>
            <a:spLocks noChangeArrowheads="1"/>
          </p:cNvSpPr>
          <p:nvPr/>
        </p:nvSpPr>
        <p:spPr bwMode="auto">
          <a:xfrm>
            <a:off x="2667000" y="609600"/>
            <a:ext cx="1447800" cy="7620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791572" name="Oval 20"/>
          <p:cNvSpPr>
            <a:spLocks noChangeArrowheads="1"/>
          </p:cNvSpPr>
          <p:nvPr/>
        </p:nvSpPr>
        <p:spPr bwMode="auto">
          <a:xfrm>
            <a:off x="3657600" y="3048000"/>
            <a:ext cx="1447800" cy="7620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791573" name="Oval 21"/>
          <p:cNvSpPr>
            <a:spLocks noChangeArrowheads="1"/>
          </p:cNvSpPr>
          <p:nvPr/>
        </p:nvSpPr>
        <p:spPr bwMode="auto">
          <a:xfrm>
            <a:off x="3276600" y="2819400"/>
            <a:ext cx="1447800" cy="7620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791574" name="Oval 22"/>
          <p:cNvSpPr>
            <a:spLocks noChangeArrowheads="1"/>
          </p:cNvSpPr>
          <p:nvPr/>
        </p:nvSpPr>
        <p:spPr bwMode="auto">
          <a:xfrm>
            <a:off x="4343400" y="2133600"/>
            <a:ext cx="1447800" cy="7620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791575" name="Oval 23"/>
          <p:cNvSpPr>
            <a:spLocks noChangeArrowheads="1"/>
          </p:cNvSpPr>
          <p:nvPr/>
        </p:nvSpPr>
        <p:spPr bwMode="auto">
          <a:xfrm>
            <a:off x="4572000" y="1600200"/>
            <a:ext cx="1447800" cy="762000"/>
          </a:xfrm>
          <a:prstGeom prst="ellipse">
            <a:avLst/>
          </a:prstGeom>
          <a:solidFill>
            <a:schemeClr val="accent1"/>
          </a:solidFill>
          <a:ln w="9525">
            <a:solidFill>
              <a:schemeClr val="tx1"/>
            </a:solidFill>
            <a:round/>
            <a:headEnd/>
            <a:tailEnd/>
          </a:ln>
          <a:effectLst/>
        </p:spPr>
        <p:txBody>
          <a:bodyPr wrap="none" anchor="ctr"/>
          <a:lstStyle/>
          <a:p>
            <a:pPr algn="ctr"/>
            <a:endParaRPr lang="en-US" sz="1800" i="0">
              <a:solidFill>
                <a:schemeClr val="folHlink"/>
              </a:solidFill>
              <a:latin typeface="Arial" charset="0"/>
            </a:endParaRPr>
          </a:p>
        </p:txBody>
      </p:sp>
      <p:sp>
        <p:nvSpPr>
          <p:cNvPr id="791576" name="Cloud"/>
          <p:cNvSpPr>
            <a:spLocks noChangeAspect="1" noEditPoints="1" noChangeArrowheads="1"/>
          </p:cNvSpPr>
          <p:nvPr/>
        </p:nvSpPr>
        <p:spPr bwMode="auto">
          <a:xfrm>
            <a:off x="1447800" y="5181600"/>
            <a:ext cx="5791200" cy="1676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791577" name="Oval 25"/>
          <p:cNvSpPr>
            <a:spLocks noChangeArrowheads="1"/>
          </p:cNvSpPr>
          <p:nvPr/>
        </p:nvSpPr>
        <p:spPr bwMode="auto">
          <a:xfrm>
            <a:off x="6934200" y="3429000"/>
            <a:ext cx="1371600" cy="1295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791578" name="Oval 26"/>
          <p:cNvSpPr>
            <a:spLocks noChangeArrowheads="1"/>
          </p:cNvSpPr>
          <p:nvPr/>
        </p:nvSpPr>
        <p:spPr bwMode="auto">
          <a:xfrm>
            <a:off x="457200" y="3505200"/>
            <a:ext cx="1371600" cy="1295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791579" name="Rectangle 27"/>
          <p:cNvSpPr>
            <a:spLocks noChangeArrowheads="1"/>
          </p:cNvSpPr>
          <p:nvPr/>
        </p:nvSpPr>
        <p:spPr bwMode="auto">
          <a:xfrm>
            <a:off x="228600" y="4953000"/>
            <a:ext cx="1905000" cy="457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91580" name="Rectangle 28"/>
          <p:cNvSpPr>
            <a:spLocks noChangeArrowheads="1"/>
          </p:cNvSpPr>
          <p:nvPr/>
        </p:nvSpPr>
        <p:spPr bwMode="auto">
          <a:xfrm>
            <a:off x="6705600" y="4876800"/>
            <a:ext cx="1905000" cy="457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91581" name="Rectangle 29"/>
          <p:cNvSpPr>
            <a:spLocks noGrp="1" noChangeArrowheads="1"/>
          </p:cNvSpPr>
          <p:nvPr>
            <p:ph type="title" idx="4294967295"/>
          </p:nvPr>
        </p:nvSpPr>
        <p:spPr>
          <a:xfrm>
            <a:off x="6858000" y="381000"/>
            <a:ext cx="1676400" cy="1020763"/>
          </a:xfrm>
          <a:noFill/>
          <a:ln/>
        </p:spPr>
        <p:txBody>
          <a:bodyPr/>
          <a:lstStyle/>
          <a:p>
            <a:pPr algn="l"/>
            <a:r>
              <a:rPr lang="en-US" sz="2800" b="1" i="1"/>
              <a:t>Problem</a:t>
            </a:r>
            <a:br>
              <a:rPr lang="en-US" sz="2800" b="1" i="1"/>
            </a:br>
            <a:r>
              <a:rPr lang="en-US" sz="2800" b="1" i="1"/>
              <a:t>Tree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endParaRPr lang="en-US"/>
          </a:p>
          <a:p>
            <a:endParaRPr lang="en-US"/>
          </a:p>
          <a:p>
            <a:r>
              <a:rPr lang="en-US"/>
              <a:t>© Malcolm J. Odell, Jr.</a:t>
            </a:r>
          </a:p>
        </p:txBody>
      </p:sp>
      <p:sp>
        <p:nvSpPr>
          <p:cNvPr id="988162" name="Rectangle 2"/>
          <p:cNvSpPr>
            <a:spLocks noGrp="1" noChangeArrowheads="1"/>
          </p:cNvSpPr>
          <p:nvPr>
            <p:ph type="title"/>
          </p:nvPr>
        </p:nvSpPr>
        <p:spPr/>
        <p:txBody>
          <a:bodyPr/>
          <a:lstStyle/>
          <a:p>
            <a:r>
              <a:rPr lang="en-US" sz="4000" i="1"/>
              <a:t>Problem to Opportunity</a:t>
            </a:r>
            <a:r>
              <a:rPr lang="en-US" sz="4000"/>
              <a:t/>
            </a:r>
            <a:br>
              <a:rPr lang="en-US" sz="4000"/>
            </a:br>
            <a:r>
              <a:rPr lang="en-US" sz="4000"/>
              <a:t> </a:t>
            </a:r>
            <a:r>
              <a:rPr lang="en-US" sz="2800" b="1"/>
              <a:t>The ‘positive opposite’ of the ‘worst problem’</a:t>
            </a:r>
          </a:p>
        </p:txBody>
      </p:sp>
      <p:sp>
        <p:nvSpPr>
          <p:cNvPr id="988165" name="Rectangle 5"/>
          <p:cNvSpPr>
            <a:spLocks noChangeArrowheads="1"/>
          </p:cNvSpPr>
          <p:nvPr/>
        </p:nvSpPr>
        <p:spPr bwMode="auto">
          <a:xfrm>
            <a:off x="381000" y="2895600"/>
            <a:ext cx="1555750" cy="2014538"/>
          </a:xfrm>
          <a:prstGeom prst="rect">
            <a:avLst/>
          </a:prstGeom>
          <a:noFill/>
          <a:ln w="9525">
            <a:noFill/>
            <a:miter lim="800000"/>
            <a:headEnd/>
            <a:tailEnd/>
          </a:ln>
          <a:effectLst/>
        </p:spPr>
        <p:txBody>
          <a:bodyPr wrap="none">
            <a:spAutoFit/>
          </a:bodyPr>
          <a:lstStyle/>
          <a:p>
            <a:r>
              <a:rPr lang="en-US" sz="1800" b="1" i="0">
                <a:latin typeface="Arial" charset="0"/>
              </a:rPr>
              <a:t>Our “worst” </a:t>
            </a:r>
          </a:p>
          <a:p>
            <a:r>
              <a:rPr lang="en-US" sz="1800" b="1" i="0">
                <a:latin typeface="Arial" charset="0"/>
              </a:rPr>
              <a:t>Problem:</a:t>
            </a:r>
          </a:p>
          <a:p>
            <a:endParaRPr lang="en-US" sz="1800" b="1" i="0">
              <a:latin typeface="Arial" charset="0"/>
            </a:endParaRPr>
          </a:p>
          <a:p>
            <a:endParaRPr lang="en-US" sz="1800" b="1" i="0">
              <a:latin typeface="Arial" charset="0"/>
            </a:endParaRPr>
          </a:p>
          <a:p>
            <a:endParaRPr lang="en-US" sz="1800" b="1" i="0">
              <a:latin typeface="Arial" charset="0"/>
            </a:endParaRPr>
          </a:p>
          <a:p>
            <a:r>
              <a:rPr lang="en-US" sz="1800" b="1" i="0">
                <a:latin typeface="Arial" charset="0"/>
              </a:rPr>
              <a:t>Positive</a:t>
            </a:r>
          </a:p>
          <a:p>
            <a:r>
              <a:rPr lang="en-US" sz="1800" b="1" i="0">
                <a:latin typeface="Arial" charset="0"/>
              </a:rPr>
              <a:t>Opposite:</a:t>
            </a:r>
          </a:p>
        </p:txBody>
      </p:sp>
      <p:sp>
        <p:nvSpPr>
          <p:cNvPr id="988166" name="Rectangle 6"/>
          <p:cNvSpPr>
            <a:spLocks noChangeArrowheads="1"/>
          </p:cNvSpPr>
          <p:nvPr/>
        </p:nvSpPr>
        <p:spPr bwMode="auto">
          <a:xfrm>
            <a:off x="1981200" y="2895600"/>
            <a:ext cx="5334000" cy="6858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988167" name="Rectangle 7"/>
          <p:cNvSpPr>
            <a:spLocks noChangeArrowheads="1"/>
          </p:cNvSpPr>
          <p:nvPr/>
        </p:nvSpPr>
        <p:spPr bwMode="auto">
          <a:xfrm>
            <a:off x="1981200" y="4191000"/>
            <a:ext cx="5334000" cy="10668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988168" name="Text Box 8"/>
          <p:cNvSpPr txBox="1">
            <a:spLocks noChangeArrowheads="1"/>
          </p:cNvSpPr>
          <p:nvPr/>
        </p:nvSpPr>
        <p:spPr bwMode="auto">
          <a:xfrm>
            <a:off x="2057400" y="5410200"/>
            <a:ext cx="5257800" cy="396875"/>
          </a:xfrm>
          <a:prstGeom prst="rect">
            <a:avLst/>
          </a:prstGeom>
          <a:noFill/>
          <a:ln w="9525">
            <a:noFill/>
            <a:miter lim="800000"/>
            <a:headEnd/>
            <a:tailEnd/>
          </a:ln>
          <a:effectLst/>
        </p:spPr>
        <p:txBody>
          <a:bodyPr>
            <a:spAutoFit/>
          </a:bodyPr>
          <a:lstStyle/>
          <a:p>
            <a:r>
              <a:rPr lang="en-US" sz="2000" b="1">
                <a:latin typeface="Arial" charset="0"/>
              </a:rPr>
              <a:t>This is our Affirmative, Positive Topic</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US"/>
          </a:p>
          <a:p>
            <a:endParaRPr lang="en-US"/>
          </a:p>
          <a:p>
            <a:r>
              <a:rPr lang="en-US"/>
              <a:t>© Malcolm J. Odell, Jr.</a:t>
            </a:r>
          </a:p>
        </p:txBody>
      </p:sp>
      <p:sp>
        <p:nvSpPr>
          <p:cNvPr id="793602" name="Rectangle 2"/>
          <p:cNvSpPr>
            <a:spLocks noGrp="1" noChangeArrowheads="1"/>
          </p:cNvSpPr>
          <p:nvPr>
            <p:ph type="title"/>
          </p:nvPr>
        </p:nvSpPr>
        <p:spPr>
          <a:xfrm>
            <a:off x="381000" y="533400"/>
            <a:ext cx="8229600" cy="1143000"/>
          </a:xfrm>
        </p:spPr>
        <p:txBody>
          <a:bodyPr/>
          <a:lstStyle/>
          <a:p>
            <a:r>
              <a:rPr lang="en-US" sz="3200" b="1"/>
              <a:t>Step 1:</a:t>
            </a:r>
            <a:r>
              <a:rPr lang="en-US" b="1"/>
              <a:t> Discovery</a:t>
            </a:r>
            <a:r>
              <a:rPr lang="en-US" sz="4000"/>
              <a:t/>
            </a:r>
            <a:br>
              <a:rPr lang="en-US" sz="4000"/>
            </a:br>
            <a:r>
              <a:rPr lang="en-US" sz="2800" i="1"/>
              <a:t>of the best, of success, of what works</a:t>
            </a:r>
            <a:endParaRPr lang="en-US" sz="4000" i="1"/>
          </a:p>
        </p:txBody>
      </p:sp>
      <p:sp>
        <p:nvSpPr>
          <p:cNvPr id="793603" name="Rectangle 3"/>
          <p:cNvSpPr>
            <a:spLocks noGrp="1" noChangeArrowheads="1"/>
          </p:cNvSpPr>
          <p:nvPr>
            <p:ph type="body" idx="1"/>
          </p:nvPr>
        </p:nvSpPr>
        <p:spPr>
          <a:xfrm>
            <a:off x="381000" y="1828800"/>
            <a:ext cx="7924800" cy="4876800"/>
          </a:xfrm>
        </p:spPr>
        <p:txBody>
          <a:bodyPr/>
          <a:lstStyle/>
          <a:p>
            <a:pPr>
              <a:buFontTx/>
              <a:buNone/>
            </a:pPr>
            <a:r>
              <a:rPr lang="en-US" sz="2800"/>
              <a:t>Exercise -- Small Group Brainstorming:</a:t>
            </a:r>
          </a:p>
          <a:p>
            <a:pPr lvl="4">
              <a:buFontTx/>
              <a:buNone/>
            </a:pPr>
            <a:r>
              <a:rPr lang="en-US" b="1" i="1"/>
              <a:t>(Pairs form Teams of 4-6)</a:t>
            </a:r>
            <a:endParaRPr lang="en-US" sz="1800"/>
          </a:p>
          <a:p>
            <a:r>
              <a:rPr lang="en-US" sz="2800"/>
              <a:t>The Search for ‘</a:t>
            </a:r>
            <a:r>
              <a:rPr lang="en-US" sz="2800" i="1"/>
              <a:t>the best</a:t>
            </a:r>
            <a:r>
              <a:rPr lang="en-US" sz="2800"/>
              <a:t>,’ ‘</a:t>
            </a:r>
            <a:r>
              <a:rPr lang="en-US" sz="2800" i="1"/>
              <a:t>what works</a:t>
            </a:r>
            <a:r>
              <a:rPr lang="en-US" sz="2800"/>
              <a:t>,’ </a:t>
            </a:r>
            <a:r>
              <a:rPr lang="en-US" sz="2800" i="1"/>
              <a:t>successes</a:t>
            </a:r>
            <a:r>
              <a:rPr lang="en-US" sz="2800"/>
              <a:t> concerning our </a:t>
            </a:r>
            <a:r>
              <a:rPr lang="en-US" sz="2800" i="1"/>
              <a:t>affirmative topic</a:t>
            </a:r>
            <a:endParaRPr lang="en-US" sz="2800"/>
          </a:p>
          <a:p>
            <a:pPr algn="ctr">
              <a:spcBef>
                <a:spcPct val="0"/>
              </a:spcBef>
              <a:buFontTx/>
              <a:buNone/>
            </a:pPr>
            <a:endParaRPr lang="en-US" sz="900"/>
          </a:p>
          <a:p>
            <a:r>
              <a:rPr lang="en-US" sz="2800"/>
              <a:t>Choose a name for your Team</a:t>
            </a:r>
          </a:p>
          <a:p>
            <a:r>
              <a:rPr lang="en-US" sz="2800"/>
              <a:t>Choose a motto</a:t>
            </a:r>
          </a:p>
          <a:p>
            <a:pPr lvl="1"/>
            <a:r>
              <a:rPr lang="en-US" sz="2400"/>
              <a:t>Share your own personal positive stories, experiences that illustrate personal experiences related to </a:t>
            </a:r>
            <a:r>
              <a:rPr lang="en-US" sz="2400" i="1"/>
              <a:t>affirmative topic</a:t>
            </a:r>
            <a:r>
              <a:rPr lang="en-US" sz="2400"/>
              <a:t> </a:t>
            </a:r>
          </a:p>
          <a:p>
            <a:pPr lvl="1"/>
            <a:r>
              <a:rPr lang="en-US" sz="2400"/>
              <a:t>7 min. </a:t>
            </a:r>
          </a:p>
          <a:p>
            <a:pPr lvl="4"/>
            <a:r>
              <a:rPr lang="en-US" sz="1400" b="1" i="1"/>
              <a:t>“All the knowledge we need is in this room….”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endParaRPr lang="en-US"/>
          </a:p>
          <a:p>
            <a:endParaRPr lang="en-US"/>
          </a:p>
          <a:p>
            <a:r>
              <a:rPr lang="en-US"/>
              <a:t>© Malcolm J. Odell, Jr.</a:t>
            </a:r>
          </a:p>
        </p:txBody>
      </p:sp>
      <p:sp>
        <p:nvSpPr>
          <p:cNvPr id="795650" name="Rectangle 2"/>
          <p:cNvSpPr>
            <a:spLocks noGrp="1" noChangeArrowheads="1"/>
          </p:cNvSpPr>
          <p:nvPr>
            <p:ph type="title"/>
          </p:nvPr>
        </p:nvSpPr>
        <p:spPr>
          <a:xfrm>
            <a:off x="381000" y="304800"/>
            <a:ext cx="8229600" cy="1143000"/>
          </a:xfrm>
        </p:spPr>
        <p:txBody>
          <a:bodyPr/>
          <a:lstStyle/>
          <a:p>
            <a:r>
              <a:rPr lang="en-US" sz="3200" b="1"/>
              <a:t>Step 2:</a:t>
            </a:r>
            <a:r>
              <a:rPr lang="en-US" b="1"/>
              <a:t> Dream</a:t>
            </a:r>
            <a:r>
              <a:rPr lang="en-US" sz="4000"/>
              <a:t/>
            </a:r>
            <a:br>
              <a:rPr lang="en-US" sz="4000"/>
            </a:br>
            <a:r>
              <a:rPr lang="en-US" sz="2400" i="1"/>
              <a:t>of even better, what we want more of…</a:t>
            </a:r>
          </a:p>
        </p:txBody>
      </p:sp>
      <p:sp>
        <p:nvSpPr>
          <p:cNvPr id="795651" name="Rectangle 3"/>
          <p:cNvSpPr>
            <a:spLocks noGrp="1" noChangeArrowheads="1"/>
          </p:cNvSpPr>
          <p:nvPr>
            <p:ph type="body" sz="half" idx="2"/>
          </p:nvPr>
        </p:nvSpPr>
        <p:spPr>
          <a:xfrm>
            <a:off x="5105400" y="1447800"/>
            <a:ext cx="3352800" cy="5181600"/>
          </a:xfrm>
        </p:spPr>
        <p:txBody>
          <a:bodyPr/>
          <a:lstStyle/>
          <a:p>
            <a:r>
              <a:rPr lang="en-US" sz="2000"/>
              <a:t>Share your personal dreams of life, your community, a world full of the best, of what you want more of related to our </a:t>
            </a:r>
            <a:r>
              <a:rPr lang="en-US" sz="2000" i="1"/>
              <a:t>affirmative topic</a:t>
            </a:r>
            <a:endParaRPr lang="en-US" sz="2000"/>
          </a:p>
          <a:p>
            <a:r>
              <a:rPr lang="en-US" sz="2000"/>
              <a:t>Draw a picture together of the year 2020, of what this looks like for your children, your grandchildren – of a world full of the best</a:t>
            </a:r>
          </a:p>
        </p:txBody>
      </p:sp>
      <p:sp>
        <p:nvSpPr>
          <p:cNvPr id="795655" name="Rectangle 7"/>
          <p:cNvSpPr>
            <a:spLocks noChangeArrowheads="1"/>
          </p:cNvSpPr>
          <p:nvPr/>
        </p:nvSpPr>
        <p:spPr bwMode="auto">
          <a:xfrm>
            <a:off x="914400" y="6142038"/>
            <a:ext cx="4678363" cy="336550"/>
          </a:xfrm>
          <a:prstGeom prst="rect">
            <a:avLst/>
          </a:prstGeom>
          <a:noFill/>
          <a:ln w="9525">
            <a:noFill/>
            <a:miter lim="800000"/>
            <a:headEnd/>
            <a:tailEnd/>
          </a:ln>
          <a:effectLst/>
        </p:spPr>
        <p:txBody>
          <a:bodyPr wrap="none">
            <a:spAutoFit/>
          </a:bodyPr>
          <a:lstStyle/>
          <a:p>
            <a:r>
              <a:rPr lang="en-US" sz="1600" b="1">
                <a:latin typeface="Arial" charset="0"/>
              </a:rPr>
              <a:t>“All the knowledge we need is in this room….”</a:t>
            </a:r>
            <a:endParaRPr lang="en-US" sz="2000" b="1">
              <a:latin typeface="Arial" charset="0"/>
            </a:endParaRPr>
          </a:p>
        </p:txBody>
      </p:sp>
      <p:pic>
        <p:nvPicPr>
          <p:cNvPr id="795657" name="Picture 9"/>
          <p:cNvPicPr>
            <a:picLocks noChangeAspect="1" noChangeArrowheads="1"/>
          </p:cNvPicPr>
          <p:nvPr>
            <p:ph sz="half" idx="1"/>
          </p:nvPr>
        </p:nvPicPr>
        <p:blipFill>
          <a:blip r:embed="rId3"/>
          <a:srcRect/>
          <a:stretch>
            <a:fillRect/>
          </a:stretch>
        </p:blipFill>
        <p:spPr>
          <a:xfrm>
            <a:off x="600075" y="1447800"/>
            <a:ext cx="3257550" cy="4343400"/>
          </a:xfrm>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endParaRPr lang="en-US"/>
          </a:p>
          <a:p>
            <a:endParaRPr lang="en-US"/>
          </a:p>
          <a:p>
            <a:r>
              <a:rPr lang="en-US"/>
              <a:t>© Malcolm J. Odell, Jr.</a:t>
            </a:r>
          </a:p>
        </p:txBody>
      </p:sp>
      <p:sp>
        <p:nvSpPr>
          <p:cNvPr id="797698" name="Rectangle 2"/>
          <p:cNvSpPr>
            <a:spLocks noGrp="1" noChangeArrowheads="1"/>
          </p:cNvSpPr>
          <p:nvPr>
            <p:ph type="title"/>
          </p:nvPr>
        </p:nvSpPr>
        <p:spPr>
          <a:xfrm>
            <a:off x="457200" y="304800"/>
            <a:ext cx="8229600" cy="1143000"/>
          </a:xfrm>
        </p:spPr>
        <p:txBody>
          <a:bodyPr/>
          <a:lstStyle/>
          <a:p>
            <a:r>
              <a:rPr lang="en-US" sz="3200" b="1"/>
              <a:t>Step 3:</a:t>
            </a:r>
            <a:r>
              <a:rPr lang="en-US" b="1"/>
              <a:t> Design</a:t>
            </a:r>
            <a:br>
              <a:rPr lang="en-US" b="1"/>
            </a:br>
            <a:r>
              <a:rPr lang="en-US" sz="2400" i="1"/>
              <a:t>a plan, strategy for achieving the Dream</a:t>
            </a:r>
          </a:p>
        </p:txBody>
      </p:sp>
      <p:sp>
        <p:nvSpPr>
          <p:cNvPr id="797699" name="Rectangle 3"/>
          <p:cNvSpPr>
            <a:spLocks noGrp="1" noChangeArrowheads="1"/>
          </p:cNvSpPr>
          <p:nvPr>
            <p:ph type="body" sz="half" idx="1"/>
          </p:nvPr>
        </p:nvSpPr>
        <p:spPr/>
        <p:txBody>
          <a:bodyPr/>
          <a:lstStyle/>
          <a:p>
            <a:pPr>
              <a:lnSpc>
                <a:spcPct val="90000"/>
              </a:lnSpc>
            </a:pPr>
            <a:r>
              <a:rPr lang="en-US" sz="2400" b="1"/>
              <a:t>Outline the main elements of a strategy, approach, a general plan for achieving the </a:t>
            </a:r>
            <a:r>
              <a:rPr lang="en-US" sz="2400" b="1" i="1"/>
              <a:t>Dream—what you can do this year to begin </a:t>
            </a:r>
          </a:p>
          <a:p>
            <a:pPr>
              <a:lnSpc>
                <a:spcPct val="90000"/>
              </a:lnSpc>
            </a:pPr>
            <a:r>
              <a:rPr lang="en-US" sz="2400" b="1"/>
              <a:t>Summarize these on your picture in 2-3 bullet points</a:t>
            </a:r>
          </a:p>
          <a:p>
            <a:pPr>
              <a:lnSpc>
                <a:spcPct val="90000"/>
              </a:lnSpc>
              <a:buFontTx/>
              <a:buNone/>
            </a:pPr>
            <a:r>
              <a:rPr lang="en-US" sz="2400" b="1"/>
              <a:t>“</a:t>
            </a:r>
            <a:r>
              <a:rPr lang="en-US" sz="1800" b="1"/>
              <a:t>All the knowledge….”</a:t>
            </a:r>
            <a:endParaRPr lang="en-US" sz="2400" b="1"/>
          </a:p>
        </p:txBody>
      </p:sp>
      <p:pic>
        <p:nvPicPr>
          <p:cNvPr id="797704" name="Picture 8"/>
          <p:cNvPicPr>
            <a:picLocks noChangeAspect="1" noChangeArrowheads="1"/>
          </p:cNvPicPr>
          <p:nvPr>
            <p:ph sz="half" idx="2"/>
          </p:nvPr>
        </p:nvPicPr>
        <p:blipFill>
          <a:blip r:embed="rId3"/>
          <a:srcRect/>
          <a:stretch>
            <a:fillRect/>
          </a:stretch>
        </p:blipFill>
        <p:spPr>
          <a:xfrm>
            <a:off x="5029200" y="1600200"/>
            <a:ext cx="3543300" cy="4724400"/>
          </a:xfrm>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0"/>
          </p:nvPr>
        </p:nvSpPr>
        <p:spPr/>
        <p:txBody>
          <a:bodyPr/>
          <a:lstStyle/>
          <a:p>
            <a:endParaRPr lang="en-US"/>
          </a:p>
          <a:p>
            <a:endParaRPr lang="en-US"/>
          </a:p>
          <a:p>
            <a:r>
              <a:rPr lang="en-US"/>
              <a:t>© Malcolm J. Odell, Jr.</a:t>
            </a:r>
          </a:p>
        </p:txBody>
      </p:sp>
      <p:sp>
        <p:nvSpPr>
          <p:cNvPr id="1106946" name="Rectangle 2"/>
          <p:cNvSpPr>
            <a:spLocks noGrp="1" noChangeArrowheads="1"/>
          </p:cNvSpPr>
          <p:nvPr>
            <p:ph type="title"/>
          </p:nvPr>
        </p:nvSpPr>
        <p:spPr>
          <a:xfrm>
            <a:off x="1524000" y="304800"/>
            <a:ext cx="6172200" cy="1143000"/>
          </a:xfrm>
        </p:spPr>
        <p:txBody>
          <a:bodyPr/>
          <a:lstStyle/>
          <a:p>
            <a:r>
              <a:rPr lang="en-US" b="1" i="1">
                <a:solidFill>
                  <a:schemeClr val="accent2"/>
                </a:solidFill>
              </a:rPr>
              <a:t>“Dance and Drum”</a:t>
            </a:r>
            <a:r>
              <a:rPr lang="en-US"/>
              <a:t> </a:t>
            </a:r>
          </a:p>
        </p:txBody>
      </p:sp>
      <p:sp>
        <p:nvSpPr>
          <p:cNvPr id="1106947" name="Rectangle 3"/>
          <p:cNvSpPr>
            <a:spLocks noGrp="1" noChangeArrowheads="1"/>
          </p:cNvSpPr>
          <p:nvPr>
            <p:ph type="body" sz="half" idx="1"/>
          </p:nvPr>
        </p:nvSpPr>
        <p:spPr>
          <a:xfrm>
            <a:off x="457200" y="1371600"/>
            <a:ext cx="3619500" cy="4724400"/>
          </a:xfrm>
        </p:spPr>
        <p:txBody>
          <a:bodyPr/>
          <a:lstStyle/>
          <a:p>
            <a:pPr>
              <a:lnSpc>
                <a:spcPct val="90000"/>
              </a:lnSpc>
              <a:buFontTx/>
              <a:buNone/>
            </a:pPr>
            <a:r>
              <a:rPr lang="en-US" sz="2800" b="1" i="1"/>
              <a:t>Drumming </a:t>
            </a:r>
          </a:p>
          <a:p>
            <a:pPr>
              <a:lnSpc>
                <a:spcPct val="90000"/>
              </a:lnSpc>
              <a:buFontTx/>
              <a:buNone/>
            </a:pPr>
            <a:r>
              <a:rPr lang="en-US" sz="2800" b="1" i="1"/>
              <a:t>Circle !!!</a:t>
            </a:r>
          </a:p>
          <a:p>
            <a:pPr>
              <a:lnSpc>
                <a:spcPct val="90000"/>
              </a:lnSpc>
              <a:buFontTx/>
              <a:buNone/>
            </a:pPr>
            <a:endParaRPr lang="en-US" sz="2800" b="1"/>
          </a:p>
          <a:p>
            <a:pPr>
              <a:lnSpc>
                <a:spcPct val="90000"/>
              </a:lnSpc>
              <a:buFontTx/>
              <a:buNone/>
            </a:pPr>
            <a:r>
              <a:rPr lang="en-US" sz="2400" b="1"/>
              <a:t>	Where are the drums? </a:t>
            </a:r>
          </a:p>
          <a:p>
            <a:pPr>
              <a:lnSpc>
                <a:spcPct val="90000"/>
              </a:lnSpc>
              <a:buFontTx/>
              <a:buNone/>
            </a:pPr>
            <a:endParaRPr lang="en-US" sz="2400" b="1"/>
          </a:p>
          <a:p>
            <a:pPr>
              <a:lnSpc>
                <a:spcPct val="90000"/>
              </a:lnSpc>
              <a:buFontTx/>
              <a:buNone/>
            </a:pPr>
            <a:r>
              <a:rPr lang="en-US" sz="2400" b="1"/>
              <a:t>….a song…</a:t>
            </a:r>
          </a:p>
          <a:p>
            <a:pPr>
              <a:lnSpc>
                <a:spcPct val="90000"/>
              </a:lnSpc>
              <a:buFontTx/>
              <a:buNone/>
            </a:pPr>
            <a:r>
              <a:rPr lang="en-US" sz="2400" b="1"/>
              <a:t>….a dance…</a:t>
            </a:r>
          </a:p>
          <a:p>
            <a:pPr>
              <a:lnSpc>
                <a:spcPct val="90000"/>
              </a:lnSpc>
              <a:buFontTx/>
              <a:buNone/>
            </a:pPr>
            <a:r>
              <a:rPr lang="en-US" sz="2400" b="1"/>
              <a:t>Sharing &amp; celebrating..</a:t>
            </a:r>
          </a:p>
          <a:p>
            <a:pPr>
              <a:lnSpc>
                <a:spcPct val="90000"/>
              </a:lnSpc>
              <a:buFontTx/>
              <a:buNone/>
            </a:pPr>
            <a:r>
              <a:rPr lang="en-US" sz="2400" b="1"/>
              <a:t> Empowering Community Mobilization !!</a:t>
            </a:r>
            <a:endParaRPr lang="en-US" sz="2800" b="1"/>
          </a:p>
          <a:p>
            <a:pPr>
              <a:lnSpc>
                <a:spcPct val="90000"/>
              </a:lnSpc>
              <a:buFontTx/>
              <a:buNone/>
            </a:pPr>
            <a:endParaRPr lang="en-US" sz="2800" b="1"/>
          </a:p>
        </p:txBody>
      </p:sp>
      <p:pic>
        <p:nvPicPr>
          <p:cNvPr id="1106954" name="Picture 10"/>
          <p:cNvPicPr>
            <a:picLocks noChangeAspect="1" noChangeArrowheads="1"/>
          </p:cNvPicPr>
          <p:nvPr>
            <p:ph sz="quarter" idx="2"/>
          </p:nvPr>
        </p:nvPicPr>
        <p:blipFill>
          <a:blip r:embed="rId3"/>
          <a:srcRect/>
          <a:stretch>
            <a:fillRect/>
          </a:stretch>
        </p:blipFill>
        <p:spPr>
          <a:xfrm>
            <a:off x="3962400" y="1905000"/>
            <a:ext cx="4876800" cy="3657600"/>
          </a:xfrm>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endParaRPr lang="en-US"/>
          </a:p>
          <a:p>
            <a:endParaRPr lang="en-US"/>
          </a:p>
          <a:p>
            <a:r>
              <a:rPr lang="en-US"/>
              <a:t>© Malcolm J. Odell, Jr.</a:t>
            </a:r>
          </a:p>
        </p:txBody>
      </p:sp>
      <p:sp>
        <p:nvSpPr>
          <p:cNvPr id="799746" name="Rectangle 2"/>
          <p:cNvSpPr>
            <a:spLocks noGrp="1" noChangeArrowheads="1"/>
          </p:cNvSpPr>
          <p:nvPr>
            <p:ph type="title"/>
          </p:nvPr>
        </p:nvSpPr>
        <p:spPr>
          <a:xfrm>
            <a:off x="457200" y="609600"/>
            <a:ext cx="8229600" cy="1143000"/>
          </a:xfrm>
        </p:spPr>
        <p:txBody>
          <a:bodyPr/>
          <a:lstStyle/>
          <a:p>
            <a:r>
              <a:rPr lang="en-US" sz="3200" b="1"/>
              <a:t>Step 4:</a:t>
            </a:r>
            <a:r>
              <a:rPr lang="en-US" b="1"/>
              <a:t> Delivery</a:t>
            </a:r>
            <a:r>
              <a:rPr lang="en-US" sz="4000"/>
              <a:t/>
            </a:r>
            <a:br>
              <a:rPr lang="en-US" sz="4000"/>
            </a:br>
            <a:r>
              <a:rPr lang="en-US" sz="2400" i="1"/>
              <a:t>Action Plan to Get Started</a:t>
            </a:r>
          </a:p>
        </p:txBody>
      </p:sp>
      <p:sp>
        <p:nvSpPr>
          <p:cNvPr id="799747" name="Rectangle 3"/>
          <p:cNvSpPr>
            <a:spLocks noGrp="1" noChangeArrowheads="1"/>
          </p:cNvSpPr>
          <p:nvPr>
            <p:ph type="body" idx="1"/>
          </p:nvPr>
        </p:nvSpPr>
        <p:spPr>
          <a:xfrm>
            <a:off x="533400" y="1981200"/>
            <a:ext cx="7391400" cy="4038600"/>
          </a:xfrm>
        </p:spPr>
        <p:txBody>
          <a:bodyPr/>
          <a:lstStyle/>
          <a:p>
            <a:pPr>
              <a:lnSpc>
                <a:spcPct val="80000"/>
              </a:lnSpc>
            </a:pPr>
            <a:r>
              <a:rPr lang="en-US" sz="2800"/>
              <a:t>Group</a:t>
            </a:r>
          </a:p>
          <a:p>
            <a:pPr lvl="1">
              <a:lnSpc>
                <a:spcPct val="80000"/>
              </a:lnSpc>
            </a:pPr>
            <a:r>
              <a:rPr lang="en-US" sz="2400"/>
              <a:t>Write a short action plan – tasks for the coming week to get started on implementing, </a:t>
            </a:r>
            <a:r>
              <a:rPr lang="en-US" sz="2400" i="1"/>
              <a:t>Delivering</a:t>
            </a:r>
            <a:r>
              <a:rPr lang="en-US" sz="2400"/>
              <a:t> your </a:t>
            </a:r>
            <a:r>
              <a:rPr lang="en-US" sz="2400" i="1"/>
              <a:t>Design</a:t>
            </a:r>
            <a:r>
              <a:rPr lang="en-US" sz="2400"/>
              <a:t> for achieving your </a:t>
            </a:r>
            <a:r>
              <a:rPr lang="en-US" sz="2400" i="1"/>
              <a:t>Dream</a:t>
            </a:r>
          </a:p>
          <a:p>
            <a:pPr>
              <a:lnSpc>
                <a:spcPct val="80000"/>
              </a:lnSpc>
            </a:pPr>
            <a:endParaRPr lang="en-US" sz="2800"/>
          </a:p>
          <a:p>
            <a:pPr>
              <a:lnSpc>
                <a:spcPct val="80000"/>
              </a:lnSpc>
            </a:pPr>
            <a:r>
              <a:rPr lang="en-US" sz="2800"/>
              <a:t>Each Person</a:t>
            </a:r>
          </a:p>
          <a:p>
            <a:pPr lvl="1">
              <a:lnSpc>
                <a:spcPct val="80000"/>
              </a:lnSpc>
            </a:pPr>
            <a:r>
              <a:rPr lang="en-US" sz="2400"/>
              <a:t>Take one simple task from the action plan that you want to work on personally</a:t>
            </a:r>
          </a:p>
          <a:p>
            <a:pPr lvl="1">
              <a:lnSpc>
                <a:spcPct val="80000"/>
              </a:lnSpc>
            </a:pPr>
            <a:r>
              <a:rPr lang="en-US" sz="2400"/>
              <a:t>Write your own personal commitment on your group plan</a:t>
            </a:r>
          </a:p>
        </p:txBody>
      </p:sp>
      <p:sp>
        <p:nvSpPr>
          <p:cNvPr id="799748" name="Rectangle 4"/>
          <p:cNvSpPr>
            <a:spLocks noChangeArrowheads="1"/>
          </p:cNvSpPr>
          <p:nvPr/>
        </p:nvSpPr>
        <p:spPr bwMode="auto">
          <a:xfrm>
            <a:off x="914400" y="6142038"/>
            <a:ext cx="4678363" cy="336550"/>
          </a:xfrm>
          <a:prstGeom prst="rect">
            <a:avLst/>
          </a:prstGeom>
          <a:noFill/>
          <a:ln w="9525">
            <a:noFill/>
            <a:miter lim="800000"/>
            <a:headEnd/>
            <a:tailEnd/>
          </a:ln>
          <a:effectLst/>
        </p:spPr>
        <p:txBody>
          <a:bodyPr wrap="none">
            <a:spAutoFit/>
          </a:bodyPr>
          <a:lstStyle/>
          <a:p>
            <a:r>
              <a:rPr lang="en-US" sz="1600" b="1">
                <a:latin typeface="Arial" charset="0"/>
              </a:rPr>
              <a:t>“All the knowledge we need is in this room….”</a:t>
            </a:r>
            <a:endParaRPr lang="en-US" sz="2000" b="1">
              <a:latin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endParaRPr lang="en-US"/>
          </a:p>
          <a:p>
            <a:endParaRPr lang="en-US"/>
          </a:p>
          <a:p>
            <a:r>
              <a:rPr lang="en-US"/>
              <a:t>© Malcolm J. Odell, Jr.</a:t>
            </a:r>
          </a:p>
        </p:txBody>
      </p:sp>
      <p:sp>
        <p:nvSpPr>
          <p:cNvPr id="801794" name="Rectangle 2"/>
          <p:cNvSpPr>
            <a:spLocks noGrp="1" noChangeArrowheads="1"/>
          </p:cNvSpPr>
          <p:nvPr>
            <p:ph type="title"/>
          </p:nvPr>
        </p:nvSpPr>
        <p:spPr/>
        <p:txBody>
          <a:bodyPr/>
          <a:lstStyle/>
          <a:p>
            <a:r>
              <a:rPr lang="en-US" sz="3600" b="1"/>
              <a:t>Step 5:</a:t>
            </a:r>
            <a:r>
              <a:rPr lang="en-US" b="1"/>
              <a:t>“Do It Now!”</a:t>
            </a:r>
          </a:p>
        </p:txBody>
      </p:sp>
      <p:sp>
        <p:nvSpPr>
          <p:cNvPr id="801795" name="Rectangle 3"/>
          <p:cNvSpPr>
            <a:spLocks noGrp="1" noChangeArrowheads="1"/>
          </p:cNvSpPr>
          <p:nvPr>
            <p:ph type="body" sz="half" idx="2"/>
          </p:nvPr>
        </p:nvSpPr>
        <p:spPr>
          <a:xfrm>
            <a:off x="5029200" y="1828800"/>
            <a:ext cx="3619500" cy="4038600"/>
          </a:xfrm>
        </p:spPr>
        <p:txBody>
          <a:bodyPr/>
          <a:lstStyle/>
          <a:p>
            <a:pPr>
              <a:lnSpc>
                <a:spcPct val="90000"/>
              </a:lnSpc>
              <a:buFontTx/>
              <a:buNone/>
            </a:pPr>
            <a:r>
              <a:rPr lang="en-US" b="1"/>
              <a:t>Participants</a:t>
            </a:r>
          </a:p>
          <a:p>
            <a:pPr>
              <a:lnSpc>
                <a:spcPct val="90000"/>
              </a:lnSpc>
            </a:pPr>
            <a:r>
              <a:rPr lang="en-US" b="1"/>
              <a:t>Choose</a:t>
            </a:r>
            <a:r>
              <a:rPr lang="en-US" sz="2400"/>
              <a:t> </a:t>
            </a:r>
            <a:r>
              <a:rPr lang="en-US" sz="2400" i="1"/>
              <a:t>one thing</a:t>
            </a:r>
            <a:r>
              <a:rPr lang="en-US" sz="2400"/>
              <a:t> from your tasks, one small thing you can do </a:t>
            </a:r>
            <a:r>
              <a:rPr lang="en-US" sz="2400" i="1"/>
              <a:t>right now</a:t>
            </a:r>
            <a:r>
              <a:rPr lang="en-US" sz="2400"/>
              <a:t> to get started… </a:t>
            </a:r>
            <a:r>
              <a:rPr lang="en-US" sz="2400" b="1"/>
              <a:t>a small first step</a:t>
            </a:r>
          </a:p>
          <a:p>
            <a:pPr>
              <a:lnSpc>
                <a:spcPct val="90000"/>
              </a:lnSpc>
            </a:pPr>
            <a:endParaRPr lang="en-US" sz="900"/>
          </a:p>
          <a:p>
            <a:pPr>
              <a:lnSpc>
                <a:spcPct val="90000"/>
              </a:lnSpc>
            </a:pPr>
            <a:r>
              <a:rPr lang="en-US" b="1"/>
              <a:t>Do it now !</a:t>
            </a:r>
          </a:p>
          <a:p>
            <a:pPr>
              <a:lnSpc>
                <a:spcPct val="90000"/>
              </a:lnSpc>
              <a:buFontTx/>
              <a:buNone/>
            </a:pPr>
            <a:endParaRPr lang="en-US" b="1"/>
          </a:p>
        </p:txBody>
      </p:sp>
      <p:sp>
        <p:nvSpPr>
          <p:cNvPr id="801800" name="Rectangle 8"/>
          <p:cNvSpPr>
            <a:spLocks noChangeArrowheads="1"/>
          </p:cNvSpPr>
          <p:nvPr/>
        </p:nvSpPr>
        <p:spPr bwMode="auto">
          <a:xfrm>
            <a:off x="914400" y="6142038"/>
            <a:ext cx="4678363" cy="336550"/>
          </a:xfrm>
          <a:prstGeom prst="rect">
            <a:avLst/>
          </a:prstGeom>
          <a:noFill/>
          <a:ln w="9525">
            <a:noFill/>
            <a:miter lim="800000"/>
            <a:headEnd/>
            <a:tailEnd/>
          </a:ln>
          <a:effectLst/>
        </p:spPr>
        <p:txBody>
          <a:bodyPr wrap="none">
            <a:spAutoFit/>
          </a:bodyPr>
          <a:lstStyle/>
          <a:p>
            <a:r>
              <a:rPr lang="en-US" sz="1600" b="1">
                <a:latin typeface="Arial" charset="0"/>
              </a:rPr>
              <a:t>“All the knowledge we need is in this room….”</a:t>
            </a:r>
            <a:endParaRPr lang="en-US" sz="2000" b="1">
              <a:latin typeface="Arial" charset="0"/>
            </a:endParaRPr>
          </a:p>
        </p:txBody>
      </p:sp>
      <p:pic>
        <p:nvPicPr>
          <p:cNvPr id="801802" name="Picture 10"/>
          <p:cNvPicPr>
            <a:picLocks noChangeAspect="1" noChangeArrowheads="1"/>
          </p:cNvPicPr>
          <p:nvPr>
            <p:ph sz="half" idx="1"/>
          </p:nvPr>
        </p:nvPicPr>
        <p:blipFill>
          <a:blip r:embed="rId3"/>
          <a:srcRect/>
          <a:stretch>
            <a:fillRect/>
          </a:stretch>
        </p:blipFill>
        <p:spPr>
          <a:xfrm>
            <a:off x="828675" y="1905000"/>
            <a:ext cx="3028950" cy="4038600"/>
          </a:xfrm>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endParaRPr lang="en-US"/>
          </a:p>
          <a:p>
            <a:endParaRPr lang="en-US"/>
          </a:p>
          <a:p>
            <a:r>
              <a:rPr lang="en-US"/>
              <a:t>© Malcolm J. Odell, Jr.</a:t>
            </a:r>
          </a:p>
        </p:txBody>
      </p:sp>
      <p:sp>
        <p:nvSpPr>
          <p:cNvPr id="803842" name="Rectangle 2"/>
          <p:cNvSpPr>
            <a:spLocks noGrp="1" noChangeArrowheads="1"/>
          </p:cNvSpPr>
          <p:nvPr>
            <p:ph type="title"/>
          </p:nvPr>
        </p:nvSpPr>
        <p:spPr>
          <a:xfrm>
            <a:off x="457200" y="228600"/>
            <a:ext cx="8229600" cy="1600200"/>
          </a:xfrm>
        </p:spPr>
        <p:txBody>
          <a:bodyPr/>
          <a:lstStyle/>
          <a:p>
            <a:r>
              <a:rPr lang="en-US" sz="3600" b="1"/>
              <a:t>Step 6:</a:t>
            </a:r>
            <a:r>
              <a:rPr lang="en-US" sz="4800" b="1"/>
              <a:t> </a:t>
            </a:r>
            <a:r>
              <a:rPr lang="en-US" b="1"/>
              <a:t>Sharing Dreams and Designs</a:t>
            </a:r>
          </a:p>
        </p:txBody>
      </p:sp>
      <p:sp>
        <p:nvSpPr>
          <p:cNvPr id="803843" name="Rectangle 3"/>
          <p:cNvSpPr>
            <a:spLocks noGrp="1" noChangeArrowheads="1"/>
          </p:cNvSpPr>
          <p:nvPr>
            <p:ph type="body" sz="half" idx="1"/>
          </p:nvPr>
        </p:nvSpPr>
        <p:spPr>
          <a:xfrm>
            <a:off x="914400" y="1828800"/>
            <a:ext cx="3619500" cy="4572000"/>
          </a:xfrm>
        </p:spPr>
        <p:txBody>
          <a:bodyPr/>
          <a:lstStyle/>
          <a:p>
            <a:pPr>
              <a:lnSpc>
                <a:spcPct val="90000"/>
              </a:lnSpc>
            </a:pPr>
            <a:r>
              <a:rPr lang="en-US" sz="2400" b="1"/>
              <a:t>Each team makes a </a:t>
            </a:r>
            <a:r>
              <a:rPr lang="en-US" sz="2400" b="1" i="1"/>
              <a:t>one-minute</a:t>
            </a:r>
            <a:r>
              <a:rPr lang="en-US" sz="2400" b="1"/>
              <a:t> presentation summarizing your team’s</a:t>
            </a:r>
          </a:p>
          <a:p>
            <a:pPr lvl="1">
              <a:lnSpc>
                <a:spcPct val="90000"/>
              </a:lnSpc>
            </a:pPr>
            <a:r>
              <a:rPr lang="en-US" sz="2000" b="1"/>
              <a:t>Dream</a:t>
            </a:r>
          </a:p>
          <a:p>
            <a:pPr lvl="1">
              <a:lnSpc>
                <a:spcPct val="90000"/>
              </a:lnSpc>
            </a:pPr>
            <a:r>
              <a:rPr lang="en-US" sz="2000" b="1"/>
              <a:t>Design</a:t>
            </a:r>
          </a:p>
          <a:p>
            <a:pPr lvl="1">
              <a:lnSpc>
                <a:spcPct val="90000"/>
              </a:lnSpc>
            </a:pPr>
            <a:r>
              <a:rPr lang="en-US" sz="2000" b="1"/>
              <a:t>Delivery</a:t>
            </a:r>
          </a:p>
          <a:p>
            <a:pPr lvl="1">
              <a:lnSpc>
                <a:spcPct val="90000"/>
              </a:lnSpc>
            </a:pPr>
            <a:r>
              <a:rPr lang="en-US" sz="2000" b="1"/>
              <a:t>Do it now! </a:t>
            </a:r>
          </a:p>
          <a:p>
            <a:pPr lvl="1">
              <a:lnSpc>
                <a:spcPct val="90000"/>
              </a:lnSpc>
              <a:buFontTx/>
              <a:buNone/>
            </a:pPr>
            <a:endParaRPr lang="en-US" sz="800" b="1"/>
          </a:p>
          <a:p>
            <a:pPr>
              <a:lnSpc>
                <a:spcPct val="90000"/>
              </a:lnSpc>
            </a:pPr>
            <a:r>
              <a:rPr lang="en-US" sz="2400" b="1"/>
              <a:t>Each person stands and shares his/her </a:t>
            </a:r>
          </a:p>
          <a:p>
            <a:pPr lvl="1">
              <a:lnSpc>
                <a:spcPct val="90000"/>
              </a:lnSpc>
            </a:pPr>
            <a:r>
              <a:rPr lang="en-US" sz="2000" b="1"/>
              <a:t>Personal Commitment </a:t>
            </a:r>
          </a:p>
        </p:txBody>
      </p:sp>
      <p:pic>
        <p:nvPicPr>
          <p:cNvPr id="803848" name="Picture 8"/>
          <p:cNvPicPr>
            <a:picLocks noChangeAspect="1" noChangeArrowheads="1"/>
          </p:cNvPicPr>
          <p:nvPr>
            <p:ph sz="half" idx="2"/>
          </p:nvPr>
        </p:nvPicPr>
        <p:blipFill>
          <a:blip r:embed="rId3"/>
          <a:srcRect/>
          <a:stretch>
            <a:fillRect/>
          </a:stretch>
        </p:blipFill>
        <p:spPr>
          <a:xfrm>
            <a:off x="5200650" y="2286000"/>
            <a:ext cx="3028950" cy="4038600"/>
          </a:xfrm>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ooter Placeholder 1"/>
          <p:cNvSpPr>
            <a:spLocks noGrp="1"/>
          </p:cNvSpPr>
          <p:nvPr>
            <p:ph type="ftr" sz="quarter" idx="10"/>
          </p:nvPr>
        </p:nvSpPr>
        <p:spPr/>
        <p:txBody>
          <a:bodyPr/>
          <a:lstStyle/>
          <a:p>
            <a:endParaRPr lang="en-US"/>
          </a:p>
          <a:p>
            <a:endParaRPr lang="en-US"/>
          </a:p>
          <a:p>
            <a:r>
              <a:rPr lang="en-US"/>
              <a:t>© Malcolm J. Odell, Jr.</a:t>
            </a:r>
          </a:p>
        </p:txBody>
      </p:sp>
      <p:sp>
        <p:nvSpPr>
          <p:cNvPr id="805890" name="Oval 2"/>
          <p:cNvSpPr>
            <a:spLocks noChangeArrowheads="1"/>
          </p:cNvSpPr>
          <p:nvPr/>
        </p:nvSpPr>
        <p:spPr bwMode="auto">
          <a:xfrm>
            <a:off x="3505200" y="990600"/>
            <a:ext cx="1524000" cy="914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805891" name="Oval 3"/>
          <p:cNvSpPr>
            <a:spLocks noChangeArrowheads="1"/>
          </p:cNvSpPr>
          <p:nvPr/>
        </p:nvSpPr>
        <p:spPr bwMode="auto">
          <a:xfrm>
            <a:off x="3810000" y="2895600"/>
            <a:ext cx="1066800" cy="3048000"/>
          </a:xfrm>
          <a:prstGeom prst="ellipse">
            <a:avLst/>
          </a:prstGeom>
          <a:solidFill>
            <a:schemeClr val="accent1"/>
          </a:solidFill>
          <a:ln w="9525">
            <a:solidFill>
              <a:schemeClr val="tx1"/>
            </a:solidFill>
            <a:round/>
            <a:headEnd/>
            <a:tailEnd/>
          </a:ln>
          <a:effectLst/>
        </p:spPr>
        <p:txBody>
          <a:bodyPr wrap="none" anchor="ctr"/>
          <a:lstStyle/>
          <a:p>
            <a:pPr algn="ctr"/>
            <a:endParaRPr lang="en-US" sz="1800" i="0">
              <a:solidFill>
                <a:schemeClr val="folHlink"/>
              </a:solidFill>
              <a:latin typeface="Arial" charset="0"/>
            </a:endParaRPr>
          </a:p>
        </p:txBody>
      </p:sp>
      <p:sp>
        <p:nvSpPr>
          <p:cNvPr id="805892" name="Oval 4"/>
          <p:cNvSpPr>
            <a:spLocks noChangeArrowheads="1"/>
          </p:cNvSpPr>
          <p:nvPr/>
        </p:nvSpPr>
        <p:spPr bwMode="auto">
          <a:xfrm>
            <a:off x="1981200" y="1143000"/>
            <a:ext cx="1447800" cy="8382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805893" name="Oval 5"/>
          <p:cNvSpPr>
            <a:spLocks noChangeArrowheads="1"/>
          </p:cNvSpPr>
          <p:nvPr/>
        </p:nvSpPr>
        <p:spPr bwMode="auto">
          <a:xfrm>
            <a:off x="4953000" y="1066800"/>
            <a:ext cx="1371600" cy="7620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805894" name="Oval 6"/>
          <p:cNvSpPr>
            <a:spLocks noChangeArrowheads="1"/>
          </p:cNvSpPr>
          <p:nvPr/>
        </p:nvSpPr>
        <p:spPr bwMode="auto">
          <a:xfrm>
            <a:off x="5486400" y="1371600"/>
            <a:ext cx="1219200" cy="8382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805895" name="Oval 7"/>
          <p:cNvSpPr>
            <a:spLocks noChangeArrowheads="1"/>
          </p:cNvSpPr>
          <p:nvPr/>
        </p:nvSpPr>
        <p:spPr bwMode="auto">
          <a:xfrm>
            <a:off x="1752600" y="1752600"/>
            <a:ext cx="1219200" cy="6858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805896" name="Oval 8"/>
          <p:cNvSpPr>
            <a:spLocks noChangeArrowheads="1"/>
          </p:cNvSpPr>
          <p:nvPr/>
        </p:nvSpPr>
        <p:spPr bwMode="auto">
          <a:xfrm>
            <a:off x="1981200" y="2209800"/>
            <a:ext cx="1447800" cy="7620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805897" name="Oval 9"/>
          <p:cNvSpPr>
            <a:spLocks noChangeArrowheads="1"/>
          </p:cNvSpPr>
          <p:nvPr/>
        </p:nvSpPr>
        <p:spPr bwMode="auto">
          <a:xfrm>
            <a:off x="2514600" y="2743200"/>
            <a:ext cx="1447800" cy="7620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805898" name="Oval 10"/>
          <p:cNvSpPr>
            <a:spLocks noChangeArrowheads="1"/>
          </p:cNvSpPr>
          <p:nvPr/>
        </p:nvSpPr>
        <p:spPr bwMode="auto">
          <a:xfrm>
            <a:off x="3352800" y="2209800"/>
            <a:ext cx="1447800" cy="7620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805899" name="Oval 11"/>
          <p:cNvSpPr>
            <a:spLocks noChangeArrowheads="1"/>
          </p:cNvSpPr>
          <p:nvPr/>
        </p:nvSpPr>
        <p:spPr bwMode="auto">
          <a:xfrm>
            <a:off x="2895600" y="1676400"/>
            <a:ext cx="1447800" cy="7620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805900" name="Oval 12"/>
          <p:cNvSpPr>
            <a:spLocks noChangeArrowheads="1"/>
          </p:cNvSpPr>
          <p:nvPr/>
        </p:nvSpPr>
        <p:spPr bwMode="auto">
          <a:xfrm>
            <a:off x="3886200" y="1676400"/>
            <a:ext cx="1447800" cy="7620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805901" name="Oval 13"/>
          <p:cNvSpPr>
            <a:spLocks noChangeArrowheads="1"/>
          </p:cNvSpPr>
          <p:nvPr/>
        </p:nvSpPr>
        <p:spPr bwMode="auto">
          <a:xfrm>
            <a:off x="4419600" y="2819400"/>
            <a:ext cx="1447800" cy="7620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805902" name="Oval 14"/>
          <p:cNvSpPr>
            <a:spLocks noChangeArrowheads="1"/>
          </p:cNvSpPr>
          <p:nvPr/>
        </p:nvSpPr>
        <p:spPr bwMode="auto">
          <a:xfrm>
            <a:off x="5029200" y="2438400"/>
            <a:ext cx="1447800" cy="7620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805903" name="Oval 15"/>
          <p:cNvSpPr>
            <a:spLocks noChangeArrowheads="1"/>
          </p:cNvSpPr>
          <p:nvPr/>
        </p:nvSpPr>
        <p:spPr bwMode="auto">
          <a:xfrm>
            <a:off x="5257800" y="1905000"/>
            <a:ext cx="1447800" cy="7620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805904" name="Oval 16"/>
          <p:cNvSpPr>
            <a:spLocks noChangeArrowheads="1"/>
          </p:cNvSpPr>
          <p:nvPr/>
        </p:nvSpPr>
        <p:spPr bwMode="auto">
          <a:xfrm>
            <a:off x="3962400" y="2667000"/>
            <a:ext cx="1447800" cy="7620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805905" name="Oval 17"/>
          <p:cNvSpPr>
            <a:spLocks noChangeArrowheads="1"/>
          </p:cNvSpPr>
          <p:nvPr/>
        </p:nvSpPr>
        <p:spPr bwMode="auto">
          <a:xfrm>
            <a:off x="4648200" y="609600"/>
            <a:ext cx="1447800" cy="7620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805906" name="Oval 18"/>
          <p:cNvSpPr>
            <a:spLocks noChangeArrowheads="1"/>
          </p:cNvSpPr>
          <p:nvPr/>
        </p:nvSpPr>
        <p:spPr bwMode="auto">
          <a:xfrm>
            <a:off x="3429000" y="381000"/>
            <a:ext cx="1447800" cy="7620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805907" name="Oval 19"/>
          <p:cNvSpPr>
            <a:spLocks noChangeArrowheads="1"/>
          </p:cNvSpPr>
          <p:nvPr/>
        </p:nvSpPr>
        <p:spPr bwMode="auto">
          <a:xfrm>
            <a:off x="2667000" y="609600"/>
            <a:ext cx="1447800" cy="7620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805908" name="Oval 20"/>
          <p:cNvSpPr>
            <a:spLocks noChangeArrowheads="1"/>
          </p:cNvSpPr>
          <p:nvPr/>
        </p:nvSpPr>
        <p:spPr bwMode="auto">
          <a:xfrm>
            <a:off x="3657600" y="3048000"/>
            <a:ext cx="1447800" cy="7620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805909" name="Oval 21"/>
          <p:cNvSpPr>
            <a:spLocks noChangeArrowheads="1"/>
          </p:cNvSpPr>
          <p:nvPr/>
        </p:nvSpPr>
        <p:spPr bwMode="auto">
          <a:xfrm>
            <a:off x="3276600" y="2819400"/>
            <a:ext cx="1447800" cy="7620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805910" name="Oval 22"/>
          <p:cNvSpPr>
            <a:spLocks noChangeArrowheads="1"/>
          </p:cNvSpPr>
          <p:nvPr/>
        </p:nvSpPr>
        <p:spPr bwMode="auto">
          <a:xfrm>
            <a:off x="4343400" y="2133600"/>
            <a:ext cx="1447800" cy="7620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805911" name="Oval 23"/>
          <p:cNvSpPr>
            <a:spLocks noChangeArrowheads="1"/>
          </p:cNvSpPr>
          <p:nvPr/>
        </p:nvSpPr>
        <p:spPr bwMode="auto">
          <a:xfrm>
            <a:off x="4572000" y="1600200"/>
            <a:ext cx="1447800" cy="762000"/>
          </a:xfrm>
          <a:prstGeom prst="ellipse">
            <a:avLst/>
          </a:prstGeom>
          <a:solidFill>
            <a:schemeClr val="accent1"/>
          </a:solidFill>
          <a:ln w="9525">
            <a:solidFill>
              <a:schemeClr val="tx1"/>
            </a:solidFill>
            <a:round/>
            <a:headEnd/>
            <a:tailEnd/>
          </a:ln>
          <a:effectLst/>
        </p:spPr>
        <p:txBody>
          <a:bodyPr wrap="none" anchor="ctr"/>
          <a:lstStyle/>
          <a:p>
            <a:pPr algn="ctr"/>
            <a:endParaRPr lang="en-US" sz="1800" i="0">
              <a:solidFill>
                <a:schemeClr val="folHlink"/>
              </a:solidFill>
              <a:latin typeface="Arial" charset="0"/>
            </a:endParaRPr>
          </a:p>
        </p:txBody>
      </p:sp>
      <p:sp>
        <p:nvSpPr>
          <p:cNvPr id="805912" name="Cloud"/>
          <p:cNvSpPr>
            <a:spLocks noChangeAspect="1" noEditPoints="1" noChangeArrowheads="1"/>
          </p:cNvSpPr>
          <p:nvPr/>
        </p:nvSpPr>
        <p:spPr bwMode="auto">
          <a:xfrm>
            <a:off x="1447800" y="5181600"/>
            <a:ext cx="5791200" cy="1676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805913" name="Oval 25"/>
          <p:cNvSpPr>
            <a:spLocks noChangeArrowheads="1"/>
          </p:cNvSpPr>
          <p:nvPr/>
        </p:nvSpPr>
        <p:spPr bwMode="auto">
          <a:xfrm>
            <a:off x="6934200" y="3429000"/>
            <a:ext cx="1371600" cy="1295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805914" name="Oval 26"/>
          <p:cNvSpPr>
            <a:spLocks noChangeArrowheads="1"/>
          </p:cNvSpPr>
          <p:nvPr/>
        </p:nvSpPr>
        <p:spPr bwMode="auto">
          <a:xfrm>
            <a:off x="457200" y="3505200"/>
            <a:ext cx="1371600" cy="1295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805915" name="Rectangle 27"/>
          <p:cNvSpPr>
            <a:spLocks noChangeArrowheads="1"/>
          </p:cNvSpPr>
          <p:nvPr/>
        </p:nvSpPr>
        <p:spPr bwMode="auto">
          <a:xfrm>
            <a:off x="228600" y="4953000"/>
            <a:ext cx="1905000" cy="457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805916" name="Rectangle 28"/>
          <p:cNvSpPr>
            <a:spLocks noChangeArrowheads="1"/>
          </p:cNvSpPr>
          <p:nvPr/>
        </p:nvSpPr>
        <p:spPr bwMode="auto">
          <a:xfrm>
            <a:off x="6705600" y="4876800"/>
            <a:ext cx="1905000" cy="457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805917" name="Rectangle 29"/>
          <p:cNvSpPr>
            <a:spLocks noGrp="1" noChangeArrowheads="1"/>
          </p:cNvSpPr>
          <p:nvPr>
            <p:ph type="title" idx="4294967295"/>
          </p:nvPr>
        </p:nvSpPr>
        <p:spPr>
          <a:xfrm>
            <a:off x="6858000" y="381000"/>
            <a:ext cx="1676400" cy="1020763"/>
          </a:xfrm>
          <a:noFill/>
          <a:ln/>
        </p:spPr>
        <p:txBody>
          <a:bodyPr/>
          <a:lstStyle/>
          <a:p>
            <a:pPr algn="l"/>
            <a:r>
              <a:rPr lang="en-US" sz="2800" b="1" i="1"/>
              <a:t>Success</a:t>
            </a:r>
            <a:br>
              <a:rPr lang="en-US" sz="2800" b="1" i="1"/>
            </a:br>
            <a:r>
              <a:rPr lang="en-US" sz="2800" b="1" i="1"/>
              <a:t>Tree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endParaRPr lang="en-US"/>
          </a:p>
          <a:p>
            <a:endParaRPr lang="en-US"/>
          </a:p>
          <a:p>
            <a:r>
              <a:rPr lang="en-US"/>
              <a:t>© Malcolm J. Odell, Jr.</a:t>
            </a:r>
          </a:p>
        </p:txBody>
      </p:sp>
      <p:sp>
        <p:nvSpPr>
          <p:cNvPr id="807938" name="Rectangle 2"/>
          <p:cNvSpPr>
            <a:spLocks noGrp="1" noChangeArrowheads="1"/>
          </p:cNvSpPr>
          <p:nvPr>
            <p:ph type="title"/>
          </p:nvPr>
        </p:nvSpPr>
        <p:spPr>
          <a:xfrm>
            <a:off x="457200" y="609600"/>
            <a:ext cx="8229600" cy="1143000"/>
          </a:xfrm>
        </p:spPr>
        <p:txBody>
          <a:bodyPr/>
          <a:lstStyle/>
          <a:p>
            <a:r>
              <a:rPr lang="en-US" b="1"/>
              <a:t>What Happened?</a:t>
            </a:r>
          </a:p>
        </p:txBody>
      </p:sp>
      <p:sp>
        <p:nvSpPr>
          <p:cNvPr id="807939" name="Rectangle 3"/>
          <p:cNvSpPr>
            <a:spLocks noGrp="1" noChangeArrowheads="1"/>
          </p:cNvSpPr>
          <p:nvPr>
            <p:ph type="body" sz="half" idx="2"/>
          </p:nvPr>
        </p:nvSpPr>
        <p:spPr>
          <a:xfrm>
            <a:off x="4191000" y="1981200"/>
            <a:ext cx="4076700" cy="4343400"/>
          </a:xfrm>
        </p:spPr>
        <p:txBody>
          <a:bodyPr/>
          <a:lstStyle/>
          <a:p>
            <a:pPr>
              <a:lnSpc>
                <a:spcPct val="80000"/>
              </a:lnSpc>
              <a:buFontTx/>
              <a:buNone/>
            </a:pPr>
            <a:r>
              <a:rPr lang="en-US" sz="2000" b="1"/>
              <a:t>Discussion</a:t>
            </a:r>
            <a:r>
              <a:rPr lang="en-US" sz="1800" b="1"/>
              <a:t>:</a:t>
            </a:r>
          </a:p>
          <a:p>
            <a:pPr>
              <a:lnSpc>
                <a:spcPct val="80000"/>
              </a:lnSpc>
            </a:pPr>
            <a:r>
              <a:rPr lang="en-US" sz="1800" b="1"/>
              <a:t>Only about an hour ago participants felt the problem was ‘hopeless’</a:t>
            </a:r>
          </a:p>
          <a:p>
            <a:pPr>
              <a:lnSpc>
                <a:spcPct val="80000"/>
              </a:lnSpc>
            </a:pPr>
            <a:r>
              <a:rPr lang="en-US" sz="1800" b="1"/>
              <a:t>Now they are engaged in action, addressing the opportunity, and feel encouraged.</a:t>
            </a:r>
          </a:p>
          <a:p>
            <a:pPr>
              <a:lnSpc>
                <a:spcPct val="80000"/>
              </a:lnSpc>
              <a:buFontTx/>
              <a:buNone/>
            </a:pPr>
            <a:r>
              <a:rPr lang="en-US" sz="2000" b="1"/>
              <a:t>&gt;&gt;Did the world change?</a:t>
            </a:r>
            <a:r>
              <a:rPr lang="en-US" sz="2400" b="1"/>
              <a:t> </a:t>
            </a:r>
          </a:p>
          <a:p>
            <a:pPr>
              <a:lnSpc>
                <a:spcPct val="80000"/>
              </a:lnSpc>
            </a:pPr>
            <a:r>
              <a:rPr lang="en-US" sz="2400" b="1" i="1"/>
              <a:t>What changed?</a:t>
            </a:r>
            <a:r>
              <a:rPr lang="en-US" sz="1800" b="1"/>
              <a:t> </a:t>
            </a:r>
            <a:endParaRPr lang="en-US" sz="2400" b="1"/>
          </a:p>
          <a:p>
            <a:pPr>
              <a:lnSpc>
                <a:spcPct val="80000"/>
              </a:lnSpc>
            </a:pPr>
            <a:r>
              <a:rPr lang="en-US" sz="2400" b="1"/>
              <a:t>--</a:t>
            </a:r>
          </a:p>
          <a:p>
            <a:pPr>
              <a:lnSpc>
                <a:spcPct val="80000"/>
              </a:lnSpc>
            </a:pPr>
            <a:r>
              <a:rPr lang="en-US" sz="2400" b="1"/>
              <a:t>--</a:t>
            </a:r>
          </a:p>
          <a:p>
            <a:pPr>
              <a:lnSpc>
                <a:spcPct val="80000"/>
              </a:lnSpc>
            </a:pPr>
            <a:r>
              <a:rPr lang="en-US" sz="2400" b="1"/>
              <a:t>--</a:t>
            </a:r>
          </a:p>
          <a:p>
            <a:pPr>
              <a:lnSpc>
                <a:spcPct val="80000"/>
              </a:lnSpc>
            </a:pPr>
            <a:r>
              <a:rPr lang="en-US" sz="2400" b="1"/>
              <a:t>--</a:t>
            </a:r>
          </a:p>
          <a:p>
            <a:pPr>
              <a:lnSpc>
                <a:spcPct val="80000"/>
              </a:lnSpc>
            </a:pPr>
            <a:r>
              <a:rPr lang="en-US" sz="2400" b="1"/>
              <a:t>--</a:t>
            </a:r>
          </a:p>
        </p:txBody>
      </p:sp>
      <p:pic>
        <p:nvPicPr>
          <p:cNvPr id="807947" name="Picture 11"/>
          <p:cNvPicPr>
            <a:picLocks noChangeAspect="1" noChangeArrowheads="1"/>
          </p:cNvPicPr>
          <p:nvPr>
            <p:ph sz="half" idx="1"/>
          </p:nvPr>
        </p:nvPicPr>
        <p:blipFill>
          <a:blip r:embed="rId3"/>
          <a:srcRect/>
          <a:stretch>
            <a:fillRect/>
          </a:stretch>
        </p:blipFill>
        <p:spPr>
          <a:xfrm>
            <a:off x="485775" y="1600200"/>
            <a:ext cx="3371850" cy="4495800"/>
          </a:xfrm>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US"/>
          </a:p>
          <a:p>
            <a:endParaRPr lang="en-US"/>
          </a:p>
          <a:p>
            <a:r>
              <a:rPr lang="en-US"/>
              <a:t>© Malcolm J. Odell, Jr.</a:t>
            </a:r>
          </a:p>
        </p:txBody>
      </p:sp>
      <p:sp>
        <p:nvSpPr>
          <p:cNvPr id="809986" name="Rectangle 2"/>
          <p:cNvSpPr>
            <a:spLocks noGrp="1" noChangeArrowheads="1"/>
          </p:cNvSpPr>
          <p:nvPr>
            <p:ph type="title"/>
          </p:nvPr>
        </p:nvSpPr>
        <p:spPr>
          <a:xfrm>
            <a:off x="457200" y="609600"/>
            <a:ext cx="8229600" cy="1143000"/>
          </a:xfrm>
        </p:spPr>
        <p:txBody>
          <a:bodyPr/>
          <a:lstStyle/>
          <a:p>
            <a:r>
              <a:rPr lang="en-US" i="1"/>
              <a:t>“</a:t>
            </a:r>
            <a:r>
              <a:rPr lang="en-US" b="1" i="1"/>
              <a:t>Words Make Worlds</a:t>
            </a:r>
            <a:r>
              <a:rPr lang="en-US" i="1"/>
              <a:t>”</a:t>
            </a:r>
          </a:p>
        </p:txBody>
      </p:sp>
      <p:sp>
        <p:nvSpPr>
          <p:cNvPr id="809987" name="Rectangle 3"/>
          <p:cNvSpPr>
            <a:spLocks noGrp="1" noChangeArrowheads="1"/>
          </p:cNvSpPr>
          <p:nvPr>
            <p:ph type="body" idx="1"/>
          </p:nvPr>
        </p:nvSpPr>
        <p:spPr>
          <a:xfrm>
            <a:off x="533400" y="1752600"/>
            <a:ext cx="7391400" cy="4572000"/>
          </a:xfrm>
        </p:spPr>
        <p:txBody>
          <a:bodyPr/>
          <a:lstStyle/>
          <a:p>
            <a:pPr>
              <a:lnSpc>
                <a:spcPct val="90000"/>
              </a:lnSpc>
            </a:pPr>
            <a:r>
              <a:rPr lang="en-US" sz="2400" b="1"/>
              <a:t>What changed?</a:t>
            </a:r>
          </a:p>
          <a:p>
            <a:pPr lvl="1">
              <a:lnSpc>
                <a:spcPct val="90000"/>
              </a:lnSpc>
            </a:pPr>
            <a:r>
              <a:rPr lang="en-US" sz="2000" b="1"/>
              <a:t>Our </a:t>
            </a:r>
            <a:r>
              <a:rPr lang="en-US" sz="2000" b="1" i="1"/>
              <a:t>words</a:t>
            </a:r>
            <a:r>
              <a:rPr lang="en-US" sz="2000" b="1"/>
              <a:t> – </a:t>
            </a:r>
            <a:r>
              <a:rPr lang="en-US" sz="2000" b="1" i="1"/>
              <a:t>positive, future-oriented</a:t>
            </a:r>
          </a:p>
          <a:p>
            <a:pPr lvl="1">
              <a:lnSpc>
                <a:spcPct val="90000"/>
              </a:lnSpc>
            </a:pPr>
            <a:r>
              <a:rPr lang="en-US" sz="2000" b="1"/>
              <a:t>Our </a:t>
            </a:r>
            <a:r>
              <a:rPr lang="en-US" sz="2000" b="1" i="1"/>
              <a:t>language</a:t>
            </a:r>
            <a:r>
              <a:rPr lang="en-US" sz="2000" b="1"/>
              <a:t> – </a:t>
            </a:r>
            <a:r>
              <a:rPr lang="en-US" sz="2000" b="1" i="1"/>
              <a:t>affirmative, appreciative</a:t>
            </a:r>
          </a:p>
          <a:p>
            <a:pPr lvl="1">
              <a:lnSpc>
                <a:spcPct val="90000"/>
              </a:lnSpc>
            </a:pPr>
            <a:r>
              <a:rPr lang="en-US" sz="2000" b="1"/>
              <a:t>Our </a:t>
            </a:r>
            <a:r>
              <a:rPr lang="en-US" sz="2000" b="1" i="1"/>
              <a:t>questions</a:t>
            </a:r>
          </a:p>
          <a:p>
            <a:pPr lvl="2">
              <a:lnSpc>
                <a:spcPct val="90000"/>
              </a:lnSpc>
            </a:pPr>
            <a:r>
              <a:rPr lang="en-US" sz="2000" b="1" i="1"/>
              <a:t>Instead of asking about</a:t>
            </a:r>
            <a:r>
              <a:rPr lang="en-US" sz="2000" b="1"/>
              <a:t> </a:t>
            </a:r>
            <a:r>
              <a:rPr lang="en-US" sz="2000" b="1" i="1"/>
              <a:t>the problem, we asked about the solution</a:t>
            </a:r>
          </a:p>
          <a:p>
            <a:pPr lvl="1">
              <a:lnSpc>
                <a:spcPct val="90000"/>
              </a:lnSpc>
              <a:buFontTx/>
              <a:buNone/>
            </a:pPr>
            <a:endParaRPr lang="en-US" sz="2000" b="1" i="1"/>
          </a:p>
          <a:p>
            <a:pPr>
              <a:lnSpc>
                <a:spcPct val="90000"/>
              </a:lnSpc>
            </a:pPr>
            <a:r>
              <a:rPr lang="en-US" sz="2400" b="1"/>
              <a:t>This is the power of </a:t>
            </a:r>
            <a:r>
              <a:rPr lang="en-US" sz="2400" b="1" i="1"/>
              <a:t>Appreciative Planning and Action </a:t>
            </a:r>
          </a:p>
          <a:p>
            <a:pPr lvl="1">
              <a:lnSpc>
                <a:spcPct val="90000"/>
              </a:lnSpc>
            </a:pPr>
            <a:r>
              <a:rPr lang="en-US" sz="2000" b="1" i="1">
                <a:latin typeface="Jazz Poster ICG" pitchFamily="2" charset="0"/>
              </a:rPr>
              <a:t>Short</a:t>
            </a:r>
          </a:p>
          <a:p>
            <a:pPr lvl="1">
              <a:lnSpc>
                <a:spcPct val="90000"/>
              </a:lnSpc>
            </a:pPr>
            <a:r>
              <a:rPr lang="en-US" sz="2000" b="1" i="1">
                <a:latin typeface="Jazz Poster ICG" pitchFamily="2" charset="0"/>
              </a:rPr>
              <a:t>Simple</a:t>
            </a:r>
          </a:p>
          <a:p>
            <a:pPr lvl="1">
              <a:lnSpc>
                <a:spcPct val="90000"/>
              </a:lnSpc>
            </a:pPr>
            <a:r>
              <a:rPr lang="en-US" sz="2000" b="1" i="1">
                <a:latin typeface="Jazz Poster ICG" pitchFamily="2" charset="0"/>
              </a:rPr>
              <a:t>Positive</a:t>
            </a:r>
          </a:p>
          <a:p>
            <a:pPr lvl="1">
              <a:lnSpc>
                <a:spcPct val="90000"/>
              </a:lnSpc>
            </a:pPr>
            <a:r>
              <a:rPr lang="en-US" sz="2000" b="1" i="1">
                <a:latin typeface="Jazz Poster ICG" pitchFamily="2" charset="0"/>
              </a:rPr>
              <a:t>Action-oriented approach to Appreciative Inquiry</a:t>
            </a:r>
            <a:endParaRPr lang="en-US" sz="2000" b="1" i="1"/>
          </a:p>
          <a:p>
            <a:pPr lvl="1">
              <a:lnSpc>
                <a:spcPct val="90000"/>
              </a:lnSpc>
            </a:pPr>
            <a:endParaRPr lang="en-US" sz="2000" b="1"/>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US"/>
          </a:p>
          <a:p>
            <a:endParaRPr lang="en-US"/>
          </a:p>
          <a:p>
            <a:r>
              <a:rPr lang="en-US"/>
              <a:t>© Malcolm J. Odell, Jr.</a:t>
            </a:r>
          </a:p>
        </p:txBody>
      </p:sp>
      <p:sp>
        <p:nvSpPr>
          <p:cNvPr id="1119234" name="Rectangle 2"/>
          <p:cNvSpPr>
            <a:spLocks noGrp="1" noChangeArrowheads="1"/>
          </p:cNvSpPr>
          <p:nvPr>
            <p:ph type="title"/>
          </p:nvPr>
        </p:nvSpPr>
        <p:spPr/>
        <p:txBody>
          <a:bodyPr/>
          <a:lstStyle/>
          <a:p>
            <a:r>
              <a:rPr lang="en-US" i="1"/>
              <a:t>APA</a:t>
            </a:r>
            <a:r>
              <a:rPr lang="en-US"/>
              <a:t> and </a:t>
            </a:r>
            <a:r>
              <a:rPr lang="en-US" i="1">
                <a:latin typeface="Jazz Poster ICG" pitchFamily="2" charset="0"/>
              </a:rPr>
              <a:t>Community Mobilization in Sudan</a:t>
            </a:r>
          </a:p>
        </p:txBody>
      </p:sp>
      <p:sp>
        <p:nvSpPr>
          <p:cNvPr id="1119235" name="Rectangle 3"/>
          <p:cNvSpPr>
            <a:spLocks noGrp="1" noChangeArrowheads="1"/>
          </p:cNvSpPr>
          <p:nvPr>
            <p:ph type="body" idx="1"/>
          </p:nvPr>
        </p:nvSpPr>
        <p:spPr/>
        <p:txBody>
          <a:bodyPr/>
          <a:lstStyle/>
          <a:p>
            <a:r>
              <a:rPr lang="en-US"/>
              <a:t>How can we apply the principles of </a:t>
            </a:r>
            <a:r>
              <a:rPr lang="en-US" i="1"/>
              <a:t>APA</a:t>
            </a:r>
            <a:r>
              <a:rPr lang="en-US"/>
              <a:t> to </a:t>
            </a:r>
            <a:r>
              <a:rPr lang="en-US" i="1">
                <a:latin typeface="Jazz Poster ICG" pitchFamily="2" charset="0"/>
              </a:rPr>
              <a:t>Community Mobilization</a:t>
            </a:r>
            <a:r>
              <a:rPr lang="en-US"/>
              <a:t> ?</a:t>
            </a:r>
          </a:p>
          <a:p>
            <a:pPr lvl="1">
              <a:buFontTx/>
              <a:buNone/>
            </a:pPr>
            <a:r>
              <a:rPr lang="en-US"/>
              <a:t>--</a:t>
            </a:r>
          </a:p>
          <a:p>
            <a:pPr lvl="1">
              <a:buFontTx/>
              <a:buNone/>
            </a:pPr>
            <a:r>
              <a:rPr lang="en-US"/>
              <a:t>--</a:t>
            </a:r>
          </a:p>
          <a:p>
            <a:pPr lvl="1">
              <a:buFontTx/>
              <a:buNone/>
            </a:pPr>
            <a:r>
              <a:rPr lang="en-US"/>
              <a:t>--</a:t>
            </a:r>
          </a:p>
          <a:p>
            <a:pPr lvl="1">
              <a:buFontTx/>
              <a:buNone/>
            </a:pPr>
            <a:r>
              <a:rPr lang="en-US"/>
              <a:t>--</a:t>
            </a:r>
          </a:p>
          <a:p>
            <a:pPr lvl="1">
              <a:buFontTx/>
              <a:buNone/>
            </a:pP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endParaRPr lang="en-US"/>
          </a:p>
          <a:p>
            <a:endParaRPr lang="en-US"/>
          </a:p>
          <a:p>
            <a:r>
              <a:rPr lang="en-US"/>
              <a:t>© Malcolm J. Odell, Jr.</a:t>
            </a:r>
          </a:p>
        </p:txBody>
      </p:sp>
      <p:sp>
        <p:nvSpPr>
          <p:cNvPr id="1121282" name="Rectangle 2"/>
          <p:cNvSpPr>
            <a:spLocks noGrp="1" noChangeArrowheads="1"/>
          </p:cNvSpPr>
          <p:nvPr>
            <p:ph type="title"/>
          </p:nvPr>
        </p:nvSpPr>
        <p:spPr>
          <a:xfrm>
            <a:off x="381000" y="1066800"/>
            <a:ext cx="8458200" cy="1752600"/>
          </a:xfrm>
        </p:spPr>
        <p:txBody>
          <a:bodyPr/>
          <a:lstStyle/>
          <a:p>
            <a:pPr algn="l"/>
            <a:r>
              <a:rPr lang="en-US" sz="3600" b="1" i="1"/>
              <a:t>The “Parking Lot” - </a:t>
            </a:r>
            <a:r>
              <a:rPr lang="en-US" sz="2800" b="1" i="1"/>
              <a:t>(for future sessions)</a:t>
            </a:r>
          </a:p>
        </p:txBody>
      </p:sp>
      <p:sp>
        <p:nvSpPr>
          <p:cNvPr id="1121283" name="Rectangle 3"/>
          <p:cNvSpPr>
            <a:spLocks noGrp="1" noChangeArrowheads="1"/>
          </p:cNvSpPr>
          <p:nvPr>
            <p:ph type="body" sz="half" idx="2"/>
          </p:nvPr>
        </p:nvSpPr>
        <p:spPr>
          <a:xfrm>
            <a:off x="1066800" y="2743200"/>
            <a:ext cx="3619500" cy="3810000"/>
          </a:xfrm>
        </p:spPr>
        <p:txBody>
          <a:bodyPr/>
          <a:lstStyle/>
          <a:p>
            <a:pPr>
              <a:lnSpc>
                <a:spcPct val="90000"/>
              </a:lnSpc>
            </a:pPr>
            <a:r>
              <a:rPr lang="en-US" sz="2800" i="1"/>
              <a:t>Ideas…</a:t>
            </a:r>
          </a:p>
          <a:p>
            <a:pPr>
              <a:lnSpc>
                <a:spcPct val="90000"/>
              </a:lnSpc>
            </a:pPr>
            <a:r>
              <a:rPr lang="en-US" sz="2800" i="1"/>
              <a:t>Thoughts…</a:t>
            </a:r>
          </a:p>
          <a:p>
            <a:pPr>
              <a:lnSpc>
                <a:spcPct val="90000"/>
              </a:lnSpc>
            </a:pPr>
            <a:r>
              <a:rPr lang="en-US" sz="2800" i="1"/>
              <a:t>Questions…</a:t>
            </a:r>
          </a:p>
          <a:p>
            <a:pPr>
              <a:lnSpc>
                <a:spcPct val="90000"/>
              </a:lnSpc>
            </a:pPr>
            <a:r>
              <a:rPr lang="en-US" sz="2800" i="1"/>
              <a:t>Stories…</a:t>
            </a:r>
          </a:p>
          <a:p>
            <a:pPr>
              <a:lnSpc>
                <a:spcPct val="90000"/>
              </a:lnSpc>
            </a:pPr>
            <a:r>
              <a:rPr lang="en-US" sz="2800" i="1"/>
              <a:t>Inspirations… </a:t>
            </a:r>
          </a:p>
          <a:p>
            <a:pPr>
              <a:lnSpc>
                <a:spcPct val="90000"/>
              </a:lnSpc>
            </a:pPr>
            <a:r>
              <a:rPr lang="en-US" sz="2800" i="1"/>
              <a:t>Suggestions…</a:t>
            </a:r>
          </a:p>
          <a:p>
            <a:pPr>
              <a:lnSpc>
                <a:spcPct val="90000"/>
              </a:lnSpc>
              <a:buFontTx/>
              <a:buNone/>
            </a:pPr>
            <a:r>
              <a:rPr lang="en-US" sz="2800" i="1"/>
              <a:t>               ....to share?</a:t>
            </a:r>
          </a:p>
          <a:p>
            <a:pPr>
              <a:lnSpc>
                <a:spcPct val="90000"/>
              </a:lnSpc>
              <a:buFontTx/>
              <a:buNone/>
            </a:pPr>
            <a:endParaRPr lang="en-US" sz="2800"/>
          </a:p>
        </p:txBody>
      </p:sp>
      <p:pic>
        <p:nvPicPr>
          <p:cNvPr id="1121284" name="Picture 4" descr="mic"/>
          <p:cNvPicPr>
            <a:picLocks noChangeAspect="1" noChangeArrowheads="1"/>
          </p:cNvPicPr>
          <p:nvPr>
            <p:ph sz="half" idx="1"/>
          </p:nvPr>
        </p:nvPicPr>
        <p:blipFill>
          <a:blip r:embed="rId3"/>
          <a:srcRect/>
          <a:stretch>
            <a:fillRect/>
          </a:stretch>
        </p:blipFill>
        <p:spPr>
          <a:xfrm>
            <a:off x="5181600" y="3200400"/>
            <a:ext cx="2151063" cy="3267075"/>
          </a:xfrm>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endParaRPr lang="en-US"/>
          </a:p>
          <a:p>
            <a:endParaRPr lang="en-US"/>
          </a:p>
          <a:p>
            <a:r>
              <a:rPr lang="en-US"/>
              <a:t>© Malcolm J. Odell, Jr.</a:t>
            </a:r>
          </a:p>
        </p:txBody>
      </p:sp>
      <p:sp>
        <p:nvSpPr>
          <p:cNvPr id="812034" name="Rectangle 2"/>
          <p:cNvSpPr>
            <a:spLocks noGrp="1" noChangeArrowheads="1"/>
          </p:cNvSpPr>
          <p:nvPr>
            <p:ph type="title"/>
          </p:nvPr>
        </p:nvSpPr>
        <p:spPr/>
        <p:txBody>
          <a:bodyPr/>
          <a:lstStyle/>
          <a:p>
            <a:r>
              <a:rPr lang="en-US" sz="4000" b="1"/>
              <a:t>“LUNCH BREAK”</a:t>
            </a:r>
            <a:endParaRPr lang="en-US" sz="4000"/>
          </a:p>
        </p:txBody>
      </p:sp>
      <p:sp>
        <p:nvSpPr>
          <p:cNvPr id="812035" name="Rectangle 3"/>
          <p:cNvSpPr>
            <a:spLocks noGrp="1" noChangeArrowheads="1"/>
          </p:cNvSpPr>
          <p:nvPr>
            <p:ph type="body" sz="half" idx="1"/>
          </p:nvPr>
        </p:nvSpPr>
        <p:spPr/>
        <p:txBody>
          <a:bodyPr/>
          <a:lstStyle/>
          <a:p>
            <a:endParaRPr lang="en-US" sz="2800"/>
          </a:p>
          <a:p>
            <a:endParaRPr lang="en-US" sz="2800"/>
          </a:p>
          <a:p>
            <a:endParaRPr lang="en-US" sz="2800"/>
          </a:p>
          <a:p>
            <a:pPr>
              <a:buFontTx/>
              <a:buNone/>
            </a:pPr>
            <a:r>
              <a:rPr lang="en-US" b="1" i="1"/>
              <a:t>“ ENJOY ! ”</a:t>
            </a:r>
            <a:endParaRPr lang="en-US" b="1"/>
          </a:p>
        </p:txBody>
      </p:sp>
      <p:pic>
        <p:nvPicPr>
          <p:cNvPr id="812042" name="Picture 10"/>
          <p:cNvPicPr>
            <a:picLocks noChangeAspect="1" noChangeArrowheads="1"/>
          </p:cNvPicPr>
          <p:nvPr>
            <p:ph sz="half" idx="2"/>
          </p:nvPr>
        </p:nvPicPr>
        <p:blipFill>
          <a:blip r:embed="rId3"/>
          <a:srcRect/>
          <a:stretch>
            <a:fillRect/>
          </a:stretch>
        </p:blipFill>
        <p:spPr>
          <a:xfrm>
            <a:off x="3314700" y="2000250"/>
            <a:ext cx="5524500" cy="4143375"/>
          </a:xfrm>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endParaRPr lang="en-US"/>
          </a:p>
          <a:p>
            <a:endParaRPr lang="en-US"/>
          </a:p>
          <a:p>
            <a:r>
              <a:rPr lang="en-US"/>
              <a:t>© Malcolm J. Odell, Jr.</a:t>
            </a:r>
          </a:p>
        </p:txBody>
      </p:sp>
      <p:sp>
        <p:nvSpPr>
          <p:cNvPr id="838658" name="Rectangle 2"/>
          <p:cNvSpPr>
            <a:spLocks noGrp="1" noChangeArrowheads="1"/>
          </p:cNvSpPr>
          <p:nvPr>
            <p:ph type="title"/>
          </p:nvPr>
        </p:nvSpPr>
        <p:spPr/>
        <p:txBody>
          <a:bodyPr/>
          <a:lstStyle/>
          <a:p>
            <a:r>
              <a:rPr lang="en-US" sz="4000"/>
              <a:t>“Energizer”</a:t>
            </a:r>
          </a:p>
        </p:txBody>
      </p:sp>
      <p:sp>
        <p:nvSpPr>
          <p:cNvPr id="838659" name="Rectangle 3"/>
          <p:cNvSpPr>
            <a:spLocks noGrp="1" noChangeArrowheads="1"/>
          </p:cNvSpPr>
          <p:nvPr>
            <p:ph type="body" sz="half" idx="2"/>
          </p:nvPr>
        </p:nvSpPr>
        <p:spPr>
          <a:xfrm>
            <a:off x="4838700" y="1981200"/>
            <a:ext cx="3619500" cy="4572000"/>
          </a:xfrm>
        </p:spPr>
        <p:txBody>
          <a:bodyPr/>
          <a:lstStyle/>
          <a:p>
            <a:pPr>
              <a:lnSpc>
                <a:spcPct val="90000"/>
              </a:lnSpc>
            </a:pPr>
            <a:r>
              <a:rPr lang="en-US" sz="2800"/>
              <a:t>Exercise suggested and led by participants</a:t>
            </a:r>
          </a:p>
        </p:txBody>
      </p:sp>
      <p:pic>
        <p:nvPicPr>
          <p:cNvPr id="838666" name="Picture 10"/>
          <p:cNvPicPr>
            <a:picLocks noChangeAspect="1" noChangeArrowheads="1"/>
          </p:cNvPicPr>
          <p:nvPr>
            <p:ph sz="half" idx="1"/>
          </p:nvPr>
        </p:nvPicPr>
        <p:blipFill>
          <a:blip r:embed="rId3"/>
          <a:srcRect/>
          <a:stretch>
            <a:fillRect/>
          </a:stretch>
        </p:blipFill>
        <p:spPr>
          <a:xfrm>
            <a:off x="152400" y="2133600"/>
            <a:ext cx="4686300" cy="3514725"/>
          </a:xfrm>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endParaRPr lang="en-US"/>
          </a:p>
          <a:p>
            <a:endParaRPr lang="en-US"/>
          </a:p>
          <a:p>
            <a:r>
              <a:rPr lang="en-US"/>
              <a:t>© Malcolm J. Odell, Jr.</a:t>
            </a:r>
          </a:p>
        </p:txBody>
      </p:sp>
      <p:sp>
        <p:nvSpPr>
          <p:cNvPr id="760834" name="Rectangle 2"/>
          <p:cNvSpPr>
            <a:spLocks noGrp="1" noChangeArrowheads="1"/>
          </p:cNvSpPr>
          <p:nvPr>
            <p:ph type="title"/>
          </p:nvPr>
        </p:nvSpPr>
        <p:spPr>
          <a:xfrm>
            <a:off x="152400" y="304800"/>
            <a:ext cx="8839200" cy="990600"/>
          </a:xfrm>
        </p:spPr>
        <p:txBody>
          <a:bodyPr/>
          <a:lstStyle/>
          <a:p>
            <a:r>
              <a:rPr lang="en-US" sz="2400" b="1" i="1"/>
              <a:t>Appreciative Planning &amp; Action for</a:t>
            </a:r>
            <a:br>
              <a:rPr lang="en-US" sz="2400" b="1" i="1"/>
            </a:br>
            <a:r>
              <a:rPr lang="en-US" sz="2400" b="1" i="1"/>
              <a:t>Community Mobilization &amp; Empowerment </a:t>
            </a:r>
            <a:r>
              <a:rPr lang="en-US" sz="2400" b="1"/>
              <a:t/>
            </a:r>
            <a:br>
              <a:rPr lang="en-US" sz="2400" b="1"/>
            </a:br>
            <a:r>
              <a:rPr lang="en-US" sz="2000" b="1"/>
              <a:t>A 6-Day Workshop Agenda</a:t>
            </a:r>
          </a:p>
        </p:txBody>
      </p:sp>
      <p:sp>
        <p:nvSpPr>
          <p:cNvPr id="760835" name="Rectangle 3"/>
          <p:cNvSpPr>
            <a:spLocks noGrp="1" noChangeArrowheads="1"/>
          </p:cNvSpPr>
          <p:nvPr>
            <p:ph type="body" sz="half" idx="1"/>
          </p:nvPr>
        </p:nvSpPr>
        <p:spPr>
          <a:xfrm>
            <a:off x="0" y="1447800"/>
            <a:ext cx="8991600" cy="5410200"/>
          </a:xfrm>
        </p:spPr>
        <p:txBody>
          <a:bodyPr/>
          <a:lstStyle/>
          <a:p>
            <a:pPr marL="533400" indent="-533400">
              <a:lnSpc>
                <a:spcPct val="80000"/>
              </a:lnSpc>
              <a:buFontTx/>
              <a:buNone/>
            </a:pPr>
            <a:r>
              <a:rPr lang="en-US" sz="1400" b="1" i="1">
                <a:sym typeface="Wingdings" pitchFamily="1" charset="2"/>
              </a:rPr>
              <a:t>Day 1		</a:t>
            </a:r>
            <a:r>
              <a:rPr lang="en-US" sz="1400" b="1">
                <a:sym typeface="Wingdings" pitchFamily="1" charset="2"/>
              </a:rPr>
              <a:t>INTRODUCTION</a:t>
            </a:r>
            <a:endParaRPr lang="en-US" sz="1400" b="1" i="1">
              <a:sym typeface="Wingdings" pitchFamily="1" charset="2"/>
            </a:endParaRPr>
          </a:p>
          <a:p>
            <a:pPr marL="533400" indent="-533400">
              <a:lnSpc>
                <a:spcPct val="80000"/>
              </a:lnSpc>
              <a:buFontTx/>
              <a:buNone/>
            </a:pPr>
            <a:r>
              <a:rPr lang="en-US" sz="1400" b="1" i="1">
                <a:sym typeface="Wingdings" pitchFamily="1" charset="2"/>
              </a:rPr>
              <a:t>		APA for Community Mobilization and Community Consultations</a:t>
            </a:r>
            <a:endParaRPr lang="en-US" sz="1400" b="1">
              <a:sym typeface="Wingdings" pitchFamily="1" charset="2"/>
            </a:endParaRPr>
          </a:p>
          <a:p>
            <a:pPr marL="2171700" lvl="4" indent="-342900">
              <a:lnSpc>
                <a:spcPct val="80000"/>
              </a:lnSpc>
            </a:pPr>
            <a:r>
              <a:rPr lang="en-US" sz="1400" b="1">
                <a:sym typeface="Wingdings" pitchFamily="1" charset="2"/>
              </a:rPr>
              <a:t>Problem to Opportunity - “Solving any ‘problem’ in 2 hours</a:t>
            </a:r>
          </a:p>
          <a:p>
            <a:pPr marL="533400" indent="-533400">
              <a:lnSpc>
                <a:spcPct val="80000"/>
              </a:lnSpc>
              <a:buFontTx/>
              <a:buNone/>
            </a:pPr>
            <a:r>
              <a:rPr lang="en-US" sz="1400" b="1" i="1">
                <a:sym typeface="Wingdings" pitchFamily="1" charset="2"/>
              </a:rPr>
              <a:t>		DISCOVERY -- The Best -- Role Play for Empowering Community Mobilization</a:t>
            </a:r>
          </a:p>
          <a:p>
            <a:pPr marL="533400" indent="-533400">
              <a:lnSpc>
                <a:spcPct val="80000"/>
              </a:lnSpc>
              <a:buFontTx/>
              <a:buNone/>
            </a:pPr>
            <a:r>
              <a:rPr lang="en-US" sz="1400" b="1" i="1">
                <a:sym typeface="Wingdings" pitchFamily="1" charset="2"/>
              </a:rPr>
              <a:t>		DREAM – Role Play for Empowering Community Mobilization</a:t>
            </a:r>
          </a:p>
          <a:p>
            <a:pPr marL="533400" indent="-533400">
              <a:lnSpc>
                <a:spcPct val="80000"/>
              </a:lnSpc>
              <a:buFontTx/>
              <a:buNone/>
            </a:pPr>
            <a:r>
              <a:rPr lang="en-US" sz="1400" b="1" i="1">
                <a:sym typeface="Wingdings" pitchFamily="1" charset="2"/>
              </a:rPr>
              <a:t>		DESIGN -- Role Play for Empowering Community Mobilization</a:t>
            </a:r>
            <a:endParaRPr lang="en-US" sz="1400" b="1">
              <a:sym typeface="Wingdings" pitchFamily="1" charset="2"/>
            </a:endParaRPr>
          </a:p>
          <a:p>
            <a:pPr marL="533400" indent="-533400">
              <a:lnSpc>
                <a:spcPct val="80000"/>
              </a:lnSpc>
              <a:buFontTx/>
              <a:buNone/>
            </a:pPr>
            <a:r>
              <a:rPr lang="en-US" sz="1400" b="1" i="1">
                <a:sym typeface="Wingdings" pitchFamily="1" charset="2"/>
              </a:rPr>
              <a:t>		DELIVERY of Action Plans For Empowering Community Mobilization</a:t>
            </a:r>
            <a:endParaRPr lang="en-US" sz="1400" b="1" u="sng">
              <a:sym typeface="Wingdings" pitchFamily="1" charset="2"/>
            </a:endParaRPr>
          </a:p>
          <a:p>
            <a:pPr marL="533400" indent="-533400">
              <a:lnSpc>
                <a:spcPct val="80000"/>
              </a:lnSpc>
              <a:buFontTx/>
              <a:buNone/>
            </a:pPr>
            <a:r>
              <a:rPr lang="en-US" sz="1400" b="1" i="1">
                <a:sym typeface="Wingdings" pitchFamily="1" charset="2"/>
              </a:rPr>
              <a:t>Day 2   Field Visits -- Conducting “Short Sweet” APA Community Mobilization Meetings </a:t>
            </a:r>
          </a:p>
          <a:p>
            <a:pPr marL="533400" indent="-533400">
              <a:lnSpc>
                <a:spcPct val="80000"/>
              </a:lnSpc>
              <a:buFontTx/>
              <a:buNone/>
            </a:pPr>
            <a:r>
              <a:rPr lang="en-US" sz="1400" b="1" i="1">
                <a:sym typeface="Wingdings" pitchFamily="1" charset="2"/>
              </a:rPr>
              <a:t>Day 3	DEBRIEFING &amp; DISCOVERY of ‘the best’ from Field Visits </a:t>
            </a:r>
          </a:p>
          <a:p>
            <a:pPr marL="533400" indent="-533400">
              <a:lnSpc>
                <a:spcPct val="80000"/>
              </a:lnSpc>
              <a:buFontTx/>
              <a:buNone/>
            </a:pPr>
            <a:r>
              <a:rPr lang="en-US" sz="1400" b="1" i="1">
                <a:sym typeface="Wingdings" pitchFamily="1" charset="2"/>
              </a:rPr>
              <a:t>		DREAM – for Empowering Communities to create their own community programs</a:t>
            </a:r>
          </a:p>
          <a:p>
            <a:pPr marL="914400" lvl="1" indent="-457200">
              <a:lnSpc>
                <a:spcPct val="80000"/>
              </a:lnSpc>
              <a:buFontTx/>
              <a:buNone/>
            </a:pPr>
            <a:r>
              <a:rPr lang="en-US" sz="1400" b="1" i="1">
                <a:sym typeface="Wingdings" pitchFamily="1" charset="2"/>
              </a:rPr>
              <a:t>	DESIGN -- An APA Strategy for Community Mobilization</a:t>
            </a:r>
            <a:endParaRPr lang="en-US" sz="1400" b="1">
              <a:sym typeface="Wingdings" pitchFamily="1" charset="2"/>
            </a:endParaRPr>
          </a:p>
          <a:p>
            <a:pPr marL="914400" lvl="1" indent="-457200">
              <a:lnSpc>
                <a:spcPct val="80000"/>
              </a:lnSpc>
              <a:buFontTx/>
              <a:buNone/>
            </a:pPr>
            <a:r>
              <a:rPr lang="en-US" sz="1400" b="1" i="1">
                <a:sym typeface="Wingdings" pitchFamily="1" charset="2"/>
              </a:rPr>
              <a:t>	DELIVERY -- of Action Plans for Community Mobilization</a:t>
            </a:r>
          </a:p>
          <a:p>
            <a:pPr marL="533400" indent="-533400">
              <a:lnSpc>
                <a:spcPct val="80000"/>
              </a:lnSpc>
              <a:buFontTx/>
              <a:buNone/>
            </a:pPr>
            <a:r>
              <a:rPr lang="en-US" sz="1400" b="1" i="1">
                <a:sym typeface="Wingdings" pitchFamily="1" charset="2"/>
              </a:rPr>
              <a:t>Day 4   Field Visits -- Conducting “Short Sweet” APA Community Mobilization Meetings </a:t>
            </a:r>
          </a:p>
          <a:p>
            <a:pPr marL="533400" indent="-533400">
              <a:lnSpc>
                <a:spcPct val="80000"/>
              </a:lnSpc>
              <a:buFontTx/>
              <a:buNone/>
            </a:pPr>
            <a:r>
              <a:rPr lang="en-US" sz="1400" b="1" i="1">
                <a:sym typeface="Wingdings" pitchFamily="1" charset="2"/>
              </a:rPr>
              <a:t>Day 5	DEBRIEFING &amp; DISCOVERY of ‘the best’ from Field Visits </a:t>
            </a:r>
          </a:p>
          <a:p>
            <a:pPr marL="914400" lvl="1" indent="-457200">
              <a:lnSpc>
                <a:spcPct val="80000"/>
              </a:lnSpc>
              <a:buFontTx/>
              <a:buNone/>
            </a:pPr>
            <a:r>
              <a:rPr lang="en-US" sz="1400" b="1" i="1">
                <a:sym typeface="Wingdings" pitchFamily="1" charset="2"/>
              </a:rPr>
              <a:t>	DREAMS FOR COMMUNITY MOBILIZATION for CDC Development</a:t>
            </a:r>
          </a:p>
          <a:p>
            <a:pPr marL="914400" lvl="1" indent="-457200">
              <a:lnSpc>
                <a:spcPct val="80000"/>
              </a:lnSpc>
              <a:buFontTx/>
              <a:buNone/>
            </a:pPr>
            <a:r>
              <a:rPr lang="en-US" sz="1400" b="1" i="1">
                <a:sym typeface="Wingdings" pitchFamily="1" charset="2"/>
              </a:rPr>
              <a:t>	DESIGNS FOR COMMUNITY MOBILIZATION for CDC development</a:t>
            </a:r>
          </a:p>
          <a:p>
            <a:pPr marL="914400" lvl="1" indent="-457200">
              <a:lnSpc>
                <a:spcPct val="80000"/>
              </a:lnSpc>
              <a:buFontTx/>
              <a:buNone/>
            </a:pPr>
            <a:r>
              <a:rPr lang="en-US" sz="1400" b="1" i="1">
                <a:sym typeface="Wingdings" pitchFamily="1" charset="2"/>
              </a:rPr>
              <a:t>	DELIVERY of ACTION PLANS - “DO IT NOW !”  </a:t>
            </a:r>
          </a:p>
          <a:p>
            <a:pPr marL="2171700" lvl="4" indent="-342900">
              <a:lnSpc>
                <a:spcPct val="80000"/>
              </a:lnSpc>
            </a:pPr>
            <a:r>
              <a:rPr lang="en-US" sz="1400" b="1" i="1">
                <a:sym typeface="Wingdings" pitchFamily="1" charset="2"/>
              </a:rPr>
              <a:t>Community Mobilization Action Plans</a:t>
            </a:r>
          </a:p>
          <a:p>
            <a:pPr marL="2171700" lvl="4" indent="-342900">
              <a:lnSpc>
                <a:spcPct val="80000"/>
              </a:lnSpc>
            </a:pPr>
            <a:r>
              <a:rPr lang="en-US" sz="1400" b="1" i="1">
                <a:sym typeface="Wingdings" pitchFamily="1" charset="2"/>
              </a:rPr>
              <a:t>Presentation of APA action plans as applied to CDCs</a:t>
            </a:r>
          </a:p>
          <a:p>
            <a:pPr marL="533400" indent="-533400">
              <a:lnSpc>
                <a:spcPct val="80000"/>
              </a:lnSpc>
              <a:buFontTx/>
              <a:buNone/>
            </a:pPr>
            <a:r>
              <a:rPr lang="en-US" sz="1400" b="1" i="1">
                <a:sym typeface="Wingdings" pitchFamily="1" charset="2"/>
              </a:rPr>
              <a:t>Day 6   Field Visits -- Conducting “Short Sweet” APA Community Mobilization Meetings </a:t>
            </a:r>
          </a:p>
          <a:p>
            <a:pPr marL="1295400" lvl="2" indent="-381000">
              <a:lnSpc>
                <a:spcPct val="80000"/>
              </a:lnSpc>
              <a:buFontTx/>
              <a:buNone/>
            </a:pPr>
            <a:r>
              <a:rPr lang="en-US" sz="1400" b="1" i="1">
                <a:sym typeface="Wingdings" pitchFamily="1" charset="2"/>
              </a:rPr>
              <a:t>DEBRIEFING &amp; DISCOVERY of ‘the best’ from Field Visits </a:t>
            </a:r>
          </a:p>
          <a:p>
            <a:pPr marL="914400" lvl="1" indent="-457200">
              <a:lnSpc>
                <a:spcPct val="80000"/>
              </a:lnSpc>
              <a:buFontTx/>
              <a:buNone/>
            </a:pPr>
            <a:r>
              <a:rPr lang="en-US" sz="1400" b="1" i="1">
                <a:sym typeface="Wingdings" pitchFamily="1" charset="2"/>
              </a:rPr>
              <a:t>	DANCE and DRUM” - Celebration &amp; Closing</a:t>
            </a:r>
          </a:p>
          <a:p>
            <a:pPr marL="533400" indent="-533400">
              <a:lnSpc>
                <a:spcPct val="80000"/>
              </a:lnSpc>
            </a:pPr>
            <a:endParaRPr lang="en-US" sz="10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US"/>
          </a:p>
          <a:p>
            <a:endParaRPr lang="en-US"/>
          </a:p>
          <a:p>
            <a:r>
              <a:rPr lang="en-US"/>
              <a:t>© Malcolm J. Odell, Jr.</a:t>
            </a:r>
          </a:p>
        </p:txBody>
      </p:sp>
      <p:sp>
        <p:nvSpPr>
          <p:cNvPr id="1108994" name="Rectangle 2"/>
          <p:cNvSpPr>
            <a:spLocks noGrp="1" noChangeArrowheads="1"/>
          </p:cNvSpPr>
          <p:nvPr>
            <p:ph type="title"/>
          </p:nvPr>
        </p:nvSpPr>
        <p:spPr>
          <a:xfrm>
            <a:off x="762000" y="838200"/>
            <a:ext cx="7848600" cy="1143000"/>
          </a:xfrm>
        </p:spPr>
        <p:txBody>
          <a:bodyPr/>
          <a:lstStyle/>
          <a:p>
            <a:r>
              <a:rPr lang="en-US" sz="3200" b="1" i="1"/>
              <a:t>Appreciative Planning and Action (APA) Framework:</a:t>
            </a:r>
          </a:p>
        </p:txBody>
      </p:sp>
      <p:sp>
        <p:nvSpPr>
          <p:cNvPr id="1108995" name="Rectangle 3"/>
          <p:cNvSpPr>
            <a:spLocks noGrp="1" noChangeArrowheads="1"/>
          </p:cNvSpPr>
          <p:nvPr>
            <p:ph type="body" idx="1"/>
          </p:nvPr>
        </p:nvSpPr>
        <p:spPr>
          <a:xfrm>
            <a:off x="228600" y="2057400"/>
            <a:ext cx="7924800" cy="4495800"/>
          </a:xfrm>
        </p:spPr>
        <p:txBody>
          <a:bodyPr/>
          <a:lstStyle/>
          <a:p>
            <a:pPr marL="609600" indent="-609600">
              <a:buFontTx/>
              <a:buNone/>
            </a:pPr>
            <a:r>
              <a:rPr lang="en-US" sz="2000" b="1"/>
              <a:t>1	Goal - Seeking the Root Causes of Success</a:t>
            </a:r>
          </a:p>
          <a:p>
            <a:pPr marL="609600" indent="-609600">
              <a:buFontTx/>
              <a:buNone/>
            </a:pPr>
            <a:r>
              <a:rPr lang="en-US" sz="2000" b="1"/>
              <a:t>2	Laws</a:t>
            </a:r>
          </a:p>
          <a:p>
            <a:pPr marL="990600" lvl="1" indent="-533400"/>
            <a:r>
              <a:rPr lang="en-US" sz="1800" b="1"/>
              <a:t>What you seek is what you find</a:t>
            </a:r>
          </a:p>
          <a:p>
            <a:pPr marL="990600" lvl="1" indent="-533400"/>
            <a:r>
              <a:rPr lang="en-US" sz="1800" b="1"/>
              <a:t>Where you think you’re going is where you end up</a:t>
            </a:r>
          </a:p>
          <a:p>
            <a:pPr marL="609600" indent="-609600">
              <a:buFontTx/>
              <a:buNone/>
            </a:pPr>
            <a:r>
              <a:rPr lang="en-US" sz="2000" b="1"/>
              <a:t>3	Principles</a:t>
            </a:r>
          </a:p>
          <a:p>
            <a:pPr marL="990600" lvl="1" indent="-533400"/>
            <a:r>
              <a:rPr lang="en-US" sz="1800" b="1"/>
              <a:t>If you look for problems, you find – and create – more problems</a:t>
            </a:r>
          </a:p>
          <a:p>
            <a:pPr marL="990600" lvl="1" indent="-533400"/>
            <a:r>
              <a:rPr lang="en-US" sz="1800" b="1"/>
              <a:t>If you look for success, you find – and create – more successes</a:t>
            </a:r>
          </a:p>
          <a:p>
            <a:pPr marL="990600" lvl="1" indent="-533400"/>
            <a:r>
              <a:rPr lang="en-US" sz="1800" b="1"/>
              <a:t>If you believe in your dreams, you create miracles</a:t>
            </a:r>
          </a:p>
          <a:p>
            <a:pPr marL="609600" indent="-609600">
              <a:buFontTx/>
              <a:buAutoNum type="arabicPlain" startAt="4"/>
            </a:pPr>
            <a:r>
              <a:rPr lang="en-US" sz="2000" b="1"/>
              <a:t>‘Ds’  </a:t>
            </a:r>
            <a:r>
              <a:rPr lang="en-US" sz="2000" b="1">
                <a:ea typeface="AppleGothic" pitchFamily="1" charset="-127"/>
              </a:rPr>
              <a:t>➔</a:t>
            </a:r>
            <a:r>
              <a:rPr lang="en-US" sz="2000" b="1"/>
              <a:t>  7 ‘Ds’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US"/>
          </a:p>
          <a:p>
            <a:endParaRPr lang="en-US"/>
          </a:p>
          <a:p>
            <a:r>
              <a:rPr lang="en-US"/>
              <a:t>© Malcolm J. Odell, Jr.</a:t>
            </a:r>
          </a:p>
        </p:txBody>
      </p:sp>
      <p:sp>
        <p:nvSpPr>
          <p:cNvPr id="1111042" name="Rectangle 2"/>
          <p:cNvSpPr>
            <a:spLocks noGrp="1" noChangeArrowheads="1"/>
          </p:cNvSpPr>
          <p:nvPr>
            <p:ph type="title"/>
          </p:nvPr>
        </p:nvSpPr>
        <p:spPr/>
        <p:txBody>
          <a:bodyPr/>
          <a:lstStyle/>
          <a:p>
            <a:r>
              <a:rPr lang="en-US" sz="3600" b="1" i="1"/>
              <a:t>Appreciative Inquiry</a:t>
            </a:r>
            <a:r>
              <a:rPr lang="en-US" sz="4000"/>
              <a:t/>
            </a:r>
            <a:br>
              <a:rPr lang="en-US" sz="4000"/>
            </a:br>
            <a:r>
              <a:rPr lang="en-US" sz="4000"/>
              <a:t>The Basic </a:t>
            </a:r>
            <a:r>
              <a:rPr lang="en-US" sz="3600" b="1"/>
              <a:t>“4 Ds”</a:t>
            </a:r>
          </a:p>
        </p:txBody>
      </p:sp>
      <p:sp>
        <p:nvSpPr>
          <p:cNvPr id="1111043" name="Rectangle 3"/>
          <p:cNvSpPr>
            <a:spLocks noGrp="1" noChangeArrowheads="1"/>
          </p:cNvSpPr>
          <p:nvPr>
            <p:ph type="body" idx="1"/>
          </p:nvPr>
        </p:nvSpPr>
        <p:spPr>
          <a:xfrm>
            <a:off x="762000" y="2362200"/>
            <a:ext cx="7391400" cy="4038600"/>
          </a:xfrm>
        </p:spPr>
        <p:txBody>
          <a:bodyPr/>
          <a:lstStyle/>
          <a:p>
            <a:pPr>
              <a:buFontTx/>
              <a:buNone/>
            </a:pPr>
            <a:r>
              <a:rPr lang="en-US" sz="2400" b="1"/>
              <a:t>Discover</a:t>
            </a:r>
            <a:r>
              <a:rPr lang="en-US" sz="2400"/>
              <a:t>		</a:t>
            </a:r>
            <a:r>
              <a:rPr lang="en-US" sz="1800" b="1" i="1"/>
              <a:t>The best, success, what works</a:t>
            </a:r>
          </a:p>
          <a:p>
            <a:pPr>
              <a:buFontTx/>
              <a:buNone/>
            </a:pPr>
            <a:endParaRPr lang="en-US" sz="1800" b="1" i="1"/>
          </a:p>
          <a:p>
            <a:pPr>
              <a:buFontTx/>
              <a:buNone/>
            </a:pPr>
            <a:r>
              <a:rPr lang="en-US" sz="2400" b="1"/>
              <a:t>Dream		</a:t>
            </a:r>
            <a:r>
              <a:rPr lang="en-US" sz="1800" b="1" i="1"/>
              <a:t>Even better, what we want more of</a:t>
            </a:r>
          </a:p>
          <a:p>
            <a:pPr>
              <a:buFontTx/>
              <a:buNone/>
            </a:pPr>
            <a:endParaRPr lang="en-US" sz="1800" b="1" i="1"/>
          </a:p>
          <a:p>
            <a:pPr>
              <a:buFontTx/>
              <a:buNone/>
            </a:pPr>
            <a:r>
              <a:rPr lang="en-US" sz="2400" b="1"/>
              <a:t>Design		</a:t>
            </a:r>
            <a:r>
              <a:rPr lang="en-US" sz="1800" b="1" i="1"/>
              <a:t>Strategy, general plan to get there</a:t>
            </a:r>
          </a:p>
          <a:p>
            <a:pPr>
              <a:buFontTx/>
              <a:buNone/>
            </a:pPr>
            <a:endParaRPr lang="en-US" sz="1800" b="1" i="1"/>
          </a:p>
          <a:p>
            <a:pPr>
              <a:buFontTx/>
              <a:buNone/>
            </a:pPr>
            <a:r>
              <a:rPr lang="en-US" sz="2400" b="1"/>
              <a:t>Deliver		</a:t>
            </a:r>
            <a:r>
              <a:rPr lang="en-US" sz="1800" b="1" i="1"/>
              <a:t>Action plans</a:t>
            </a:r>
          </a:p>
          <a:p>
            <a:pPr>
              <a:buFontTx/>
              <a:buNone/>
            </a:pPr>
            <a:endParaRPr lang="en-US" sz="1800" b="1" i="1"/>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US"/>
          </a:p>
          <a:p>
            <a:endParaRPr lang="en-US"/>
          </a:p>
          <a:p>
            <a:r>
              <a:rPr lang="en-US"/>
              <a:t>© Malcolm J. Odell, Jr.</a:t>
            </a:r>
          </a:p>
        </p:txBody>
      </p:sp>
      <p:sp>
        <p:nvSpPr>
          <p:cNvPr id="1123330" name="Rectangle 2"/>
          <p:cNvSpPr>
            <a:spLocks noGrp="1" noChangeArrowheads="1"/>
          </p:cNvSpPr>
          <p:nvPr>
            <p:ph type="title"/>
          </p:nvPr>
        </p:nvSpPr>
        <p:spPr>
          <a:xfrm>
            <a:off x="609600" y="838200"/>
            <a:ext cx="8229600" cy="1143000"/>
          </a:xfrm>
        </p:spPr>
        <p:txBody>
          <a:bodyPr/>
          <a:lstStyle/>
          <a:p>
            <a:r>
              <a:rPr lang="en-US" sz="3600" b="1" i="1"/>
              <a:t>Appreciative Planning &amp; Action </a:t>
            </a:r>
            <a:br>
              <a:rPr lang="en-US" sz="3600" b="1" i="1"/>
            </a:br>
            <a:r>
              <a:rPr lang="en-US" sz="3600" b="1" i="1"/>
              <a:t>From 4 Ds to 7 Ds:</a:t>
            </a:r>
            <a:endParaRPr lang="en-US" sz="3600" b="1"/>
          </a:p>
        </p:txBody>
      </p:sp>
      <p:sp>
        <p:nvSpPr>
          <p:cNvPr id="1123331" name="Rectangle 3"/>
          <p:cNvSpPr>
            <a:spLocks noGrp="1" noChangeArrowheads="1"/>
          </p:cNvSpPr>
          <p:nvPr>
            <p:ph type="body" idx="1"/>
          </p:nvPr>
        </p:nvSpPr>
        <p:spPr>
          <a:xfrm>
            <a:off x="228600" y="1981200"/>
            <a:ext cx="8610600" cy="4267200"/>
          </a:xfrm>
        </p:spPr>
        <p:txBody>
          <a:bodyPr/>
          <a:lstStyle/>
          <a:p>
            <a:pPr>
              <a:lnSpc>
                <a:spcPct val="90000"/>
              </a:lnSpc>
              <a:buFontTx/>
              <a:buNone/>
            </a:pPr>
            <a:r>
              <a:rPr lang="en-US" b="1" i="1"/>
              <a:t>Discover</a:t>
            </a:r>
            <a:r>
              <a:rPr lang="en-US" b="1"/>
              <a:t>		 </a:t>
            </a:r>
            <a:r>
              <a:rPr lang="en-US" sz="2400" b="1"/>
              <a:t>The best, success, what works</a:t>
            </a:r>
          </a:p>
          <a:p>
            <a:pPr>
              <a:lnSpc>
                <a:spcPct val="90000"/>
              </a:lnSpc>
              <a:buFontTx/>
              <a:buNone/>
            </a:pPr>
            <a:r>
              <a:rPr lang="en-US" b="1" i="1"/>
              <a:t>Dream</a:t>
            </a:r>
            <a:r>
              <a:rPr lang="en-US" b="1"/>
              <a:t>		 </a:t>
            </a:r>
            <a:r>
              <a:rPr lang="en-US" sz="2400" b="1"/>
              <a:t>Of even better, what we want more of</a:t>
            </a:r>
          </a:p>
          <a:p>
            <a:pPr>
              <a:lnSpc>
                <a:spcPct val="90000"/>
              </a:lnSpc>
              <a:buFontTx/>
              <a:buNone/>
            </a:pPr>
            <a:r>
              <a:rPr lang="en-US" b="1" i="1"/>
              <a:t>Design</a:t>
            </a:r>
            <a:r>
              <a:rPr lang="en-US" b="1"/>
              <a:t>		 </a:t>
            </a:r>
            <a:r>
              <a:rPr lang="en-US" sz="2400" b="1"/>
              <a:t>A strategy, general plan to get there</a:t>
            </a:r>
          </a:p>
          <a:p>
            <a:pPr>
              <a:lnSpc>
                <a:spcPct val="90000"/>
              </a:lnSpc>
              <a:buFontTx/>
              <a:buNone/>
            </a:pPr>
            <a:r>
              <a:rPr lang="en-US" b="1" i="1"/>
              <a:t>Deliver</a:t>
            </a:r>
            <a:r>
              <a:rPr lang="en-US" b="1"/>
              <a:t>		 </a:t>
            </a:r>
            <a:r>
              <a:rPr lang="en-US" sz="2400" b="1"/>
              <a:t>An action plan &amp; commitments</a:t>
            </a:r>
          </a:p>
          <a:p>
            <a:pPr>
              <a:lnSpc>
                <a:spcPct val="90000"/>
              </a:lnSpc>
              <a:buFontTx/>
              <a:buNone/>
            </a:pPr>
            <a:r>
              <a:rPr lang="en-US" b="1" i="1"/>
              <a:t>Do it now!</a:t>
            </a:r>
            <a:r>
              <a:rPr lang="en-US" b="1"/>
              <a:t>	 </a:t>
            </a:r>
            <a:r>
              <a:rPr lang="en-US" sz="2400" b="1"/>
              <a:t>Take the first step, now!</a:t>
            </a:r>
          </a:p>
          <a:p>
            <a:pPr>
              <a:lnSpc>
                <a:spcPct val="90000"/>
              </a:lnSpc>
              <a:buFontTx/>
              <a:buNone/>
            </a:pPr>
            <a:r>
              <a:rPr lang="en-US" b="1" i="1"/>
              <a:t>Discuss</a:t>
            </a:r>
            <a:r>
              <a:rPr lang="en-US" b="1"/>
              <a:t>		 </a:t>
            </a:r>
            <a:r>
              <a:rPr lang="en-US" sz="2400" b="1"/>
              <a:t>“A-Valuation” – positive evaluation &amp; 					feedback</a:t>
            </a:r>
          </a:p>
          <a:p>
            <a:pPr>
              <a:lnSpc>
                <a:spcPct val="90000"/>
              </a:lnSpc>
              <a:buFontTx/>
              <a:buNone/>
            </a:pPr>
            <a:r>
              <a:rPr lang="en-US" b="1" i="1"/>
              <a:t>Dance &amp; drum! </a:t>
            </a:r>
            <a:r>
              <a:rPr lang="en-US" sz="2400" b="1"/>
              <a:t>Celebrate success</a:t>
            </a:r>
            <a:endParaRPr lang="en-US" sz="2400" b="1" i="1"/>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US"/>
          </a:p>
          <a:p>
            <a:endParaRPr lang="en-US"/>
          </a:p>
          <a:p>
            <a:r>
              <a:rPr lang="en-US"/>
              <a:t>© Malcolm J. Odell, Jr.</a:t>
            </a:r>
          </a:p>
        </p:txBody>
      </p:sp>
      <p:sp>
        <p:nvSpPr>
          <p:cNvPr id="1115138" name="Rectangle 2"/>
          <p:cNvSpPr>
            <a:spLocks noGrp="1" noChangeArrowheads="1"/>
          </p:cNvSpPr>
          <p:nvPr>
            <p:ph type="title"/>
          </p:nvPr>
        </p:nvSpPr>
        <p:spPr>
          <a:xfrm>
            <a:off x="457200" y="1219200"/>
            <a:ext cx="8229600" cy="1143000"/>
          </a:xfrm>
        </p:spPr>
        <p:txBody>
          <a:bodyPr/>
          <a:lstStyle/>
          <a:p>
            <a:r>
              <a:rPr lang="en-US" sz="3200" b="1"/>
              <a:t>Adapting AI for Community Mobilization:</a:t>
            </a:r>
            <a:r>
              <a:rPr lang="en-US" sz="3200" b="1" i="1"/>
              <a:t> </a:t>
            </a:r>
            <a:br>
              <a:rPr lang="en-US" sz="3200" b="1" i="1"/>
            </a:br>
            <a:r>
              <a:rPr lang="en-US" sz="3200" b="1" i="1"/>
              <a:t>Appreciative Planning and Action (APA)</a:t>
            </a:r>
            <a:br>
              <a:rPr lang="en-US" sz="3200" b="1" i="1"/>
            </a:br>
            <a:r>
              <a:rPr lang="en-US" sz="3200" b="1"/>
              <a:t>Purpose</a:t>
            </a:r>
          </a:p>
        </p:txBody>
      </p:sp>
      <p:sp>
        <p:nvSpPr>
          <p:cNvPr id="1115139" name="Rectangle 3"/>
          <p:cNvSpPr>
            <a:spLocks noGrp="1" noChangeArrowheads="1"/>
          </p:cNvSpPr>
          <p:nvPr>
            <p:ph type="body" idx="1"/>
          </p:nvPr>
        </p:nvSpPr>
        <p:spPr>
          <a:xfrm>
            <a:off x="228600" y="2590800"/>
            <a:ext cx="7010400" cy="4267200"/>
          </a:xfrm>
        </p:spPr>
        <p:txBody>
          <a:bodyPr/>
          <a:lstStyle/>
          <a:p>
            <a:pPr>
              <a:lnSpc>
                <a:spcPct val="90000"/>
              </a:lnSpc>
              <a:buFontTx/>
              <a:buNone/>
            </a:pPr>
            <a:r>
              <a:rPr lang="en-US" sz="2400" b="1" i="1"/>
              <a:t>To empower communities and individuals:</a:t>
            </a:r>
            <a:r>
              <a:rPr lang="en-US" sz="2400" b="1"/>
              <a:t> </a:t>
            </a:r>
          </a:p>
          <a:p>
            <a:pPr>
              <a:lnSpc>
                <a:spcPct val="90000"/>
              </a:lnSpc>
            </a:pPr>
            <a:r>
              <a:rPr lang="en-US" sz="2400" b="1"/>
              <a:t>To take pride in what and who we are and what we have achieved</a:t>
            </a:r>
          </a:p>
          <a:p>
            <a:pPr>
              <a:lnSpc>
                <a:spcPct val="90000"/>
              </a:lnSpc>
            </a:pPr>
            <a:r>
              <a:rPr lang="en-US" sz="2400" b="1"/>
              <a:t>To dream of what might be</a:t>
            </a:r>
          </a:p>
          <a:p>
            <a:pPr>
              <a:lnSpc>
                <a:spcPct val="90000"/>
              </a:lnSpc>
            </a:pPr>
            <a:r>
              <a:rPr lang="en-US" sz="2400" b="1"/>
              <a:t>To plan for what will be, and </a:t>
            </a:r>
          </a:p>
          <a:p>
            <a:pPr>
              <a:lnSpc>
                <a:spcPct val="90000"/>
              </a:lnSpc>
            </a:pPr>
            <a:r>
              <a:rPr lang="en-US" sz="2400" b="1"/>
              <a:t>To feel the energy that comes from making commitments and taking the first step</a:t>
            </a:r>
          </a:p>
          <a:p>
            <a:pPr>
              <a:lnSpc>
                <a:spcPct val="90000"/>
              </a:lnSpc>
              <a:buFontTx/>
              <a:buNone/>
            </a:pPr>
            <a:r>
              <a:rPr lang="en-US" sz="2400" b="1" i="1"/>
              <a:t>To be simple enough that anyone can do it, profound enough to change people’s lives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US"/>
          </a:p>
          <a:p>
            <a:endParaRPr lang="en-US"/>
          </a:p>
          <a:p>
            <a:r>
              <a:rPr lang="en-US"/>
              <a:t>© Malcolm J. Odell, Jr.</a:t>
            </a:r>
          </a:p>
        </p:txBody>
      </p:sp>
      <p:sp>
        <p:nvSpPr>
          <p:cNvPr id="1117186" name="Rectangle 2"/>
          <p:cNvSpPr>
            <a:spLocks noGrp="1" noChangeArrowheads="1"/>
          </p:cNvSpPr>
          <p:nvPr>
            <p:ph type="title"/>
          </p:nvPr>
        </p:nvSpPr>
        <p:spPr>
          <a:xfrm>
            <a:off x="533400" y="457200"/>
            <a:ext cx="7848600" cy="1524000"/>
          </a:xfrm>
        </p:spPr>
        <p:txBody>
          <a:bodyPr/>
          <a:lstStyle/>
          <a:p>
            <a:r>
              <a:rPr lang="en-US" b="1"/>
              <a:t>The ‘Essence’ of APA</a:t>
            </a:r>
            <a:r>
              <a:rPr lang="en-US"/>
              <a:t/>
            </a:r>
            <a:br>
              <a:rPr lang="en-US"/>
            </a:br>
            <a:r>
              <a:rPr lang="en-US" sz="3200" i="1"/>
              <a:t>Asking Empowering Questions</a:t>
            </a:r>
            <a:br>
              <a:rPr lang="en-US" sz="3200" i="1"/>
            </a:br>
            <a:r>
              <a:rPr lang="en-US" sz="3200" i="1"/>
              <a:t>Finding the answers in the community</a:t>
            </a:r>
            <a:br>
              <a:rPr lang="en-US" sz="3200" i="1"/>
            </a:br>
            <a:endParaRPr lang="en-US"/>
          </a:p>
        </p:txBody>
      </p:sp>
      <p:sp>
        <p:nvSpPr>
          <p:cNvPr id="1117187" name="Rectangle 3"/>
          <p:cNvSpPr>
            <a:spLocks noGrp="1" noChangeArrowheads="1"/>
          </p:cNvSpPr>
          <p:nvPr>
            <p:ph type="body" idx="1"/>
          </p:nvPr>
        </p:nvSpPr>
        <p:spPr>
          <a:xfrm>
            <a:off x="304800" y="1981200"/>
            <a:ext cx="8610600" cy="4343400"/>
          </a:xfrm>
        </p:spPr>
        <p:txBody>
          <a:bodyPr/>
          <a:lstStyle/>
          <a:p>
            <a:pPr>
              <a:buFontTx/>
              <a:buNone/>
            </a:pPr>
            <a:r>
              <a:rPr lang="en-US" sz="2800" b="1"/>
              <a:t>The Three Basic ‘All-Purpose’ Questions of APA:</a:t>
            </a:r>
            <a:endParaRPr lang="en-US"/>
          </a:p>
          <a:p>
            <a:r>
              <a:rPr lang="en-US"/>
              <a:t>“What’s the best? </a:t>
            </a:r>
          </a:p>
          <a:p>
            <a:pPr lvl="2"/>
            <a:r>
              <a:rPr lang="en-US"/>
              <a:t>What is most successful, empowering?”</a:t>
            </a:r>
          </a:p>
          <a:p>
            <a:r>
              <a:rPr lang="en-US"/>
              <a:t>“What’s “even better” look like?”</a:t>
            </a:r>
          </a:p>
          <a:p>
            <a:pPr lvl="2"/>
            <a:r>
              <a:rPr lang="en-US"/>
              <a:t>What are our dreams for our children, grandchildren?</a:t>
            </a:r>
          </a:p>
          <a:p>
            <a:r>
              <a:rPr lang="en-US"/>
              <a:t>“How do we get there together?”</a:t>
            </a:r>
          </a:p>
          <a:p>
            <a:pPr lvl="2"/>
            <a:r>
              <a:rPr lang="en-US"/>
              <a:t>What can we do now to get started?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endParaRPr lang="en-US"/>
          </a:p>
          <a:p>
            <a:endParaRPr lang="en-US"/>
          </a:p>
          <a:p>
            <a:r>
              <a:rPr lang="en-US"/>
              <a:t>© Malcolm J. Odell, Jr.</a:t>
            </a:r>
          </a:p>
        </p:txBody>
      </p:sp>
      <p:sp>
        <p:nvSpPr>
          <p:cNvPr id="1238018" name="Rectangle 2"/>
          <p:cNvSpPr>
            <a:spLocks noGrp="1" noChangeArrowheads="1"/>
          </p:cNvSpPr>
          <p:nvPr>
            <p:ph type="title"/>
          </p:nvPr>
        </p:nvSpPr>
        <p:spPr>
          <a:noFill/>
          <a:ln/>
        </p:spPr>
        <p:txBody>
          <a:bodyPr/>
          <a:lstStyle/>
          <a:p>
            <a:r>
              <a:rPr lang="en-US" sz="4000"/>
              <a:t>“Time out for the Cinema!”</a:t>
            </a:r>
            <a:br>
              <a:rPr lang="en-US" sz="4000"/>
            </a:br>
            <a:r>
              <a:rPr lang="en-US" sz="4000"/>
              <a:t>a “KISSS” Video</a:t>
            </a:r>
          </a:p>
        </p:txBody>
      </p:sp>
      <p:sp>
        <p:nvSpPr>
          <p:cNvPr id="1238019" name="Rectangle 3"/>
          <p:cNvSpPr>
            <a:spLocks noGrp="1" noChangeArrowheads="1"/>
          </p:cNvSpPr>
          <p:nvPr>
            <p:ph type="body" sz="half" idx="1"/>
          </p:nvPr>
        </p:nvSpPr>
        <p:spPr>
          <a:xfrm>
            <a:off x="4114800" y="2133600"/>
            <a:ext cx="4572000" cy="4343400"/>
          </a:xfrm>
          <a:noFill/>
          <a:ln/>
        </p:spPr>
        <p:txBody>
          <a:bodyPr/>
          <a:lstStyle/>
          <a:p>
            <a:pPr>
              <a:lnSpc>
                <a:spcPct val="90000"/>
              </a:lnSpc>
              <a:buFontTx/>
              <a:buNone/>
            </a:pPr>
            <a:r>
              <a:rPr lang="en-US" sz="2400" b="1" i="1"/>
              <a:t>“Appreciative Planning &amp; Action” </a:t>
            </a:r>
          </a:p>
          <a:p>
            <a:pPr lvl="2">
              <a:lnSpc>
                <a:spcPct val="90000"/>
              </a:lnSpc>
            </a:pPr>
            <a:r>
              <a:rPr lang="en-US" sz="1800" b="1"/>
              <a:t>The first APA community meetings in Nepal</a:t>
            </a:r>
            <a:endParaRPr lang="en-US" sz="1400"/>
          </a:p>
          <a:p>
            <a:pPr lvl="2">
              <a:lnSpc>
                <a:spcPct val="90000"/>
              </a:lnSpc>
              <a:buFontTx/>
              <a:buNone/>
            </a:pPr>
            <a:endParaRPr lang="en-US" sz="700" b="1"/>
          </a:p>
          <a:p>
            <a:pPr lvl="2">
              <a:lnSpc>
                <a:spcPct val="90000"/>
              </a:lnSpc>
            </a:pPr>
            <a:r>
              <a:rPr lang="en-US" sz="1400" b="1"/>
              <a:t>From Discovery to ‘Do it Now’ </a:t>
            </a:r>
            <a:endParaRPr lang="en-US" sz="1400"/>
          </a:p>
          <a:p>
            <a:pPr lvl="2">
              <a:lnSpc>
                <a:spcPct val="90000"/>
              </a:lnSpc>
            </a:pPr>
            <a:endParaRPr lang="en-US" sz="800" b="1"/>
          </a:p>
          <a:p>
            <a:pPr>
              <a:lnSpc>
                <a:spcPct val="90000"/>
              </a:lnSpc>
            </a:pPr>
            <a:r>
              <a:rPr lang="en-US" sz="1800" b="1"/>
              <a:t>Overview of the APA process</a:t>
            </a:r>
          </a:p>
          <a:p>
            <a:pPr>
              <a:lnSpc>
                <a:spcPct val="90000"/>
              </a:lnSpc>
            </a:pPr>
            <a:r>
              <a:rPr lang="en-US" sz="1400" b="1"/>
              <a:t>(The 7-Ds in 5 minutes!)</a:t>
            </a:r>
          </a:p>
          <a:p>
            <a:pPr lvl="2">
              <a:lnSpc>
                <a:spcPct val="90000"/>
              </a:lnSpc>
            </a:pPr>
            <a:r>
              <a:rPr lang="en-US" sz="1400" b="1"/>
              <a:t>Short</a:t>
            </a:r>
          </a:p>
          <a:p>
            <a:pPr lvl="2">
              <a:lnSpc>
                <a:spcPct val="90000"/>
              </a:lnSpc>
            </a:pPr>
            <a:r>
              <a:rPr lang="en-US" sz="1400" b="1"/>
              <a:t>Sweet</a:t>
            </a:r>
          </a:p>
          <a:p>
            <a:pPr lvl="2">
              <a:lnSpc>
                <a:spcPct val="90000"/>
              </a:lnSpc>
            </a:pPr>
            <a:r>
              <a:rPr lang="en-US" sz="1400" b="1"/>
              <a:t>Simple</a:t>
            </a:r>
          </a:p>
          <a:p>
            <a:pPr lvl="2">
              <a:lnSpc>
                <a:spcPct val="90000"/>
              </a:lnSpc>
            </a:pPr>
            <a:endParaRPr lang="en-US" sz="1400" b="1"/>
          </a:p>
          <a:p>
            <a:pPr>
              <a:lnSpc>
                <a:spcPct val="90000"/>
              </a:lnSpc>
            </a:pPr>
            <a:r>
              <a:rPr lang="en-US" sz="1800" b="1"/>
              <a:t>This is what you will do tomorrow…</a:t>
            </a:r>
          </a:p>
          <a:p>
            <a:pPr lvl="1">
              <a:lnSpc>
                <a:spcPct val="90000"/>
              </a:lnSpc>
            </a:pPr>
            <a:r>
              <a:rPr lang="en-US" sz="1600" b="1"/>
              <a:t>Only you’ll have 2 full hours to do it!</a:t>
            </a:r>
          </a:p>
        </p:txBody>
      </p:sp>
      <p:pic>
        <p:nvPicPr>
          <p:cNvPr id="1238020" name="Picture 4" descr="movie"/>
          <p:cNvPicPr>
            <a:picLocks noChangeAspect="1" noChangeArrowheads="1"/>
          </p:cNvPicPr>
          <p:nvPr>
            <p:ph sz="half" idx="2"/>
          </p:nvPr>
        </p:nvPicPr>
        <p:blipFill>
          <a:blip r:embed="rId3"/>
          <a:srcRect/>
          <a:stretch>
            <a:fillRect/>
          </a:stretch>
        </p:blipFill>
        <p:spPr>
          <a:xfrm>
            <a:off x="838200" y="2209800"/>
            <a:ext cx="2971800" cy="2971800"/>
          </a:xfrm>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endParaRPr lang="en-US"/>
          </a:p>
          <a:p>
            <a:endParaRPr lang="en-US"/>
          </a:p>
          <a:p>
            <a:r>
              <a:rPr lang="en-US"/>
              <a:t>© Malcolm J. Odell, Jr.</a:t>
            </a:r>
          </a:p>
        </p:txBody>
      </p:sp>
      <p:sp>
        <p:nvSpPr>
          <p:cNvPr id="1147906" name="Rectangle 2"/>
          <p:cNvSpPr>
            <a:spLocks noGrp="1" noChangeArrowheads="1"/>
          </p:cNvSpPr>
          <p:nvPr>
            <p:ph type="title"/>
          </p:nvPr>
        </p:nvSpPr>
        <p:spPr>
          <a:xfrm>
            <a:off x="914400" y="609600"/>
            <a:ext cx="8229600" cy="1143000"/>
          </a:xfrm>
        </p:spPr>
        <p:txBody>
          <a:bodyPr/>
          <a:lstStyle/>
          <a:p>
            <a:r>
              <a:rPr lang="en-US" sz="4000"/>
              <a:t>Role Playing an APA meeting with Local Communities</a:t>
            </a:r>
          </a:p>
        </p:txBody>
      </p:sp>
      <p:sp>
        <p:nvSpPr>
          <p:cNvPr id="1147907" name="Rectangle 3"/>
          <p:cNvSpPr>
            <a:spLocks noGrp="1" noChangeArrowheads="1"/>
          </p:cNvSpPr>
          <p:nvPr>
            <p:ph type="body" idx="1"/>
          </p:nvPr>
        </p:nvSpPr>
        <p:spPr>
          <a:xfrm>
            <a:off x="609600" y="2057400"/>
            <a:ext cx="3733800" cy="4495800"/>
          </a:xfrm>
        </p:spPr>
        <p:txBody>
          <a:bodyPr/>
          <a:lstStyle/>
          <a:p>
            <a:pPr>
              <a:lnSpc>
                <a:spcPct val="90000"/>
              </a:lnSpc>
            </a:pPr>
            <a:r>
              <a:rPr lang="en-US" sz="2400" b="1"/>
              <a:t>Role Play interviews with members of local Community by Winrock participants</a:t>
            </a:r>
          </a:p>
          <a:p>
            <a:pPr>
              <a:lnSpc>
                <a:spcPct val="90000"/>
              </a:lnSpc>
            </a:pPr>
            <a:r>
              <a:rPr lang="en-US" sz="2400" b="1"/>
              <a:t>Purposes:</a:t>
            </a:r>
          </a:p>
          <a:p>
            <a:pPr lvl="1">
              <a:lnSpc>
                <a:spcPct val="90000"/>
              </a:lnSpc>
            </a:pPr>
            <a:r>
              <a:rPr lang="en-US" sz="2000" b="1"/>
              <a:t>Practice APA  meeting process for use with communities</a:t>
            </a:r>
          </a:p>
          <a:p>
            <a:pPr lvl="1">
              <a:lnSpc>
                <a:spcPct val="90000"/>
              </a:lnSpc>
            </a:pPr>
            <a:r>
              <a:rPr lang="en-US" sz="2000" b="1"/>
              <a:t>Learn how to mobilize local communities</a:t>
            </a:r>
          </a:p>
          <a:p>
            <a:pPr lvl="1">
              <a:lnSpc>
                <a:spcPct val="90000"/>
              </a:lnSpc>
            </a:pPr>
            <a:r>
              <a:rPr lang="en-US" sz="2000" b="1"/>
              <a:t>Review what you have learned</a:t>
            </a:r>
          </a:p>
          <a:p>
            <a:pPr>
              <a:lnSpc>
                <a:spcPct val="90000"/>
              </a:lnSpc>
            </a:pPr>
            <a:endParaRPr lang="en-US" sz="2400" b="1"/>
          </a:p>
        </p:txBody>
      </p:sp>
      <p:pic>
        <p:nvPicPr>
          <p:cNvPr id="1147910" name="Picture 6"/>
          <p:cNvPicPr>
            <a:picLocks noChangeAspect="1" noChangeArrowheads="1"/>
          </p:cNvPicPr>
          <p:nvPr/>
        </p:nvPicPr>
        <p:blipFill>
          <a:blip r:embed="rId3"/>
          <a:srcRect/>
          <a:stretch>
            <a:fillRect/>
          </a:stretch>
        </p:blipFill>
        <p:spPr bwMode="auto">
          <a:xfrm>
            <a:off x="4419600" y="2133600"/>
            <a:ext cx="4267200" cy="3200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endParaRPr lang="en-US"/>
          </a:p>
          <a:p>
            <a:endParaRPr lang="en-US"/>
          </a:p>
          <a:p>
            <a:r>
              <a:rPr lang="en-US"/>
              <a:t>© Malcolm J. Odell, Jr.</a:t>
            </a:r>
          </a:p>
        </p:txBody>
      </p:sp>
      <p:sp>
        <p:nvSpPr>
          <p:cNvPr id="1149954" name="Rectangle 2"/>
          <p:cNvSpPr>
            <a:spLocks noGrp="1" noChangeArrowheads="1"/>
          </p:cNvSpPr>
          <p:nvPr>
            <p:ph type="body" idx="1"/>
          </p:nvPr>
        </p:nvSpPr>
        <p:spPr>
          <a:xfrm>
            <a:off x="533400" y="1447800"/>
            <a:ext cx="4343400" cy="4800600"/>
          </a:xfrm>
        </p:spPr>
        <p:txBody>
          <a:bodyPr/>
          <a:lstStyle/>
          <a:p>
            <a:pPr>
              <a:lnSpc>
                <a:spcPct val="90000"/>
              </a:lnSpc>
              <a:buFontTx/>
              <a:buNone/>
            </a:pPr>
            <a:r>
              <a:rPr lang="en-US" sz="2400"/>
              <a:t>“Fishbowl” demonstration of an initial APA meeting with a Community or Village</a:t>
            </a:r>
            <a:endParaRPr lang="en-US" sz="2800" b="1"/>
          </a:p>
          <a:p>
            <a:pPr lvl="1">
              <a:lnSpc>
                <a:spcPct val="90000"/>
              </a:lnSpc>
              <a:buFontTx/>
              <a:buNone/>
            </a:pPr>
            <a:r>
              <a:rPr lang="en-US" sz="2000" b="1"/>
              <a:t>Two groups take turns in “Fishbowl:”</a:t>
            </a:r>
            <a:endParaRPr lang="en-US" sz="2000"/>
          </a:p>
          <a:p>
            <a:pPr lvl="2">
              <a:lnSpc>
                <a:spcPct val="90000"/>
              </a:lnSpc>
            </a:pPr>
            <a:r>
              <a:rPr lang="en-US" sz="1800" b="1"/>
              <a:t>Community group</a:t>
            </a:r>
            <a:r>
              <a:rPr lang="en-US" sz="1800"/>
              <a:t> </a:t>
            </a:r>
          </a:p>
          <a:p>
            <a:pPr lvl="3">
              <a:lnSpc>
                <a:spcPct val="90000"/>
              </a:lnSpc>
            </a:pPr>
            <a:r>
              <a:rPr lang="en-US" sz="1600"/>
              <a:t>3-5 participants</a:t>
            </a:r>
          </a:p>
          <a:p>
            <a:pPr lvl="2">
              <a:lnSpc>
                <a:spcPct val="90000"/>
              </a:lnSpc>
            </a:pPr>
            <a:r>
              <a:rPr lang="en-US" sz="1800" b="1"/>
              <a:t>Winrock Community Mobilizers’ team -- </a:t>
            </a:r>
            <a:r>
              <a:rPr lang="en-US" sz="1800"/>
              <a:t>using different APA assessment methods with the community group</a:t>
            </a:r>
          </a:p>
          <a:p>
            <a:pPr lvl="3">
              <a:lnSpc>
                <a:spcPct val="90000"/>
              </a:lnSpc>
            </a:pPr>
            <a:r>
              <a:rPr lang="en-US" sz="1600"/>
              <a:t>2 participants</a:t>
            </a:r>
          </a:p>
          <a:p>
            <a:pPr>
              <a:lnSpc>
                <a:spcPct val="90000"/>
              </a:lnSpc>
            </a:pPr>
            <a:r>
              <a:rPr lang="en-US" sz="2400"/>
              <a:t>Take turns practicing the following methods</a:t>
            </a:r>
          </a:p>
        </p:txBody>
      </p:sp>
      <p:sp>
        <p:nvSpPr>
          <p:cNvPr id="1149956" name="Rectangle 4"/>
          <p:cNvSpPr>
            <a:spLocks noGrp="1" noChangeArrowheads="1"/>
          </p:cNvSpPr>
          <p:nvPr>
            <p:ph type="title"/>
          </p:nvPr>
        </p:nvSpPr>
        <p:spPr>
          <a:xfrm>
            <a:off x="914400" y="228600"/>
            <a:ext cx="8229600" cy="1143000"/>
          </a:xfrm>
          <a:noFill/>
          <a:ln/>
        </p:spPr>
        <p:txBody>
          <a:bodyPr/>
          <a:lstStyle/>
          <a:p>
            <a:r>
              <a:rPr lang="en-US" sz="4000"/>
              <a:t>Role Playing an APA meeting with Local Communities</a:t>
            </a:r>
          </a:p>
        </p:txBody>
      </p:sp>
      <p:pic>
        <p:nvPicPr>
          <p:cNvPr id="1149958" name="Picture 6"/>
          <p:cNvPicPr>
            <a:picLocks noChangeAspect="1" noChangeArrowheads="1"/>
          </p:cNvPicPr>
          <p:nvPr/>
        </p:nvPicPr>
        <p:blipFill>
          <a:blip r:embed="rId3"/>
          <a:srcRect/>
          <a:stretch>
            <a:fillRect/>
          </a:stretch>
        </p:blipFill>
        <p:spPr bwMode="auto">
          <a:xfrm>
            <a:off x="5257800" y="1447800"/>
            <a:ext cx="3695700" cy="4927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endParaRPr lang="en-US"/>
          </a:p>
          <a:p>
            <a:endParaRPr lang="en-US"/>
          </a:p>
          <a:p>
            <a:r>
              <a:rPr lang="en-US"/>
              <a:t>© Malcolm J. Odell, Jr.</a:t>
            </a:r>
          </a:p>
        </p:txBody>
      </p:sp>
      <p:sp>
        <p:nvSpPr>
          <p:cNvPr id="1152002" name="Rectangle 2"/>
          <p:cNvSpPr>
            <a:spLocks noGrp="1" noChangeArrowheads="1"/>
          </p:cNvSpPr>
          <p:nvPr>
            <p:ph type="body" idx="1"/>
          </p:nvPr>
        </p:nvSpPr>
        <p:spPr>
          <a:xfrm>
            <a:off x="3962400" y="1676400"/>
            <a:ext cx="5029200" cy="4953000"/>
          </a:xfrm>
        </p:spPr>
        <p:txBody>
          <a:bodyPr/>
          <a:lstStyle/>
          <a:p>
            <a:pPr marL="609600" indent="-609600">
              <a:buFontTx/>
              <a:buNone/>
            </a:pPr>
            <a:r>
              <a:rPr lang="en-US" sz="2800" b="1"/>
              <a:t>Step One:</a:t>
            </a:r>
            <a:r>
              <a:rPr lang="en-US" sz="2800"/>
              <a:t> </a:t>
            </a:r>
          </a:p>
          <a:p>
            <a:pPr marL="990600" lvl="1" indent="-533400">
              <a:buFontTx/>
              <a:buNone/>
            </a:pPr>
            <a:r>
              <a:rPr lang="en-US"/>
              <a:t>Initial Assessment – </a:t>
            </a:r>
            <a:r>
              <a:rPr lang="en-US" sz="3200" b="1" i="1"/>
              <a:t>‘Discovery’</a:t>
            </a:r>
          </a:p>
          <a:p>
            <a:pPr marL="1371600" lvl="2" indent="-457200">
              <a:buFontTx/>
              <a:buNone/>
            </a:pPr>
            <a:r>
              <a:rPr lang="en-US" b="1"/>
              <a:t>“The ‘Super-D’”</a:t>
            </a:r>
            <a:endParaRPr lang="en-US" sz="2800" b="1"/>
          </a:p>
          <a:p>
            <a:pPr marL="990600" lvl="1" indent="-533400">
              <a:buFontTx/>
              <a:buNone/>
            </a:pPr>
            <a:endParaRPr lang="en-US" sz="1200" b="1" i="1"/>
          </a:p>
          <a:p>
            <a:pPr marL="1371600" lvl="2" indent="-457200">
              <a:buFontTx/>
              <a:buNone/>
            </a:pPr>
            <a:r>
              <a:rPr lang="en-US" sz="2800" b="1"/>
              <a:t>Winrock team</a:t>
            </a:r>
            <a:r>
              <a:rPr lang="en-US" sz="2800"/>
              <a:t> – </a:t>
            </a:r>
          </a:p>
          <a:p>
            <a:pPr marL="1371600" lvl="2" indent="-457200">
              <a:buFontTx/>
              <a:buNone/>
            </a:pPr>
            <a:r>
              <a:rPr lang="en-US" sz="2800"/>
              <a:t>Searching for </a:t>
            </a:r>
            <a:r>
              <a:rPr lang="en-US" sz="2800" b="1"/>
              <a:t>success</a:t>
            </a:r>
            <a:endParaRPr lang="en-US" sz="2800"/>
          </a:p>
          <a:p>
            <a:pPr marL="1371600" lvl="2" indent="-457200">
              <a:buFontTx/>
              <a:buNone/>
            </a:pPr>
            <a:r>
              <a:rPr lang="en-US" sz="2800"/>
              <a:t>Seeking </a:t>
            </a:r>
            <a:r>
              <a:rPr lang="en-US" sz="2800" b="1"/>
              <a:t>“The Best!” </a:t>
            </a:r>
          </a:p>
          <a:p>
            <a:pPr marL="1371600" lvl="2" indent="-457200">
              <a:buFontTx/>
              <a:buNone/>
            </a:pPr>
            <a:endParaRPr lang="en-US" sz="2800" b="1"/>
          </a:p>
          <a:p>
            <a:pPr marL="2209800" lvl="4" indent="-381000">
              <a:buFontTx/>
              <a:buChar char="•"/>
            </a:pPr>
            <a:endParaRPr lang="en-US" sz="1800" b="1"/>
          </a:p>
        </p:txBody>
      </p:sp>
      <p:sp>
        <p:nvSpPr>
          <p:cNvPr id="1152004" name="Rectangle 4"/>
          <p:cNvSpPr>
            <a:spLocks noChangeArrowheads="1"/>
          </p:cNvSpPr>
          <p:nvPr/>
        </p:nvSpPr>
        <p:spPr bwMode="auto">
          <a:xfrm>
            <a:off x="914400" y="228600"/>
            <a:ext cx="8229600" cy="1143000"/>
          </a:xfrm>
          <a:prstGeom prst="rect">
            <a:avLst/>
          </a:prstGeom>
          <a:noFill/>
          <a:ln w="9525">
            <a:noFill/>
            <a:miter lim="800000"/>
            <a:headEnd/>
            <a:tailEnd/>
          </a:ln>
          <a:effectLst/>
        </p:spPr>
        <p:txBody>
          <a:bodyPr anchor="ctr"/>
          <a:lstStyle/>
          <a:p>
            <a:pPr algn="ctr"/>
            <a:r>
              <a:rPr lang="en-US" sz="4000" i="0">
                <a:solidFill>
                  <a:schemeClr val="tx2"/>
                </a:solidFill>
                <a:latin typeface="Arial" charset="0"/>
              </a:rPr>
              <a:t>Role Playing an APA meeting with Local Communities</a:t>
            </a:r>
          </a:p>
        </p:txBody>
      </p:sp>
      <p:sp>
        <p:nvSpPr>
          <p:cNvPr id="1152005" name="Rectangle 5"/>
          <p:cNvSpPr>
            <a:spLocks noChangeArrowheads="1"/>
          </p:cNvSpPr>
          <p:nvPr/>
        </p:nvSpPr>
        <p:spPr bwMode="auto">
          <a:xfrm>
            <a:off x="1143000" y="5486400"/>
            <a:ext cx="7315200" cy="801688"/>
          </a:xfrm>
          <a:prstGeom prst="rect">
            <a:avLst/>
          </a:prstGeom>
          <a:noFill/>
          <a:ln w="9525">
            <a:noFill/>
            <a:miter lim="800000"/>
            <a:headEnd/>
            <a:tailEnd/>
          </a:ln>
          <a:effectLst/>
        </p:spPr>
        <p:txBody>
          <a:bodyPr>
            <a:spAutoFit/>
          </a:bodyPr>
          <a:lstStyle/>
          <a:p>
            <a:pPr>
              <a:lnSpc>
                <a:spcPct val="90000"/>
              </a:lnSpc>
              <a:spcBef>
                <a:spcPct val="20000"/>
              </a:spcBef>
            </a:pPr>
            <a:r>
              <a:rPr lang="en-US" sz="1400" b="1">
                <a:latin typeface="Arial" charset="0"/>
              </a:rPr>
              <a:t>“All the knowledge we need is in this village” </a:t>
            </a:r>
          </a:p>
          <a:p>
            <a:pPr lvl="1">
              <a:lnSpc>
                <a:spcPct val="90000"/>
              </a:lnSpc>
              <a:spcBef>
                <a:spcPct val="20000"/>
              </a:spcBef>
              <a:buFontTx/>
              <a:buChar char="–"/>
            </a:pPr>
            <a:endParaRPr lang="en-US" sz="800" i="0">
              <a:latin typeface="Arial" charset="0"/>
            </a:endParaRPr>
          </a:p>
          <a:p>
            <a:pPr eaLnBrk="0" hangingPunct="0">
              <a:lnSpc>
                <a:spcPct val="90000"/>
              </a:lnSpc>
            </a:pPr>
            <a:r>
              <a:rPr lang="en-US" sz="1400" b="1" i="0">
                <a:latin typeface="Arial" charset="0"/>
              </a:rPr>
              <a:t>The never-ending search for </a:t>
            </a:r>
            <a:r>
              <a:rPr lang="en-US" sz="1400" b="1">
                <a:latin typeface="Arial" charset="0"/>
              </a:rPr>
              <a:t>the best</a:t>
            </a:r>
            <a:r>
              <a:rPr lang="en-US" sz="1400" b="1" i="0">
                <a:latin typeface="Arial" charset="0"/>
              </a:rPr>
              <a:t>, </a:t>
            </a:r>
            <a:r>
              <a:rPr lang="en-US" sz="1400" b="1">
                <a:latin typeface="Arial" charset="0"/>
              </a:rPr>
              <a:t>what works</a:t>
            </a:r>
            <a:r>
              <a:rPr lang="en-US" sz="1400" b="1" i="0">
                <a:latin typeface="Arial" charset="0"/>
              </a:rPr>
              <a:t>, </a:t>
            </a:r>
            <a:r>
              <a:rPr lang="en-US" sz="1400" b="1">
                <a:latin typeface="Arial" charset="0"/>
              </a:rPr>
              <a:t>successes, moments of joy, empowerment, when we felt specially proud of ourselves and our community</a:t>
            </a:r>
          </a:p>
        </p:txBody>
      </p:sp>
      <p:pic>
        <p:nvPicPr>
          <p:cNvPr id="1152007" name="Picture 7"/>
          <p:cNvPicPr>
            <a:picLocks noChangeAspect="1" noChangeArrowheads="1"/>
          </p:cNvPicPr>
          <p:nvPr/>
        </p:nvPicPr>
        <p:blipFill>
          <a:blip r:embed="rId3"/>
          <a:srcRect/>
          <a:stretch>
            <a:fillRect/>
          </a:stretch>
        </p:blipFill>
        <p:spPr bwMode="auto">
          <a:xfrm>
            <a:off x="304800" y="2286000"/>
            <a:ext cx="3886200" cy="2914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US"/>
          </a:p>
          <a:p>
            <a:endParaRPr lang="en-US"/>
          </a:p>
          <a:p>
            <a:r>
              <a:rPr lang="en-US"/>
              <a:t>© Malcolm J. Odell, Jr.</a:t>
            </a:r>
          </a:p>
        </p:txBody>
      </p:sp>
      <p:sp>
        <p:nvSpPr>
          <p:cNvPr id="1154050" name="Rectangle 2"/>
          <p:cNvSpPr>
            <a:spLocks noGrp="1" noChangeArrowheads="1"/>
          </p:cNvSpPr>
          <p:nvPr>
            <p:ph type="body" idx="1"/>
          </p:nvPr>
        </p:nvSpPr>
        <p:spPr>
          <a:xfrm>
            <a:off x="304800" y="1295400"/>
            <a:ext cx="8153400" cy="5334000"/>
          </a:xfrm>
        </p:spPr>
        <p:txBody>
          <a:bodyPr/>
          <a:lstStyle/>
          <a:p>
            <a:pPr>
              <a:lnSpc>
                <a:spcPct val="90000"/>
              </a:lnSpc>
              <a:buFontTx/>
              <a:buNone/>
            </a:pPr>
            <a:r>
              <a:rPr lang="en-US" sz="2000" b="1"/>
              <a:t>Discovery</a:t>
            </a:r>
          </a:p>
          <a:p>
            <a:pPr>
              <a:lnSpc>
                <a:spcPct val="90000"/>
              </a:lnSpc>
              <a:buFontTx/>
              <a:buNone/>
            </a:pPr>
            <a:r>
              <a:rPr lang="en-US" sz="2000"/>
              <a:t>Choosing a good, basic ‘Discovery’ Question</a:t>
            </a:r>
          </a:p>
          <a:p>
            <a:pPr lvl="1">
              <a:lnSpc>
                <a:spcPct val="90000"/>
              </a:lnSpc>
              <a:buFontTx/>
              <a:buNone/>
            </a:pPr>
            <a:r>
              <a:rPr lang="en-US" sz="1800"/>
              <a:t>	</a:t>
            </a:r>
            <a:r>
              <a:rPr lang="en-US" sz="2000" b="1"/>
              <a:t>Frame the </a:t>
            </a:r>
            <a:r>
              <a:rPr lang="en-US" sz="2000" b="1" i="1"/>
              <a:t>Discovery</a:t>
            </a:r>
            <a:r>
              <a:rPr lang="en-US" sz="2000" b="1"/>
              <a:t> question for community members to share stories to discover their strengths, successes: </a:t>
            </a:r>
          </a:p>
          <a:p>
            <a:pPr lvl="3">
              <a:lnSpc>
                <a:spcPct val="90000"/>
              </a:lnSpc>
              <a:buFontTx/>
              <a:buNone/>
            </a:pPr>
            <a:r>
              <a:rPr lang="en-US" b="1"/>
              <a:t>-- Brainstorm questions</a:t>
            </a:r>
          </a:p>
          <a:p>
            <a:pPr lvl="3">
              <a:lnSpc>
                <a:spcPct val="90000"/>
              </a:lnSpc>
              <a:buFontTx/>
              <a:buNone/>
            </a:pPr>
            <a:r>
              <a:rPr lang="en-US" b="1"/>
              <a:t>-- Choose most powerful question</a:t>
            </a:r>
          </a:p>
          <a:p>
            <a:pPr lvl="3">
              <a:lnSpc>
                <a:spcPct val="90000"/>
              </a:lnSpc>
              <a:buFontTx/>
              <a:buNone/>
            </a:pPr>
            <a:r>
              <a:rPr lang="en-US" b="1"/>
              <a:t>-- Practice asking questions to each other</a:t>
            </a:r>
          </a:p>
          <a:p>
            <a:pPr lvl="2">
              <a:lnSpc>
                <a:spcPct val="90000"/>
              </a:lnSpc>
              <a:buFontTx/>
              <a:buNone/>
            </a:pPr>
            <a:r>
              <a:rPr lang="en-US" sz="2000" b="1" i="1"/>
              <a:t>Possible questions</a:t>
            </a:r>
            <a:r>
              <a:rPr lang="en-US" sz="2000" b="1"/>
              <a:t>: </a:t>
            </a:r>
          </a:p>
          <a:p>
            <a:pPr lvl="2">
              <a:lnSpc>
                <a:spcPct val="90000"/>
              </a:lnSpc>
            </a:pPr>
            <a:r>
              <a:rPr lang="en-US" sz="2000" b="1"/>
              <a:t>“When have I felt empowered, successful, excited about something I have personally achieved on my own?”  or </a:t>
            </a:r>
          </a:p>
          <a:p>
            <a:pPr lvl="2">
              <a:lnSpc>
                <a:spcPct val="90000"/>
              </a:lnSpc>
            </a:pPr>
            <a:r>
              <a:rPr lang="en-US" sz="2000" b="1" i="1"/>
              <a:t>“Tell the story of a </a:t>
            </a:r>
            <a:r>
              <a:rPr lang="en-US" sz="2000" b="1" i="1" u="sng"/>
              <a:t>time</a:t>
            </a:r>
            <a:r>
              <a:rPr lang="en-US" sz="2000" b="1" i="1"/>
              <a:t> in our village when we felt excited, empowered, proud of what we had done together?  or </a:t>
            </a:r>
          </a:p>
          <a:p>
            <a:pPr lvl="2">
              <a:lnSpc>
                <a:spcPct val="90000"/>
              </a:lnSpc>
            </a:pPr>
            <a:r>
              <a:rPr lang="en-US" sz="2000" b="1"/>
              <a:t>Tell us about your Community’s greatest successes; times when you felt you were working at your best; happy, joyful, about something you accomplished together</a:t>
            </a:r>
          </a:p>
        </p:txBody>
      </p:sp>
      <p:sp>
        <p:nvSpPr>
          <p:cNvPr id="1154051" name="Rectangle 3"/>
          <p:cNvSpPr>
            <a:spLocks noChangeArrowheads="1"/>
          </p:cNvSpPr>
          <p:nvPr/>
        </p:nvSpPr>
        <p:spPr bwMode="auto">
          <a:xfrm>
            <a:off x="914400" y="228600"/>
            <a:ext cx="8229600" cy="1143000"/>
          </a:xfrm>
          <a:prstGeom prst="rect">
            <a:avLst/>
          </a:prstGeom>
          <a:noFill/>
          <a:ln w="9525">
            <a:noFill/>
            <a:miter lim="800000"/>
            <a:headEnd/>
            <a:tailEnd/>
          </a:ln>
          <a:effectLst/>
        </p:spPr>
        <p:txBody>
          <a:bodyPr anchor="ctr"/>
          <a:lstStyle/>
          <a:p>
            <a:pPr algn="ctr"/>
            <a:r>
              <a:rPr lang="en-US" sz="4000" i="0">
                <a:solidFill>
                  <a:schemeClr val="tx2"/>
                </a:solidFill>
                <a:latin typeface="Arial" charset="0"/>
              </a:rPr>
              <a:t>Role Playing an APA meeting with Local Communities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endParaRPr lang="en-US"/>
          </a:p>
          <a:p>
            <a:endParaRPr lang="en-US"/>
          </a:p>
          <a:p>
            <a:r>
              <a:rPr lang="en-US"/>
              <a:t>© Malcolm J. Odell, Jr.</a:t>
            </a:r>
          </a:p>
        </p:txBody>
      </p:sp>
      <p:sp>
        <p:nvSpPr>
          <p:cNvPr id="762882" name="Rectangle 2"/>
          <p:cNvSpPr>
            <a:spLocks noGrp="1" noChangeArrowheads="1"/>
          </p:cNvSpPr>
          <p:nvPr>
            <p:ph type="title"/>
          </p:nvPr>
        </p:nvSpPr>
        <p:spPr>
          <a:xfrm>
            <a:off x="914400" y="762000"/>
            <a:ext cx="8001000" cy="1143000"/>
          </a:xfrm>
        </p:spPr>
        <p:txBody>
          <a:bodyPr/>
          <a:lstStyle/>
          <a:p>
            <a:r>
              <a:rPr lang="en-US" sz="3600" b="1" i="1"/>
              <a:t>APA</a:t>
            </a:r>
            <a:r>
              <a:rPr lang="en-US" sz="3600"/>
              <a:t> </a:t>
            </a:r>
            <a:r>
              <a:rPr lang="en-US" sz="3600" b="1"/>
              <a:t>Community Mobilization ToT</a:t>
            </a:r>
            <a:r>
              <a:rPr lang="en-US" sz="3600"/>
              <a:t> </a:t>
            </a:r>
            <a:br>
              <a:rPr lang="en-US" sz="3600"/>
            </a:br>
            <a:r>
              <a:rPr lang="en-US" sz="4000" b="1" i="1"/>
              <a:t>Workshop Objectives</a:t>
            </a:r>
          </a:p>
        </p:txBody>
      </p:sp>
      <p:sp>
        <p:nvSpPr>
          <p:cNvPr id="762883" name="Rectangle 3"/>
          <p:cNvSpPr>
            <a:spLocks noGrp="1" noChangeArrowheads="1"/>
          </p:cNvSpPr>
          <p:nvPr>
            <p:ph type="body" sz="half" idx="1"/>
          </p:nvPr>
        </p:nvSpPr>
        <p:spPr>
          <a:xfrm>
            <a:off x="304800" y="1905000"/>
            <a:ext cx="8077200" cy="4876800"/>
          </a:xfrm>
        </p:spPr>
        <p:txBody>
          <a:bodyPr/>
          <a:lstStyle/>
          <a:p>
            <a:pPr marL="533400" indent="-533400">
              <a:buFontTx/>
              <a:buNone/>
            </a:pPr>
            <a:r>
              <a:rPr lang="en-US" sz="2400" b="1"/>
              <a:t>Participants will:</a:t>
            </a:r>
          </a:p>
          <a:p>
            <a:pPr marL="533400" indent="-533400"/>
            <a:r>
              <a:rPr lang="en-US" sz="2400" b="1"/>
              <a:t>Understand the basic principles underlying </a:t>
            </a:r>
            <a:r>
              <a:rPr lang="en-US" sz="2400" b="1" i="1"/>
              <a:t>Appreciative Planning and Action</a:t>
            </a:r>
            <a:r>
              <a:rPr lang="en-US" sz="2400" b="1"/>
              <a:t> as a tool for Community Mobilization and Community Planning for the BRIDGE program</a:t>
            </a:r>
          </a:p>
          <a:p>
            <a:pPr marL="533400" indent="-533400"/>
            <a:r>
              <a:rPr lang="en-US" sz="2400" b="1"/>
              <a:t>Learn and practice the </a:t>
            </a:r>
            <a:r>
              <a:rPr lang="en-US" sz="2400" b="1" i="1"/>
              <a:t>Appreciative Planning and Action</a:t>
            </a:r>
            <a:r>
              <a:rPr lang="en-US" sz="2400" b="1"/>
              <a:t> approach to Community Consultations and the empowerment of Local Communities and Community Development Committees</a:t>
            </a:r>
          </a:p>
          <a:p>
            <a:pPr marL="533400" indent="-533400"/>
            <a:r>
              <a:rPr lang="en-US" sz="2400" b="1"/>
              <a:t>Develop action plans for creating empowered, self-reliant communities in Sudan that can turn major hurdles into opportunities for ‘even better’</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US"/>
          </a:p>
          <a:p>
            <a:endParaRPr lang="en-US"/>
          </a:p>
          <a:p>
            <a:r>
              <a:rPr lang="en-US"/>
              <a:t>© Malcolm J. Odell, Jr.</a:t>
            </a:r>
          </a:p>
        </p:txBody>
      </p:sp>
      <p:sp>
        <p:nvSpPr>
          <p:cNvPr id="1156098" name="Rectangle 2"/>
          <p:cNvSpPr>
            <a:spLocks noGrp="1" noChangeArrowheads="1"/>
          </p:cNvSpPr>
          <p:nvPr>
            <p:ph type="title"/>
          </p:nvPr>
        </p:nvSpPr>
        <p:spPr>
          <a:xfrm>
            <a:off x="381000" y="533400"/>
            <a:ext cx="8229600" cy="1143000"/>
          </a:xfrm>
        </p:spPr>
        <p:txBody>
          <a:bodyPr/>
          <a:lstStyle/>
          <a:p>
            <a:r>
              <a:rPr lang="en-US" sz="3200" b="1"/>
              <a:t>Step 1:</a:t>
            </a:r>
            <a:r>
              <a:rPr lang="en-US" b="1"/>
              <a:t> Discovery</a:t>
            </a:r>
            <a:r>
              <a:rPr lang="en-US" sz="4000"/>
              <a:t/>
            </a:r>
            <a:br>
              <a:rPr lang="en-US" sz="4000"/>
            </a:br>
            <a:r>
              <a:rPr lang="en-US" sz="2800" i="1"/>
              <a:t>of the best, of success, of what works</a:t>
            </a:r>
            <a:endParaRPr lang="en-US" sz="4000" i="1"/>
          </a:p>
        </p:txBody>
      </p:sp>
      <p:sp>
        <p:nvSpPr>
          <p:cNvPr id="1156099" name="Rectangle 3"/>
          <p:cNvSpPr>
            <a:spLocks noGrp="1" noChangeArrowheads="1"/>
          </p:cNvSpPr>
          <p:nvPr>
            <p:ph type="body" idx="1"/>
          </p:nvPr>
        </p:nvSpPr>
        <p:spPr>
          <a:xfrm>
            <a:off x="381000" y="1828800"/>
            <a:ext cx="8382000" cy="4495800"/>
          </a:xfrm>
        </p:spPr>
        <p:txBody>
          <a:bodyPr/>
          <a:lstStyle/>
          <a:p>
            <a:pPr>
              <a:lnSpc>
                <a:spcPct val="90000"/>
              </a:lnSpc>
              <a:buFontTx/>
              <a:buNone/>
            </a:pPr>
            <a:r>
              <a:rPr lang="en-US" sz="2000" b="1"/>
              <a:t>Some Different ‘DISCOVERY’ Methods</a:t>
            </a:r>
          </a:p>
          <a:p>
            <a:pPr>
              <a:lnSpc>
                <a:spcPct val="90000"/>
              </a:lnSpc>
              <a:buFontTx/>
              <a:buNone/>
            </a:pPr>
            <a:endParaRPr lang="en-US" sz="1000" b="1"/>
          </a:p>
          <a:p>
            <a:pPr>
              <a:lnSpc>
                <a:spcPct val="90000"/>
              </a:lnSpc>
            </a:pPr>
            <a:r>
              <a:rPr lang="en-US" sz="2000" b="1"/>
              <a:t>Success Stories</a:t>
            </a:r>
          </a:p>
          <a:p>
            <a:pPr>
              <a:lnSpc>
                <a:spcPct val="90000"/>
              </a:lnSpc>
            </a:pPr>
            <a:endParaRPr lang="en-US" sz="1400" b="1"/>
          </a:p>
          <a:p>
            <a:pPr>
              <a:lnSpc>
                <a:spcPct val="90000"/>
              </a:lnSpc>
            </a:pPr>
            <a:r>
              <a:rPr lang="en-US" sz="2000" b="1"/>
              <a:t>Success Pictures</a:t>
            </a:r>
          </a:p>
          <a:p>
            <a:pPr>
              <a:lnSpc>
                <a:spcPct val="90000"/>
              </a:lnSpc>
            </a:pPr>
            <a:endParaRPr lang="en-US" sz="1400" b="1"/>
          </a:p>
          <a:p>
            <a:pPr>
              <a:lnSpc>
                <a:spcPct val="90000"/>
              </a:lnSpc>
            </a:pPr>
            <a:r>
              <a:rPr lang="en-US" sz="2000" b="1"/>
              <a:t>Success Maps</a:t>
            </a:r>
          </a:p>
          <a:p>
            <a:pPr>
              <a:lnSpc>
                <a:spcPct val="90000"/>
              </a:lnSpc>
            </a:pPr>
            <a:endParaRPr lang="en-US" sz="1400" b="1"/>
          </a:p>
          <a:p>
            <a:pPr>
              <a:lnSpc>
                <a:spcPct val="90000"/>
              </a:lnSpc>
            </a:pPr>
            <a:r>
              <a:rPr lang="en-US" sz="2000" b="1"/>
              <a:t>Asset Inventory - strengths, skills, knowledge</a:t>
            </a:r>
            <a:endParaRPr lang="en-US" sz="2400"/>
          </a:p>
          <a:p>
            <a:pPr lvl="1">
              <a:lnSpc>
                <a:spcPct val="90000"/>
              </a:lnSpc>
            </a:pPr>
            <a:endParaRPr lang="en-US" sz="800"/>
          </a:p>
          <a:p>
            <a:pPr>
              <a:lnSpc>
                <a:spcPct val="90000"/>
              </a:lnSpc>
              <a:buFontTx/>
              <a:buNone/>
            </a:pPr>
            <a:endParaRPr lang="en-US" sz="1600" b="1"/>
          </a:p>
          <a:p>
            <a:pPr>
              <a:lnSpc>
                <a:spcPct val="90000"/>
              </a:lnSpc>
              <a:buFontTx/>
              <a:buNone/>
            </a:pPr>
            <a:r>
              <a:rPr lang="en-US" sz="1400" b="1" i="1"/>
              <a:t>“All the knowledge we need is in this village” </a:t>
            </a:r>
          </a:p>
          <a:p>
            <a:pPr lvl="1">
              <a:lnSpc>
                <a:spcPct val="90000"/>
              </a:lnSpc>
            </a:pPr>
            <a:endParaRPr lang="en-US" sz="1400"/>
          </a:p>
          <a:p>
            <a:pPr eaLnBrk="0" hangingPunct="0">
              <a:lnSpc>
                <a:spcPct val="90000"/>
              </a:lnSpc>
              <a:spcBef>
                <a:spcPct val="0"/>
              </a:spcBef>
              <a:buFontTx/>
              <a:buNone/>
            </a:pPr>
            <a:r>
              <a:rPr lang="en-US" sz="1400" b="1"/>
              <a:t>The never-ending search for </a:t>
            </a:r>
            <a:r>
              <a:rPr lang="en-US" sz="1400" b="1" i="1"/>
              <a:t>the best</a:t>
            </a:r>
            <a:r>
              <a:rPr lang="en-US" sz="1400" b="1"/>
              <a:t>, </a:t>
            </a:r>
            <a:r>
              <a:rPr lang="en-US" sz="1400" b="1" i="1"/>
              <a:t>what works</a:t>
            </a:r>
            <a:r>
              <a:rPr lang="en-US" sz="1400" b="1"/>
              <a:t>, </a:t>
            </a:r>
            <a:r>
              <a:rPr lang="en-US" sz="1400" b="1" i="1"/>
              <a:t>successes, moments of joy, empowerment, when we felt specially proud of ourselves and our community</a:t>
            </a:r>
            <a:endParaRPr lang="en-US" sz="2000"/>
          </a:p>
          <a:p>
            <a:pPr lvl="1">
              <a:lnSpc>
                <a:spcPct val="90000"/>
              </a:lnSpc>
              <a:buFontTx/>
              <a:buNone/>
            </a:pPr>
            <a:endParaRPr lang="en-US" sz="180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US"/>
          </a:p>
          <a:p>
            <a:endParaRPr lang="en-US"/>
          </a:p>
          <a:p>
            <a:r>
              <a:rPr lang="en-US"/>
              <a:t>© Malcolm J. Odell, Jr.</a:t>
            </a:r>
          </a:p>
        </p:txBody>
      </p:sp>
      <p:sp>
        <p:nvSpPr>
          <p:cNvPr id="1158146" name="Rectangle 2"/>
          <p:cNvSpPr>
            <a:spLocks noGrp="1" noChangeArrowheads="1"/>
          </p:cNvSpPr>
          <p:nvPr>
            <p:ph type="title"/>
          </p:nvPr>
        </p:nvSpPr>
        <p:spPr>
          <a:xfrm>
            <a:off x="381000" y="533400"/>
            <a:ext cx="8229600" cy="1143000"/>
          </a:xfrm>
        </p:spPr>
        <p:txBody>
          <a:bodyPr/>
          <a:lstStyle/>
          <a:p>
            <a:r>
              <a:rPr lang="en-US" sz="3200" b="1"/>
              <a:t>Step 1:</a:t>
            </a:r>
            <a:r>
              <a:rPr lang="en-US" b="1"/>
              <a:t> Discovery</a:t>
            </a:r>
            <a:r>
              <a:rPr lang="en-US" sz="4000"/>
              <a:t/>
            </a:r>
            <a:br>
              <a:rPr lang="en-US" sz="4000"/>
            </a:br>
            <a:r>
              <a:rPr lang="en-US" sz="2800" i="1"/>
              <a:t>of the best, of success, of what works</a:t>
            </a:r>
            <a:endParaRPr lang="en-US" sz="4000" i="1"/>
          </a:p>
        </p:txBody>
      </p:sp>
      <p:sp>
        <p:nvSpPr>
          <p:cNvPr id="1158147" name="Rectangle 3"/>
          <p:cNvSpPr>
            <a:spLocks noGrp="1" noChangeArrowheads="1"/>
          </p:cNvSpPr>
          <p:nvPr>
            <p:ph type="body" idx="1"/>
          </p:nvPr>
        </p:nvSpPr>
        <p:spPr>
          <a:xfrm>
            <a:off x="381000" y="1828800"/>
            <a:ext cx="8382000" cy="3657600"/>
          </a:xfrm>
        </p:spPr>
        <p:txBody>
          <a:bodyPr/>
          <a:lstStyle/>
          <a:p>
            <a:pPr>
              <a:lnSpc>
                <a:spcPct val="90000"/>
              </a:lnSpc>
              <a:buFontTx/>
              <a:buNone/>
            </a:pPr>
            <a:r>
              <a:rPr lang="en-US" sz="1800"/>
              <a:t>Some Different ‘DISCOVERY’ Methods</a:t>
            </a:r>
          </a:p>
          <a:p>
            <a:pPr>
              <a:lnSpc>
                <a:spcPct val="90000"/>
              </a:lnSpc>
            </a:pPr>
            <a:r>
              <a:rPr lang="en-US" sz="1800" b="1"/>
              <a:t>Success Stories</a:t>
            </a:r>
          </a:p>
          <a:p>
            <a:pPr lvl="1">
              <a:lnSpc>
                <a:spcPct val="90000"/>
              </a:lnSpc>
            </a:pPr>
            <a:r>
              <a:rPr lang="en-US" sz="1800" b="1"/>
              <a:t>Around the Campfire - Sharing </a:t>
            </a:r>
            <a:r>
              <a:rPr lang="en-US" sz="1800" b="1" i="1"/>
              <a:t>my own</a:t>
            </a:r>
            <a:r>
              <a:rPr lang="en-US" sz="1800" b="1"/>
              <a:t> stories</a:t>
            </a:r>
          </a:p>
          <a:p>
            <a:pPr lvl="2">
              <a:lnSpc>
                <a:spcPct val="90000"/>
              </a:lnSpc>
            </a:pPr>
            <a:r>
              <a:rPr lang="en-US" sz="1800" b="1"/>
              <a:t>Best in smaller groups or when you have more time</a:t>
            </a:r>
          </a:p>
          <a:p>
            <a:pPr lvl="2">
              <a:lnSpc>
                <a:spcPct val="90000"/>
              </a:lnSpc>
            </a:pPr>
            <a:r>
              <a:rPr lang="en-US" sz="1800" b="1"/>
              <a:t>It is generally most powerful when people share their own stories</a:t>
            </a:r>
          </a:p>
          <a:p>
            <a:pPr lvl="1">
              <a:lnSpc>
                <a:spcPct val="90000"/>
              </a:lnSpc>
            </a:pPr>
            <a:r>
              <a:rPr lang="en-US" sz="1800" b="1"/>
              <a:t>Pairwise Interviews - Sharing </a:t>
            </a:r>
            <a:r>
              <a:rPr lang="en-US" sz="1800" b="1" i="1"/>
              <a:t>each others’</a:t>
            </a:r>
            <a:r>
              <a:rPr lang="en-US" sz="1800" b="1"/>
              <a:t> stories, and introducing one another--with focus on what inspired you about his/her story</a:t>
            </a:r>
          </a:p>
          <a:p>
            <a:pPr lvl="2">
              <a:lnSpc>
                <a:spcPct val="80000"/>
              </a:lnSpc>
            </a:pPr>
            <a:r>
              <a:rPr lang="en-US" sz="1800" b="1"/>
              <a:t>Groups of 4-6, share within small groups</a:t>
            </a:r>
          </a:p>
          <a:p>
            <a:pPr lvl="3">
              <a:lnSpc>
                <a:spcPct val="80000"/>
              </a:lnSpc>
            </a:pPr>
            <a:r>
              <a:rPr lang="en-US" sz="1800" b="1"/>
              <a:t>With pair-wise interviews, sharing can be done within small groups only, to save time </a:t>
            </a:r>
          </a:p>
          <a:p>
            <a:pPr>
              <a:lnSpc>
                <a:spcPct val="90000"/>
              </a:lnSpc>
            </a:pPr>
            <a:endParaRPr lang="en-US" sz="1000"/>
          </a:p>
          <a:p>
            <a:pPr>
              <a:lnSpc>
                <a:spcPct val="90000"/>
              </a:lnSpc>
            </a:pPr>
            <a:endParaRPr lang="en-US" sz="1000"/>
          </a:p>
          <a:p>
            <a:pPr>
              <a:lnSpc>
                <a:spcPct val="90000"/>
              </a:lnSpc>
              <a:buFontTx/>
              <a:buNone/>
            </a:pPr>
            <a:endParaRPr lang="en-US" sz="1800"/>
          </a:p>
          <a:p>
            <a:pPr lvl="1">
              <a:lnSpc>
                <a:spcPct val="90000"/>
              </a:lnSpc>
            </a:pPr>
            <a:endParaRPr lang="en-US" sz="1600"/>
          </a:p>
          <a:p>
            <a:pPr>
              <a:lnSpc>
                <a:spcPct val="90000"/>
              </a:lnSpc>
            </a:pPr>
            <a:endParaRPr lang="en-US" sz="1800"/>
          </a:p>
          <a:p>
            <a:pPr lvl="1">
              <a:lnSpc>
                <a:spcPct val="90000"/>
              </a:lnSpc>
              <a:buFontTx/>
              <a:buNone/>
            </a:pPr>
            <a:endParaRPr lang="en-US" sz="160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US"/>
          </a:p>
          <a:p>
            <a:endParaRPr lang="en-US"/>
          </a:p>
          <a:p>
            <a:r>
              <a:rPr lang="en-US"/>
              <a:t>© Malcolm J. Odell, Jr.</a:t>
            </a:r>
          </a:p>
        </p:txBody>
      </p:sp>
      <p:sp>
        <p:nvSpPr>
          <p:cNvPr id="1160194" name="Rectangle 2"/>
          <p:cNvSpPr>
            <a:spLocks noGrp="1" noChangeArrowheads="1"/>
          </p:cNvSpPr>
          <p:nvPr>
            <p:ph type="title"/>
          </p:nvPr>
        </p:nvSpPr>
        <p:spPr>
          <a:xfrm>
            <a:off x="381000" y="533400"/>
            <a:ext cx="8229600" cy="1143000"/>
          </a:xfrm>
        </p:spPr>
        <p:txBody>
          <a:bodyPr/>
          <a:lstStyle/>
          <a:p>
            <a:r>
              <a:rPr lang="en-US" sz="3200" b="1"/>
              <a:t>Step 1:</a:t>
            </a:r>
            <a:r>
              <a:rPr lang="en-US" b="1"/>
              <a:t> Discovery</a:t>
            </a:r>
            <a:r>
              <a:rPr lang="en-US" sz="4000"/>
              <a:t/>
            </a:r>
            <a:br>
              <a:rPr lang="en-US" sz="4000"/>
            </a:br>
            <a:r>
              <a:rPr lang="en-US" sz="2800" i="1"/>
              <a:t>of the best, of success, of what works</a:t>
            </a:r>
            <a:endParaRPr lang="en-US" sz="4000" i="1"/>
          </a:p>
        </p:txBody>
      </p:sp>
      <p:sp>
        <p:nvSpPr>
          <p:cNvPr id="1160195" name="Rectangle 3"/>
          <p:cNvSpPr>
            <a:spLocks noGrp="1" noChangeArrowheads="1"/>
          </p:cNvSpPr>
          <p:nvPr>
            <p:ph type="body" idx="1"/>
          </p:nvPr>
        </p:nvSpPr>
        <p:spPr>
          <a:xfrm>
            <a:off x="381000" y="1828800"/>
            <a:ext cx="8382000" cy="4495800"/>
          </a:xfrm>
        </p:spPr>
        <p:txBody>
          <a:bodyPr/>
          <a:lstStyle/>
          <a:p>
            <a:pPr>
              <a:lnSpc>
                <a:spcPct val="90000"/>
              </a:lnSpc>
              <a:buFontTx/>
              <a:buNone/>
            </a:pPr>
            <a:r>
              <a:rPr lang="en-US" sz="2000"/>
              <a:t>Some Different ‘DISCOVERY’ Methods</a:t>
            </a:r>
          </a:p>
          <a:p>
            <a:pPr>
              <a:lnSpc>
                <a:spcPct val="90000"/>
              </a:lnSpc>
            </a:pPr>
            <a:r>
              <a:rPr lang="en-US" sz="2000" b="1"/>
              <a:t>Success Pictures</a:t>
            </a:r>
          </a:p>
          <a:p>
            <a:pPr>
              <a:lnSpc>
                <a:spcPct val="90000"/>
              </a:lnSpc>
            </a:pPr>
            <a:endParaRPr lang="en-US" sz="800" b="1"/>
          </a:p>
          <a:p>
            <a:pPr lvl="1">
              <a:lnSpc>
                <a:spcPct val="90000"/>
              </a:lnSpc>
            </a:pPr>
            <a:r>
              <a:rPr lang="en-US" sz="2000" b="1"/>
              <a:t>Sharing my personal picture and the story that it tells</a:t>
            </a:r>
          </a:p>
          <a:p>
            <a:pPr lvl="2">
              <a:lnSpc>
                <a:spcPct val="90000"/>
              </a:lnSpc>
            </a:pPr>
            <a:r>
              <a:rPr lang="en-US" sz="1800" b="1"/>
              <a:t>Give each participant a small sheet of paper (A4) </a:t>
            </a:r>
          </a:p>
          <a:p>
            <a:pPr lvl="2">
              <a:lnSpc>
                <a:spcPct val="90000"/>
              </a:lnSpc>
            </a:pPr>
            <a:r>
              <a:rPr lang="en-US" sz="1800" b="1" i="1"/>
              <a:t>Using your chosen ‘Discovery’ question, </a:t>
            </a:r>
            <a:r>
              <a:rPr lang="en-US" sz="1800" i="1"/>
              <a:t>such as:</a:t>
            </a:r>
            <a:r>
              <a:rPr lang="en-US" sz="1800" b="1" i="1"/>
              <a:t> </a:t>
            </a:r>
            <a:r>
              <a:rPr lang="en-US" sz="1800" b="1"/>
              <a:t> </a:t>
            </a:r>
          </a:p>
          <a:p>
            <a:pPr lvl="3">
              <a:lnSpc>
                <a:spcPct val="90000"/>
              </a:lnSpc>
              <a:buFontTx/>
              <a:buNone/>
            </a:pPr>
            <a:r>
              <a:rPr lang="en-US" sz="1800" i="1"/>
              <a:t>	(“Draw a picture of a time when you felt you made a difference, felt empowered, proud of something you did for yourselves”)</a:t>
            </a:r>
          </a:p>
          <a:p>
            <a:pPr lvl="2">
              <a:lnSpc>
                <a:spcPct val="90000"/>
              </a:lnSpc>
            </a:pPr>
            <a:r>
              <a:rPr lang="en-US" sz="1800" b="1"/>
              <a:t>Each one stands, introduces him/herself, and briefly describes his/her picture and what it means</a:t>
            </a:r>
          </a:p>
          <a:p>
            <a:pPr>
              <a:lnSpc>
                <a:spcPct val="90000"/>
              </a:lnSpc>
            </a:pPr>
            <a:endParaRPr lang="en-US" sz="1400" b="1"/>
          </a:p>
          <a:p>
            <a:pPr lvl="1">
              <a:lnSpc>
                <a:spcPct val="90000"/>
              </a:lnSpc>
            </a:pPr>
            <a:endParaRPr lang="en-US" sz="1400"/>
          </a:p>
          <a:p>
            <a:pPr>
              <a:lnSpc>
                <a:spcPct val="90000"/>
              </a:lnSpc>
              <a:buFontTx/>
              <a:buNone/>
            </a:pPr>
            <a:r>
              <a:rPr lang="en-US" sz="1400" b="1" i="1"/>
              <a:t>“All the knowledge we need is in this village” </a:t>
            </a:r>
          </a:p>
          <a:p>
            <a:pPr lvl="1">
              <a:lnSpc>
                <a:spcPct val="90000"/>
              </a:lnSpc>
            </a:pPr>
            <a:endParaRPr lang="en-US" sz="1400"/>
          </a:p>
          <a:p>
            <a:pPr eaLnBrk="0" hangingPunct="0">
              <a:lnSpc>
                <a:spcPct val="90000"/>
              </a:lnSpc>
              <a:spcBef>
                <a:spcPct val="0"/>
              </a:spcBef>
              <a:buFontTx/>
              <a:buNone/>
            </a:pPr>
            <a:r>
              <a:rPr lang="en-US" sz="1400" b="1"/>
              <a:t>The never-ending search for </a:t>
            </a:r>
            <a:r>
              <a:rPr lang="en-US" sz="1400" b="1" i="1"/>
              <a:t>the best</a:t>
            </a:r>
            <a:r>
              <a:rPr lang="en-US" sz="1400" b="1"/>
              <a:t>, </a:t>
            </a:r>
            <a:r>
              <a:rPr lang="en-US" sz="1400" b="1" i="1"/>
              <a:t>what works</a:t>
            </a:r>
            <a:r>
              <a:rPr lang="en-US" sz="1400" b="1"/>
              <a:t>, </a:t>
            </a:r>
            <a:r>
              <a:rPr lang="en-US" sz="1400" b="1" i="1"/>
              <a:t>successes, moments of joy, empowerment, when we felt specially proud of ourselves and our community</a:t>
            </a:r>
            <a:endParaRPr lang="en-US" sz="1400"/>
          </a:p>
          <a:p>
            <a:pPr>
              <a:lnSpc>
                <a:spcPct val="90000"/>
              </a:lnSpc>
            </a:pPr>
            <a:endParaRPr lang="en-US" sz="1200"/>
          </a:p>
          <a:p>
            <a:pPr lvl="1">
              <a:lnSpc>
                <a:spcPct val="90000"/>
              </a:lnSpc>
              <a:buFontTx/>
              <a:buNone/>
            </a:pPr>
            <a:endParaRPr lang="en-US" sz="180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endParaRPr lang="en-US"/>
          </a:p>
          <a:p>
            <a:endParaRPr lang="en-US"/>
          </a:p>
          <a:p>
            <a:r>
              <a:rPr lang="en-US"/>
              <a:t>© Malcolm J. Odell, Jr.</a:t>
            </a:r>
          </a:p>
        </p:txBody>
      </p:sp>
      <p:sp>
        <p:nvSpPr>
          <p:cNvPr id="1162242" name="Rectangle 2"/>
          <p:cNvSpPr>
            <a:spLocks noGrp="1" noChangeArrowheads="1"/>
          </p:cNvSpPr>
          <p:nvPr>
            <p:ph type="title"/>
          </p:nvPr>
        </p:nvSpPr>
        <p:spPr>
          <a:xfrm>
            <a:off x="381000" y="533400"/>
            <a:ext cx="8229600" cy="1143000"/>
          </a:xfrm>
        </p:spPr>
        <p:txBody>
          <a:bodyPr/>
          <a:lstStyle/>
          <a:p>
            <a:r>
              <a:rPr lang="en-US" sz="3200" b="1"/>
              <a:t>Step 1:</a:t>
            </a:r>
            <a:r>
              <a:rPr lang="en-US" b="1"/>
              <a:t> Discovery</a:t>
            </a:r>
            <a:r>
              <a:rPr lang="en-US" sz="4000"/>
              <a:t/>
            </a:r>
            <a:br>
              <a:rPr lang="en-US" sz="4000"/>
            </a:br>
            <a:r>
              <a:rPr lang="en-US" sz="2800" i="1"/>
              <a:t>of the best, of success, of what works</a:t>
            </a:r>
            <a:endParaRPr lang="en-US" sz="4000" i="1"/>
          </a:p>
        </p:txBody>
      </p:sp>
      <p:sp>
        <p:nvSpPr>
          <p:cNvPr id="1162243" name="Rectangle 3"/>
          <p:cNvSpPr>
            <a:spLocks noGrp="1" noChangeArrowheads="1"/>
          </p:cNvSpPr>
          <p:nvPr>
            <p:ph type="body" idx="1"/>
          </p:nvPr>
        </p:nvSpPr>
        <p:spPr>
          <a:xfrm>
            <a:off x="381000" y="1828800"/>
            <a:ext cx="5486400" cy="4495800"/>
          </a:xfrm>
        </p:spPr>
        <p:txBody>
          <a:bodyPr/>
          <a:lstStyle/>
          <a:p>
            <a:pPr>
              <a:lnSpc>
                <a:spcPct val="90000"/>
              </a:lnSpc>
              <a:buFontTx/>
              <a:buNone/>
            </a:pPr>
            <a:r>
              <a:rPr lang="en-US" sz="2000"/>
              <a:t>Some Different ‘DISCOVERY’ Methods:</a:t>
            </a:r>
          </a:p>
          <a:p>
            <a:pPr>
              <a:lnSpc>
                <a:spcPct val="90000"/>
              </a:lnSpc>
            </a:pPr>
            <a:r>
              <a:rPr lang="en-US" sz="2000" b="1"/>
              <a:t>Success Maps</a:t>
            </a:r>
          </a:p>
          <a:p>
            <a:pPr lvl="1">
              <a:lnSpc>
                <a:spcPct val="90000"/>
              </a:lnSpc>
            </a:pPr>
            <a:r>
              <a:rPr lang="en-US" sz="2000" b="1"/>
              <a:t>Creating our “Village Success Map”</a:t>
            </a:r>
            <a:endParaRPr lang="en-US" sz="1800"/>
          </a:p>
          <a:p>
            <a:pPr lvl="2">
              <a:lnSpc>
                <a:spcPct val="80000"/>
              </a:lnSpc>
            </a:pPr>
            <a:r>
              <a:rPr lang="en-US" sz="1600" b="1"/>
              <a:t>Drawing by whole group</a:t>
            </a:r>
          </a:p>
          <a:p>
            <a:pPr lvl="3">
              <a:lnSpc>
                <a:spcPct val="80000"/>
              </a:lnSpc>
            </a:pPr>
            <a:r>
              <a:rPr lang="en-US" sz="1600" b="1"/>
              <a:t>Assuming group is not very large</a:t>
            </a:r>
          </a:p>
          <a:p>
            <a:pPr lvl="2">
              <a:lnSpc>
                <a:spcPct val="80000"/>
              </a:lnSpc>
            </a:pPr>
            <a:r>
              <a:rPr lang="en-US" sz="1600" b="1"/>
              <a:t>Small groups share their “Success Maps” with whole group</a:t>
            </a:r>
          </a:p>
          <a:p>
            <a:pPr lvl="3">
              <a:lnSpc>
                <a:spcPct val="80000"/>
              </a:lnSpc>
            </a:pPr>
            <a:r>
              <a:rPr lang="en-US" sz="1600" b="1"/>
              <a:t>When working with a large group</a:t>
            </a:r>
            <a:endParaRPr lang="en-US" sz="1200" b="1"/>
          </a:p>
          <a:p>
            <a:pPr lvl="1">
              <a:lnSpc>
                <a:spcPct val="90000"/>
              </a:lnSpc>
            </a:pPr>
            <a:endParaRPr lang="en-US" sz="800"/>
          </a:p>
          <a:p>
            <a:pPr>
              <a:lnSpc>
                <a:spcPct val="90000"/>
              </a:lnSpc>
              <a:buFontTx/>
              <a:buNone/>
            </a:pPr>
            <a:r>
              <a:rPr lang="en-US" sz="1800" b="1"/>
              <a:t>Use your Discovery Question… </a:t>
            </a:r>
            <a:r>
              <a:rPr lang="en-US" sz="1800"/>
              <a:t>asking the community to draw picture of all the things we are proud of in our community that we have done together.</a:t>
            </a:r>
          </a:p>
          <a:p>
            <a:pPr lvl="1">
              <a:lnSpc>
                <a:spcPct val="90000"/>
              </a:lnSpc>
            </a:pPr>
            <a:endParaRPr lang="en-US" sz="1800"/>
          </a:p>
          <a:p>
            <a:pPr>
              <a:lnSpc>
                <a:spcPct val="90000"/>
              </a:lnSpc>
            </a:pPr>
            <a:endParaRPr lang="en-US" sz="2000"/>
          </a:p>
          <a:p>
            <a:pPr lvl="1">
              <a:lnSpc>
                <a:spcPct val="90000"/>
              </a:lnSpc>
              <a:buFontTx/>
              <a:buNone/>
            </a:pPr>
            <a:endParaRPr lang="en-US" sz="1800"/>
          </a:p>
        </p:txBody>
      </p:sp>
      <p:pic>
        <p:nvPicPr>
          <p:cNvPr id="1162244" name="Picture 4" descr="empowerrment art 2 (2)"/>
          <p:cNvPicPr>
            <a:picLocks noChangeAspect="1" noChangeArrowheads="1"/>
          </p:cNvPicPr>
          <p:nvPr/>
        </p:nvPicPr>
        <p:blipFill>
          <a:blip r:embed="rId3" cstate="print"/>
          <a:srcRect r="43031"/>
          <a:stretch>
            <a:fillRect/>
          </a:stretch>
        </p:blipFill>
        <p:spPr bwMode="auto">
          <a:xfrm>
            <a:off x="5638800" y="1676400"/>
            <a:ext cx="3276600" cy="3802063"/>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US"/>
          </a:p>
          <a:p>
            <a:endParaRPr lang="en-US"/>
          </a:p>
          <a:p>
            <a:r>
              <a:rPr lang="en-US"/>
              <a:t>© Malcolm J. Odell, Jr.</a:t>
            </a:r>
          </a:p>
        </p:txBody>
      </p:sp>
      <p:sp>
        <p:nvSpPr>
          <p:cNvPr id="1164290" name="Rectangle 2"/>
          <p:cNvSpPr>
            <a:spLocks noGrp="1" noChangeArrowheads="1"/>
          </p:cNvSpPr>
          <p:nvPr>
            <p:ph type="title"/>
          </p:nvPr>
        </p:nvSpPr>
        <p:spPr>
          <a:xfrm>
            <a:off x="914400" y="304800"/>
            <a:ext cx="7924800" cy="1066800"/>
          </a:xfrm>
        </p:spPr>
        <p:txBody>
          <a:bodyPr/>
          <a:lstStyle/>
          <a:p>
            <a:r>
              <a:rPr lang="en-US"/>
              <a:t>Example of a “Success Map”</a:t>
            </a:r>
          </a:p>
        </p:txBody>
      </p:sp>
      <p:pic>
        <p:nvPicPr>
          <p:cNvPr id="1164291" name="Picture 3" descr="success map"/>
          <p:cNvPicPr>
            <a:picLocks noGrp="1" noChangeAspect="1" noChangeArrowheads="1"/>
          </p:cNvPicPr>
          <p:nvPr>
            <p:ph idx="1"/>
          </p:nvPr>
        </p:nvPicPr>
        <p:blipFill>
          <a:blip r:embed="rId3"/>
          <a:srcRect/>
          <a:stretch>
            <a:fillRect/>
          </a:stretch>
        </p:blipFill>
        <p:spPr>
          <a:xfrm>
            <a:off x="685800" y="1290638"/>
            <a:ext cx="7924800" cy="5040312"/>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endParaRPr lang="en-US"/>
          </a:p>
          <a:p>
            <a:endParaRPr lang="en-US"/>
          </a:p>
          <a:p>
            <a:r>
              <a:rPr lang="en-US"/>
              <a:t>© Malcolm J. Odell, Jr.</a:t>
            </a:r>
          </a:p>
        </p:txBody>
      </p:sp>
      <p:sp>
        <p:nvSpPr>
          <p:cNvPr id="1008642" name="Rectangle 2"/>
          <p:cNvSpPr>
            <a:spLocks noGrp="1" noChangeArrowheads="1"/>
          </p:cNvSpPr>
          <p:nvPr>
            <p:ph type="title"/>
          </p:nvPr>
        </p:nvSpPr>
        <p:spPr>
          <a:xfrm>
            <a:off x="457200" y="457200"/>
            <a:ext cx="8229600" cy="1143000"/>
          </a:xfrm>
        </p:spPr>
        <p:txBody>
          <a:bodyPr/>
          <a:lstStyle/>
          <a:p>
            <a:r>
              <a:rPr lang="en-US" sz="4000" b="1" i="1"/>
              <a:t>Discovering</a:t>
            </a:r>
            <a:r>
              <a:rPr lang="en-US" sz="4000"/>
              <a:t/>
            </a:r>
            <a:br>
              <a:rPr lang="en-US" sz="4000"/>
            </a:br>
            <a:r>
              <a:rPr lang="en-US" sz="4000"/>
              <a:t>“Root Causes of Success”</a:t>
            </a:r>
          </a:p>
        </p:txBody>
      </p:sp>
      <p:sp>
        <p:nvSpPr>
          <p:cNvPr id="1008643" name="Rectangle 3"/>
          <p:cNvSpPr>
            <a:spLocks noGrp="1" noChangeArrowheads="1"/>
          </p:cNvSpPr>
          <p:nvPr>
            <p:ph type="body" idx="1"/>
          </p:nvPr>
        </p:nvSpPr>
        <p:spPr>
          <a:xfrm>
            <a:off x="533400" y="2057400"/>
            <a:ext cx="8077200" cy="4038600"/>
          </a:xfrm>
        </p:spPr>
        <p:txBody>
          <a:bodyPr/>
          <a:lstStyle/>
          <a:p>
            <a:pPr>
              <a:lnSpc>
                <a:spcPct val="90000"/>
              </a:lnSpc>
              <a:buFontTx/>
              <a:buNone/>
            </a:pPr>
            <a:r>
              <a:rPr lang="en-US" sz="2800"/>
              <a:t>“Root Cause Analysis”  -- Group Discussion</a:t>
            </a:r>
          </a:p>
          <a:p>
            <a:pPr>
              <a:lnSpc>
                <a:spcPct val="90000"/>
              </a:lnSpc>
            </a:pPr>
            <a:r>
              <a:rPr lang="en-US" sz="2800"/>
              <a:t>Why APA?</a:t>
            </a:r>
          </a:p>
          <a:p>
            <a:pPr>
              <a:lnSpc>
                <a:spcPct val="90000"/>
              </a:lnSpc>
            </a:pPr>
            <a:r>
              <a:rPr lang="en-US" sz="2800"/>
              <a:t>What made these experiences special, extraordinary ?</a:t>
            </a:r>
          </a:p>
          <a:p>
            <a:pPr>
              <a:lnSpc>
                <a:spcPct val="90000"/>
              </a:lnSpc>
            </a:pPr>
            <a:r>
              <a:rPr lang="en-US" sz="2800"/>
              <a:t>What can we apply to Community Mobilization?</a:t>
            </a:r>
          </a:p>
          <a:p>
            <a:pPr lvl="1">
              <a:lnSpc>
                <a:spcPct val="90000"/>
              </a:lnSpc>
              <a:buFontTx/>
              <a:buNone/>
            </a:pPr>
            <a:r>
              <a:rPr lang="en-US" sz="2400"/>
              <a:t>--</a:t>
            </a:r>
          </a:p>
          <a:p>
            <a:pPr lvl="1">
              <a:lnSpc>
                <a:spcPct val="90000"/>
              </a:lnSpc>
              <a:buFontTx/>
              <a:buNone/>
            </a:pPr>
            <a:r>
              <a:rPr lang="en-US" sz="2400"/>
              <a:t>--</a:t>
            </a:r>
          </a:p>
          <a:p>
            <a:pPr lvl="1">
              <a:lnSpc>
                <a:spcPct val="90000"/>
              </a:lnSpc>
              <a:buFontTx/>
              <a:buNone/>
            </a:pPr>
            <a:r>
              <a:rPr lang="en-US" sz="2400"/>
              <a:t>--</a:t>
            </a:r>
          </a:p>
          <a:p>
            <a:pPr lvl="1">
              <a:lnSpc>
                <a:spcPct val="90000"/>
              </a:lnSpc>
              <a:buFontTx/>
              <a:buNone/>
            </a:pPr>
            <a:r>
              <a:rPr lang="en-US" sz="2400"/>
              <a:t>--</a:t>
            </a:r>
          </a:p>
          <a:p>
            <a:pPr lvl="1">
              <a:lnSpc>
                <a:spcPct val="90000"/>
              </a:lnSpc>
              <a:buFontTx/>
              <a:buNone/>
            </a:pPr>
            <a:endParaRPr lang="en-US" sz="2400"/>
          </a:p>
        </p:txBody>
      </p:sp>
      <p:sp>
        <p:nvSpPr>
          <p:cNvPr id="1008645" name="Rectangle 5"/>
          <p:cNvSpPr>
            <a:spLocks noChangeArrowheads="1"/>
          </p:cNvSpPr>
          <p:nvPr/>
        </p:nvSpPr>
        <p:spPr bwMode="auto">
          <a:xfrm>
            <a:off x="914400" y="6142038"/>
            <a:ext cx="4802188" cy="336550"/>
          </a:xfrm>
          <a:prstGeom prst="rect">
            <a:avLst/>
          </a:prstGeom>
          <a:noFill/>
          <a:ln w="9525">
            <a:noFill/>
            <a:miter lim="800000"/>
            <a:headEnd/>
            <a:tailEnd/>
          </a:ln>
          <a:effectLst/>
        </p:spPr>
        <p:txBody>
          <a:bodyPr wrap="none">
            <a:spAutoFit/>
          </a:bodyPr>
          <a:lstStyle/>
          <a:p>
            <a:r>
              <a:rPr lang="en-US" sz="1600" b="1">
                <a:latin typeface="Arial" charset="0"/>
              </a:rPr>
              <a:t>“All the knowledge we need is in this </a:t>
            </a:r>
            <a:r>
              <a:rPr lang="en-US" sz="1600" b="1" u="sng">
                <a:latin typeface="Arial" charset="0"/>
              </a:rPr>
              <a:t>village</a:t>
            </a:r>
            <a:r>
              <a:rPr lang="en-US" sz="1600" b="1">
                <a:latin typeface="Arial" charset="0"/>
              </a:rPr>
              <a:t>….”</a:t>
            </a:r>
            <a:endParaRPr lang="en-US" sz="2000" b="1">
              <a:latin typeface="Arial"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endParaRPr lang="en-US"/>
          </a:p>
          <a:p>
            <a:endParaRPr lang="en-US"/>
          </a:p>
          <a:p>
            <a:r>
              <a:rPr lang="en-US"/>
              <a:t>© Malcolm J. Odell, Jr.</a:t>
            </a:r>
          </a:p>
        </p:txBody>
      </p:sp>
      <p:sp>
        <p:nvSpPr>
          <p:cNvPr id="1168386" name="Rectangle 2"/>
          <p:cNvSpPr>
            <a:spLocks noGrp="1" noChangeArrowheads="1"/>
          </p:cNvSpPr>
          <p:nvPr>
            <p:ph type="body" idx="1"/>
          </p:nvPr>
        </p:nvSpPr>
        <p:spPr>
          <a:xfrm>
            <a:off x="3810000" y="1676400"/>
            <a:ext cx="4876800" cy="4800600"/>
          </a:xfrm>
        </p:spPr>
        <p:txBody>
          <a:bodyPr/>
          <a:lstStyle/>
          <a:p>
            <a:pPr marL="609600" indent="-609600">
              <a:buFontTx/>
              <a:buNone/>
            </a:pPr>
            <a:r>
              <a:rPr lang="en-US" b="1"/>
              <a:t>Step Two:</a:t>
            </a:r>
            <a:r>
              <a:rPr lang="en-US" sz="3600"/>
              <a:t> </a:t>
            </a:r>
          </a:p>
          <a:p>
            <a:pPr marL="1371600" lvl="2" indent="-457200">
              <a:buFontTx/>
              <a:buNone/>
            </a:pPr>
            <a:r>
              <a:rPr lang="en-US" sz="2800" b="1"/>
              <a:t>Vision for the Future – </a:t>
            </a:r>
            <a:r>
              <a:rPr lang="en-US" sz="3200" b="1" i="1"/>
              <a:t>“Dream”</a:t>
            </a:r>
            <a:endParaRPr lang="en-US" sz="2800" b="1" i="1"/>
          </a:p>
          <a:p>
            <a:pPr marL="1371600" lvl="2" indent="-457200">
              <a:buFontTx/>
              <a:buNone/>
            </a:pPr>
            <a:r>
              <a:rPr lang="en-US" sz="2000" b="1"/>
              <a:t>Winrock group</a:t>
            </a:r>
            <a:r>
              <a:rPr lang="en-US" sz="2000"/>
              <a:t> – asks Community the second basic APA question:</a:t>
            </a:r>
            <a:endParaRPr lang="en-US" sz="2800"/>
          </a:p>
          <a:p>
            <a:pPr marL="990600" lvl="1" indent="-533400">
              <a:buFontTx/>
              <a:buNone/>
            </a:pPr>
            <a:r>
              <a:rPr lang="en-US" sz="2400" b="1"/>
              <a:t>	</a:t>
            </a:r>
            <a:r>
              <a:rPr lang="en-US" b="1"/>
              <a:t>2.  What does “Even Better” look like?</a:t>
            </a:r>
            <a:endParaRPr lang="en-US" sz="2400" b="1"/>
          </a:p>
        </p:txBody>
      </p:sp>
      <p:sp>
        <p:nvSpPr>
          <p:cNvPr id="1168387" name="Rectangle 3"/>
          <p:cNvSpPr>
            <a:spLocks noGrp="1" noChangeArrowheads="1"/>
          </p:cNvSpPr>
          <p:nvPr>
            <p:ph type="title"/>
          </p:nvPr>
        </p:nvSpPr>
        <p:spPr>
          <a:xfrm>
            <a:off x="685800" y="304800"/>
            <a:ext cx="8229600" cy="1143000"/>
          </a:xfrm>
          <a:noFill/>
          <a:ln/>
        </p:spPr>
        <p:txBody>
          <a:bodyPr/>
          <a:lstStyle/>
          <a:p>
            <a:r>
              <a:rPr lang="en-US" sz="4000"/>
              <a:t>Role Playing an APA meeting with Local Communities</a:t>
            </a:r>
          </a:p>
        </p:txBody>
      </p:sp>
      <p:sp>
        <p:nvSpPr>
          <p:cNvPr id="1168389" name="Rectangle 5"/>
          <p:cNvSpPr>
            <a:spLocks noChangeArrowheads="1"/>
          </p:cNvSpPr>
          <p:nvPr/>
        </p:nvSpPr>
        <p:spPr bwMode="auto">
          <a:xfrm>
            <a:off x="-641350" y="6064250"/>
            <a:ext cx="184150" cy="762000"/>
          </a:xfrm>
          <a:prstGeom prst="rect">
            <a:avLst/>
          </a:prstGeom>
          <a:noFill/>
          <a:ln w="9525">
            <a:noFill/>
            <a:miter lim="800000"/>
            <a:headEnd/>
            <a:tailEnd/>
          </a:ln>
          <a:effectLst/>
        </p:spPr>
        <p:txBody>
          <a:bodyPr wrap="none">
            <a:spAutoFit/>
          </a:bodyPr>
          <a:lstStyle/>
          <a:p>
            <a:endParaRPr lang="en-US"/>
          </a:p>
        </p:txBody>
      </p:sp>
      <p:pic>
        <p:nvPicPr>
          <p:cNvPr id="1168391" name="Picture 7"/>
          <p:cNvPicPr>
            <a:picLocks noChangeAspect="1" noChangeArrowheads="1"/>
          </p:cNvPicPr>
          <p:nvPr/>
        </p:nvPicPr>
        <p:blipFill>
          <a:blip r:embed="rId3"/>
          <a:srcRect/>
          <a:stretch>
            <a:fillRect/>
          </a:stretch>
        </p:blipFill>
        <p:spPr bwMode="auto">
          <a:xfrm>
            <a:off x="152400" y="2362200"/>
            <a:ext cx="4495800" cy="3371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US"/>
          </a:p>
          <a:p>
            <a:endParaRPr lang="en-US"/>
          </a:p>
          <a:p>
            <a:r>
              <a:rPr lang="en-US"/>
              <a:t>© Malcolm J. Odell, Jr.</a:t>
            </a:r>
          </a:p>
        </p:txBody>
      </p:sp>
      <p:sp>
        <p:nvSpPr>
          <p:cNvPr id="1170434" name="Rectangle 2"/>
          <p:cNvSpPr>
            <a:spLocks noGrp="1" noChangeArrowheads="1"/>
          </p:cNvSpPr>
          <p:nvPr>
            <p:ph type="body" idx="1"/>
          </p:nvPr>
        </p:nvSpPr>
        <p:spPr>
          <a:xfrm>
            <a:off x="381000" y="1524000"/>
            <a:ext cx="7467600" cy="5562600"/>
          </a:xfrm>
        </p:spPr>
        <p:txBody>
          <a:bodyPr/>
          <a:lstStyle/>
          <a:p>
            <a:pPr>
              <a:lnSpc>
                <a:spcPct val="80000"/>
              </a:lnSpc>
              <a:buFontTx/>
              <a:buNone/>
            </a:pPr>
            <a:r>
              <a:rPr lang="en-US" sz="2800" b="1"/>
              <a:t>Frame the </a:t>
            </a:r>
            <a:r>
              <a:rPr lang="en-US" sz="2800" b="1" i="1"/>
              <a:t>Dream</a:t>
            </a:r>
            <a:r>
              <a:rPr lang="en-US" sz="2800" b="1"/>
              <a:t> question to create a positive vision for their children, grandchildren</a:t>
            </a:r>
            <a:endParaRPr lang="en-US" sz="2800" b="1" i="1"/>
          </a:p>
          <a:p>
            <a:pPr lvl="2">
              <a:lnSpc>
                <a:spcPct val="80000"/>
              </a:lnSpc>
              <a:buFontTx/>
              <a:buNone/>
            </a:pPr>
            <a:r>
              <a:rPr lang="en-US" sz="2000" b="1"/>
              <a:t>-- Brainstorm questions</a:t>
            </a:r>
          </a:p>
          <a:p>
            <a:pPr lvl="2">
              <a:lnSpc>
                <a:spcPct val="80000"/>
              </a:lnSpc>
              <a:buFontTx/>
              <a:buNone/>
            </a:pPr>
            <a:r>
              <a:rPr lang="en-US" sz="2000" b="1"/>
              <a:t>-- Choose most powerful question</a:t>
            </a:r>
          </a:p>
          <a:p>
            <a:pPr lvl="2">
              <a:lnSpc>
                <a:spcPct val="80000"/>
              </a:lnSpc>
              <a:buFontTx/>
              <a:buNone/>
            </a:pPr>
            <a:r>
              <a:rPr lang="en-US" sz="2000" b="1"/>
              <a:t>-- Practice asking questions to each other</a:t>
            </a:r>
          </a:p>
          <a:p>
            <a:pPr lvl="2">
              <a:lnSpc>
                <a:spcPct val="80000"/>
              </a:lnSpc>
              <a:buFontTx/>
              <a:buNone/>
            </a:pPr>
            <a:endParaRPr lang="en-US" sz="1800" b="1"/>
          </a:p>
          <a:p>
            <a:pPr lvl="2">
              <a:lnSpc>
                <a:spcPct val="80000"/>
              </a:lnSpc>
              <a:buFontTx/>
              <a:buNone/>
            </a:pPr>
            <a:r>
              <a:rPr lang="en-US" sz="1800" b="1" i="1"/>
              <a:t>Possible questions, which can inspire </a:t>
            </a:r>
            <a:r>
              <a:rPr lang="en-US" sz="1800" b="1" i="1" u="sng"/>
              <a:t>Dream pictures</a:t>
            </a:r>
            <a:r>
              <a:rPr lang="en-US" sz="1800" b="1"/>
              <a:t>: </a:t>
            </a:r>
          </a:p>
          <a:p>
            <a:pPr lvl="2">
              <a:lnSpc>
                <a:spcPct val="80000"/>
              </a:lnSpc>
            </a:pPr>
            <a:r>
              <a:rPr lang="en-US" sz="1800" b="1" i="1"/>
              <a:t>“Imagine it is 10 years from now.  Our village is everything we dreamed it could be. What would it look like?”</a:t>
            </a:r>
            <a:r>
              <a:rPr lang="en-US" sz="1800" b="1"/>
              <a:t> or </a:t>
            </a:r>
          </a:p>
          <a:p>
            <a:pPr lvl="2">
              <a:lnSpc>
                <a:spcPct val="80000"/>
              </a:lnSpc>
            </a:pPr>
            <a:r>
              <a:rPr lang="en-US" sz="1800" b="1" i="1"/>
              <a:t>“Draw a picture of life for our children (and grandchildren) that is full of achievements that we have dreamed for them”</a:t>
            </a:r>
          </a:p>
          <a:p>
            <a:pPr lvl="2">
              <a:lnSpc>
                <a:spcPct val="80000"/>
              </a:lnSpc>
            </a:pPr>
            <a:r>
              <a:rPr lang="en-US" sz="1800" b="1" i="1"/>
              <a:t>“Draw a picture of what our community will look like in the year 2020, a community that we would dream of having for our children and grandchildren.”</a:t>
            </a:r>
            <a:r>
              <a:rPr lang="en-US" sz="2000" i="1"/>
              <a:t>  </a:t>
            </a:r>
          </a:p>
          <a:p>
            <a:pPr>
              <a:lnSpc>
                <a:spcPct val="80000"/>
              </a:lnSpc>
            </a:pPr>
            <a:endParaRPr lang="en-US" sz="2800"/>
          </a:p>
          <a:p>
            <a:pPr>
              <a:lnSpc>
                <a:spcPct val="80000"/>
              </a:lnSpc>
            </a:pPr>
            <a:endParaRPr lang="en-US" sz="2800"/>
          </a:p>
        </p:txBody>
      </p:sp>
      <p:sp>
        <p:nvSpPr>
          <p:cNvPr id="1170435" name="Rectangle 3"/>
          <p:cNvSpPr>
            <a:spLocks noGrp="1" noChangeArrowheads="1"/>
          </p:cNvSpPr>
          <p:nvPr>
            <p:ph type="title"/>
          </p:nvPr>
        </p:nvSpPr>
        <p:spPr>
          <a:xfrm>
            <a:off x="381000" y="304800"/>
            <a:ext cx="8229600" cy="1143000"/>
          </a:xfrm>
          <a:noFill/>
          <a:ln/>
        </p:spPr>
        <p:txBody>
          <a:bodyPr/>
          <a:lstStyle/>
          <a:p>
            <a:r>
              <a:rPr lang="en-US" sz="3200" b="1"/>
              <a:t>Step 2:</a:t>
            </a:r>
            <a:r>
              <a:rPr lang="en-US" b="1"/>
              <a:t> Dream</a:t>
            </a:r>
            <a:r>
              <a:rPr lang="en-US" sz="4000"/>
              <a:t/>
            </a:r>
            <a:br>
              <a:rPr lang="en-US" sz="4000"/>
            </a:br>
            <a:r>
              <a:rPr lang="en-US" sz="2400" i="1"/>
              <a:t>of even better, what we want more of…</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endParaRPr lang="en-US"/>
          </a:p>
          <a:p>
            <a:endParaRPr lang="en-US"/>
          </a:p>
          <a:p>
            <a:r>
              <a:rPr lang="en-US"/>
              <a:t>© Malcolm J. Odell, Jr.</a:t>
            </a:r>
          </a:p>
        </p:txBody>
      </p:sp>
      <p:sp>
        <p:nvSpPr>
          <p:cNvPr id="1172482" name="Rectangle 2"/>
          <p:cNvSpPr>
            <a:spLocks noGrp="1" noChangeArrowheads="1"/>
          </p:cNvSpPr>
          <p:nvPr>
            <p:ph type="title"/>
          </p:nvPr>
        </p:nvSpPr>
        <p:spPr>
          <a:xfrm>
            <a:off x="381000" y="304800"/>
            <a:ext cx="8229600" cy="1143000"/>
          </a:xfrm>
        </p:spPr>
        <p:txBody>
          <a:bodyPr/>
          <a:lstStyle/>
          <a:p>
            <a:r>
              <a:rPr lang="en-US" sz="3200" b="1"/>
              <a:t>Step 2:</a:t>
            </a:r>
            <a:r>
              <a:rPr lang="en-US" b="1"/>
              <a:t> Dream</a:t>
            </a:r>
            <a:r>
              <a:rPr lang="en-US" sz="4000"/>
              <a:t/>
            </a:r>
            <a:br>
              <a:rPr lang="en-US" sz="4000"/>
            </a:br>
            <a:r>
              <a:rPr lang="en-US" sz="2400" i="1"/>
              <a:t>of even better, what we want more of…</a:t>
            </a:r>
          </a:p>
        </p:txBody>
      </p:sp>
      <p:sp>
        <p:nvSpPr>
          <p:cNvPr id="1172483" name="Rectangle 3"/>
          <p:cNvSpPr>
            <a:spLocks noGrp="1" noChangeArrowheads="1"/>
          </p:cNvSpPr>
          <p:nvPr>
            <p:ph type="body" sz="half" idx="1"/>
          </p:nvPr>
        </p:nvSpPr>
        <p:spPr>
          <a:xfrm>
            <a:off x="4724400" y="1828800"/>
            <a:ext cx="4191000" cy="5029200"/>
          </a:xfrm>
        </p:spPr>
        <p:txBody>
          <a:bodyPr/>
          <a:lstStyle/>
          <a:p>
            <a:pPr marL="0" indent="0">
              <a:buFontTx/>
              <a:buNone/>
            </a:pPr>
            <a:r>
              <a:rPr lang="en-US" sz="2800" b="1"/>
              <a:t>Different ways for Collecting Dreams:</a:t>
            </a:r>
          </a:p>
          <a:p>
            <a:pPr marL="0" indent="0">
              <a:buFontTx/>
              <a:buNone/>
            </a:pPr>
            <a:endParaRPr lang="en-US" sz="2000" b="1"/>
          </a:p>
          <a:p>
            <a:pPr lvl="1">
              <a:buFontTx/>
              <a:buNone/>
            </a:pPr>
            <a:r>
              <a:rPr lang="en-US" sz="2400" b="1"/>
              <a:t>“Dream Pictures”</a:t>
            </a:r>
          </a:p>
          <a:p>
            <a:pPr lvl="2">
              <a:buFontTx/>
              <a:buNone/>
            </a:pPr>
            <a:r>
              <a:rPr lang="en-US" sz="2000" b="1"/>
              <a:t>Individual pictures</a:t>
            </a:r>
          </a:p>
          <a:p>
            <a:pPr lvl="2">
              <a:buFontTx/>
              <a:buNone/>
            </a:pPr>
            <a:r>
              <a:rPr lang="en-US" sz="2000" b="1"/>
              <a:t>Group pictures</a:t>
            </a:r>
          </a:p>
          <a:p>
            <a:pPr marL="0" indent="0">
              <a:buFontTx/>
              <a:buNone/>
            </a:pPr>
            <a:endParaRPr lang="en-US" sz="2000" b="1"/>
          </a:p>
          <a:p>
            <a:pPr lvl="1">
              <a:buFontTx/>
              <a:buNone/>
            </a:pPr>
            <a:r>
              <a:rPr lang="en-US" sz="2400" b="1"/>
              <a:t>“Future Maps”</a:t>
            </a:r>
          </a:p>
          <a:p>
            <a:pPr lvl="2">
              <a:buFontTx/>
              <a:buNone/>
            </a:pPr>
            <a:r>
              <a:rPr lang="en-US" sz="2000" b="1"/>
              <a:t>Village ‘Success’ Maps</a:t>
            </a:r>
          </a:p>
        </p:txBody>
      </p:sp>
      <p:pic>
        <p:nvPicPr>
          <p:cNvPr id="1172484" name="Picture 4" descr="empowerment art 1 (2)"/>
          <p:cNvPicPr>
            <a:picLocks noChangeAspect="1" noChangeArrowheads="1"/>
          </p:cNvPicPr>
          <p:nvPr/>
        </p:nvPicPr>
        <p:blipFill>
          <a:blip r:embed="rId3" cstate="print"/>
          <a:srcRect/>
          <a:stretch>
            <a:fillRect/>
          </a:stretch>
        </p:blipFill>
        <p:spPr bwMode="auto">
          <a:xfrm>
            <a:off x="228600" y="1976438"/>
            <a:ext cx="4495800" cy="33909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endParaRPr lang="en-US"/>
          </a:p>
          <a:p>
            <a:endParaRPr lang="en-US"/>
          </a:p>
          <a:p>
            <a:r>
              <a:rPr lang="en-US"/>
              <a:t>© Malcolm J. Odell, Jr.</a:t>
            </a:r>
          </a:p>
        </p:txBody>
      </p:sp>
      <p:sp>
        <p:nvSpPr>
          <p:cNvPr id="1174530" name="Rectangle 2"/>
          <p:cNvSpPr>
            <a:spLocks noGrp="1" noChangeArrowheads="1"/>
          </p:cNvSpPr>
          <p:nvPr>
            <p:ph type="title"/>
          </p:nvPr>
        </p:nvSpPr>
        <p:spPr>
          <a:xfrm>
            <a:off x="381000" y="304800"/>
            <a:ext cx="8229600" cy="1143000"/>
          </a:xfrm>
        </p:spPr>
        <p:txBody>
          <a:bodyPr/>
          <a:lstStyle/>
          <a:p>
            <a:r>
              <a:rPr lang="en-US" sz="3200" b="1"/>
              <a:t>Step 2:</a:t>
            </a:r>
            <a:r>
              <a:rPr lang="en-US" b="1"/>
              <a:t> Dream</a:t>
            </a:r>
            <a:r>
              <a:rPr lang="en-US" sz="4000"/>
              <a:t/>
            </a:r>
            <a:br>
              <a:rPr lang="en-US" sz="4000"/>
            </a:br>
            <a:r>
              <a:rPr lang="en-US" sz="2400" i="1"/>
              <a:t>of even better, what we want more of…</a:t>
            </a:r>
          </a:p>
        </p:txBody>
      </p:sp>
      <p:sp>
        <p:nvSpPr>
          <p:cNvPr id="1174531" name="Rectangle 3"/>
          <p:cNvSpPr>
            <a:spLocks noGrp="1" noChangeArrowheads="1"/>
          </p:cNvSpPr>
          <p:nvPr>
            <p:ph type="body" sz="half" idx="2"/>
          </p:nvPr>
        </p:nvSpPr>
        <p:spPr>
          <a:xfrm>
            <a:off x="6934200" y="1447800"/>
            <a:ext cx="2057400" cy="5181600"/>
          </a:xfrm>
        </p:spPr>
        <p:txBody>
          <a:bodyPr/>
          <a:lstStyle/>
          <a:p>
            <a:r>
              <a:rPr lang="en-US" sz="1800" b="1"/>
              <a:t>Ask your chosen ‘Dream’ question</a:t>
            </a:r>
          </a:p>
          <a:p>
            <a:endParaRPr lang="en-US" sz="1800" b="1"/>
          </a:p>
          <a:p>
            <a:r>
              <a:rPr lang="en-US" sz="1800" b="1"/>
              <a:t>Community members draw a picture together answering the ‘Dream’ question</a:t>
            </a:r>
            <a:endParaRPr lang="en-US" sz="1600"/>
          </a:p>
        </p:txBody>
      </p:sp>
      <p:pic>
        <p:nvPicPr>
          <p:cNvPr id="1174532" name="Picture 4"/>
          <p:cNvPicPr>
            <a:picLocks noChangeAspect="1" noChangeArrowheads="1"/>
          </p:cNvPicPr>
          <p:nvPr>
            <p:ph sz="half" idx="1"/>
          </p:nvPr>
        </p:nvPicPr>
        <p:blipFill>
          <a:blip r:embed="rId3"/>
          <a:srcRect/>
          <a:stretch>
            <a:fillRect/>
          </a:stretch>
        </p:blipFill>
        <p:spPr>
          <a:xfrm>
            <a:off x="152400" y="1600200"/>
            <a:ext cx="6172200" cy="4079875"/>
          </a:xfrm>
          <a:ln/>
        </p:spPr>
      </p:pic>
      <p:sp>
        <p:nvSpPr>
          <p:cNvPr id="1174533" name="Rectangle 5"/>
          <p:cNvSpPr>
            <a:spLocks noChangeArrowheads="1"/>
          </p:cNvSpPr>
          <p:nvPr/>
        </p:nvSpPr>
        <p:spPr bwMode="auto">
          <a:xfrm>
            <a:off x="2255838" y="5275263"/>
            <a:ext cx="184150" cy="762000"/>
          </a:xfrm>
          <a:prstGeom prst="rect">
            <a:avLst/>
          </a:prstGeom>
          <a:noFill/>
          <a:ln w="9525">
            <a:noFill/>
            <a:miter lim="800000"/>
            <a:headEnd/>
            <a:tailEnd/>
          </a:ln>
          <a:effectLst/>
        </p:spPr>
        <p:txBody>
          <a:bodyPr wrap="none">
            <a:spAutoFit/>
          </a:bodyPr>
          <a:lstStyle/>
          <a:p>
            <a:endParaRPr lang="en-US" b="1"/>
          </a:p>
        </p:txBody>
      </p:sp>
      <p:sp>
        <p:nvSpPr>
          <p:cNvPr id="1174534" name="Rectangle 6"/>
          <p:cNvSpPr>
            <a:spLocks noChangeArrowheads="1"/>
          </p:cNvSpPr>
          <p:nvPr/>
        </p:nvSpPr>
        <p:spPr bwMode="auto">
          <a:xfrm>
            <a:off x="1676400" y="5867400"/>
            <a:ext cx="5265738" cy="457200"/>
          </a:xfrm>
          <a:prstGeom prst="rect">
            <a:avLst/>
          </a:prstGeom>
          <a:noFill/>
          <a:ln w="9525">
            <a:noFill/>
            <a:miter lim="800000"/>
            <a:headEnd/>
            <a:tailEnd/>
          </a:ln>
          <a:effectLst/>
        </p:spPr>
        <p:txBody>
          <a:bodyPr wrap="none">
            <a:spAutoFit/>
          </a:bodyPr>
          <a:lstStyle/>
          <a:p>
            <a:r>
              <a:rPr lang="en-US" sz="2400" b="1"/>
              <a:t>“Dream Picture” or “Success Map”</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US"/>
          </a:p>
          <a:p>
            <a:endParaRPr lang="en-US"/>
          </a:p>
          <a:p>
            <a:r>
              <a:rPr lang="en-US"/>
              <a:t>© Malcolm J. Odell, Jr.</a:t>
            </a:r>
          </a:p>
        </p:txBody>
      </p:sp>
      <p:sp>
        <p:nvSpPr>
          <p:cNvPr id="764930" name="Rectangle 2"/>
          <p:cNvSpPr>
            <a:spLocks noGrp="1" noChangeArrowheads="1"/>
          </p:cNvSpPr>
          <p:nvPr>
            <p:ph type="title"/>
          </p:nvPr>
        </p:nvSpPr>
        <p:spPr>
          <a:xfrm>
            <a:off x="457200" y="914400"/>
            <a:ext cx="8305800" cy="990600"/>
          </a:xfrm>
        </p:spPr>
        <p:txBody>
          <a:bodyPr/>
          <a:lstStyle/>
          <a:p>
            <a:r>
              <a:rPr lang="en-US" b="1" i="1"/>
              <a:t>Indicators of Learning Achievement</a:t>
            </a:r>
          </a:p>
        </p:txBody>
      </p:sp>
      <p:sp>
        <p:nvSpPr>
          <p:cNvPr id="764931" name="Rectangle 3"/>
          <p:cNvSpPr>
            <a:spLocks noGrp="1" noChangeArrowheads="1"/>
          </p:cNvSpPr>
          <p:nvPr>
            <p:ph type="body" idx="1"/>
          </p:nvPr>
        </p:nvSpPr>
        <p:spPr>
          <a:xfrm>
            <a:off x="533400" y="2057400"/>
            <a:ext cx="8153400" cy="4191000"/>
          </a:xfrm>
        </p:spPr>
        <p:txBody>
          <a:bodyPr/>
          <a:lstStyle/>
          <a:p>
            <a:pPr>
              <a:buFontTx/>
              <a:buNone/>
            </a:pPr>
            <a:r>
              <a:rPr lang="en-US" sz="2800" b="1"/>
              <a:t>Community Mobilizers will:</a:t>
            </a:r>
          </a:p>
          <a:p>
            <a:r>
              <a:rPr lang="en-US" sz="2400" b="1"/>
              <a:t>Practice and demonstrate an appreciative, empowering approach to consulting with stakeholders and empowering communities to take charge of their own development</a:t>
            </a:r>
          </a:p>
          <a:p>
            <a:r>
              <a:rPr lang="en-US" sz="2400" b="1"/>
              <a:t>Derive a vision for what empowered, self-reliant communities can do to find new opportunities in local government and BRIDGE programs</a:t>
            </a:r>
          </a:p>
          <a:p>
            <a:r>
              <a:rPr lang="en-US" sz="2400" b="1"/>
              <a:t>Help a community to assess achievements and develop their own </a:t>
            </a:r>
            <a:r>
              <a:rPr lang="en-US" sz="2400" b="1" i="1"/>
              <a:t>Community Action Plans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endParaRPr lang="en-US"/>
          </a:p>
          <a:p>
            <a:endParaRPr lang="en-US"/>
          </a:p>
          <a:p>
            <a:r>
              <a:rPr lang="en-US"/>
              <a:t>© Malcolm J. Odell, Jr.</a:t>
            </a:r>
          </a:p>
        </p:txBody>
      </p:sp>
      <p:sp>
        <p:nvSpPr>
          <p:cNvPr id="1088514" name="Rectangle 2"/>
          <p:cNvSpPr>
            <a:spLocks noGrp="1" noChangeArrowheads="1"/>
          </p:cNvSpPr>
          <p:nvPr>
            <p:ph type="title"/>
          </p:nvPr>
        </p:nvSpPr>
        <p:spPr>
          <a:xfrm>
            <a:off x="457200" y="457200"/>
            <a:ext cx="8229600" cy="1143000"/>
          </a:xfrm>
        </p:spPr>
        <p:txBody>
          <a:bodyPr/>
          <a:lstStyle/>
          <a:p>
            <a:r>
              <a:rPr lang="en-US" sz="4000" b="1"/>
              <a:t>Step 3: Design</a:t>
            </a:r>
            <a:r>
              <a:rPr lang="en-US" sz="4000"/>
              <a:t/>
            </a:r>
            <a:br>
              <a:rPr lang="en-US" sz="4000"/>
            </a:br>
            <a:r>
              <a:rPr lang="en-US" sz="3200" b="1" i="1"/>
              <a:t>a plan, strategy for achieving the Dream for Empowering Community</a:t>
            </a:r>
            <a:r>
              <a:rPr lang="en-US" sz="3600" b="1" i="1"/>
              <a:t> Mobilization</a:t>
            </a:r>
          </a:p>
        </p:txBody>
      </p:sp>
      <p:sp>
        <p:nvSpPr>
          <p:cNvPr id="1088515" name="Rectangle 3"/>
          <p:cNvSpPr>
            <a:spLocks noGrp="1" noChangeArrowheads="1"/>
          </p:cNvSpPr>
          <p:nvPr>
            <p:ph type="body" sz="half" idx="1"/>
          </p:nvPr>
        </p:nvSpPr>
        <p:spPr/>
        <p:txBody>
          <a:bodyPr/>
          <a:lstStyle/>
          <a:p>
            <a:pPr>
              <a:lnSpc>
                <a:spcPct val="90000"/>
              </a:lnSpc>
              <a:buFontTx/>
              <a:buNone/>
            </a:pPr>
            <a:r>
              <a:rPr lang="en-US" sz="2400"/>
              <a:t>“Dream Teams” – decide </a:t>
            </a:r>
          </a:p>
          <a:p>
            <a:pPr>
              <a:lnSpc>
                <a:spcPct val="90000"/>
              </a:lnSpc>
            </a:pPr>
            <a:r>
              <a:rPr lang="en-US" sz="2400"/>
              <a:t>What </a:t>
            </a:r>
            <a:r>
              <a:rPr lang="en-US" sz="2400" i="1"/>
              <a:t>you can do -- </a:t>
            </a:r>
            <a:r>
              <a:rPr lang="en-US" sz="2400" b="1" i="1"/>
              <a:t>this month, or this year</a:t>
            </a:r>
            <a:r>
              <a:rPr lang="en-US" sz="2400" i="1"/>
              <a:t> -- to begin to move toward creating your dreams for empowering community mobilization</a:t>
            </a:r>
          </a:p>
          <a:p>
            <a:pPr>
              <a:lnSpc>
                <a:spcPct val="90000"/>
              </a:lnSpc>
            </a:pPr>
            <a:r>
              <a:rPr lang="en-US" sz="2400" b="1" i="1"/>
              <a:t>How would you do it?</a:t>
            </a:r>
            <a:endParaRPr lang="en-US" sz="2400" i="1"/>
          </a:p>
          <a:p>
            <a:pPr lvl="1">
              <a:lnSpc>
                <a:spcPct val="90000"/>
              </a:lnSpc>
            </a:pPr>
            <a:r>
              <a:rPr lang="en-US" sz="2000" b="1"/>
              <a:t>Jot these ideas down on your picture in 2-3 bullet points</a:t>
            </a:r>
          </a:p>
        </p:txBody>
      </p:sp>
      <p:sp>
        <p:nvSpPr>
          <p:cNvPr id="1088518" name="Rectangle 6"/>
          <p:cNvSpPr>
            <a:spLocks noChangeArrowheads="1"/>
          </p:cNvSpPr>
          <p:nvPr/>
        </p:nvSpPr>
        <p:spPr bwMode="auto">
          <a:xfrm>
            <a:off x="3989388" y="6172200"/>
            <a:ext cx="4164012" cy="457200"/>
          </a:xfrm>
          <a:prstGeom prst="rect">
            <a:avLst/>
          </a:prstGeom>
          <a:noFill/>
          <a:ln w="9525">
            <a:noFill/>
            <a:miter lim="800000"/>
            <a:headEnd/>
            <a:tailEnd/>
          </a:ln>
          <a:effectLst/>
        </p:spPr>
        <p:txBody>
          <a:bodyPr wrap="none">
            <a:spAutoFit/>
          </a:bodyPr>
          <a:lstStyle/>
          <a:p>
            <a:r>
              <a:rPr lang="en-US" sz="2400" b="1" i="0">
                <a:latin typeface="Arial" charset="0"/>
              </a:rPr>
              <a:t>Keep this to just 5 minutes!</a:t>
            </a:r>
          </a:p>
        </p:txBody>
      </p:sp>
      <p:sp>
        <p:nvSpPr>
          <p:cNvPr id="1088520" name="Rectangle 8"/>
          <p:cNvSpPr>
            <a:spLocks noChangeArrowheads="1"/>
          </p:cNvSpPr>
          <p:nvPr/>
        </p:nvSpPr>
        <p:spPr bwMode="auto">
          <a:xfrm>
            <a:off x="4191000" y="5334000"/>
            <a:ext cx="4224338" cy="304800"/>
          </a:xfrm>
          <a:prstGeom prst="rect">
            <a:avLst/>
          </a:prstGeom>
          <a:noFill/>
          <a:ln w="9525">
            <a:noFill/>
            <a:miter lim="800000"/>
            <a:headEnd/>
            <a:tailEnd/>
          </a:ln>
          <a:effectLst/>
        </p:spPr>
        <p:txBody>
          <a:bodyPr wrap="none">
            <a:spAutoFit/>
          </a:bodyPr>
          <a:lstStyle/>
          <a:p>
            <a:pPr eaLnBrk="0" hangingPunct="0"/>
            <a:r>
              <a:rPr lang="en-US" sz="1400" b="1">
                <a:latin typeface="Arial" charset="0"/>
                <a:ea typeface="ヒラギノ角ゴ Pro W3" pitchFamily="1" charset="-128"/>
              </a:rPr>
              <a:t>“All the knowledge we need is in this </a:t>
            </a:r>
            <a:r>
              <a:rPr lang="en-US" sz="1400" b="1" u="sng">
                <a:latin typeface="Arial" charset="0"/>
                <a:ea typeface="ヒラギノ角ゴ Pro W3" pitchFamily="1" charset="-128"/>
              </a:rPr>
              <a:t>village</a:t>
            </a:r>
            <a:r>
              <a:rPr lang="en-US" sz="1400" b="1">
                <a:latin typeface="Arial" charset="0"/>
                <a:ea typeface="ヒラギノ角ゴ Pro W3" pitchFamily="1" charset="-128"/>
              </a:rPr>
              <a:t>….”</a:t>
            </a:r>
            <a:endParaRPr lang="en-US" sz="2000" b="1">
              <a:latin typeface="Arial" charset="0"/>
              <a:ea typeface="ヒラギノ角ゴ Pro W3" pitchFamily="1" charset="-128"/>
            </a:endParaRPr>
          </a:p>
        </p:txBody>
      </p:sp>
      <p:pic>
        <p:nvPicPr>
          <p:cNvPr id="1088522" name="Picture 10"/>
          <p:cNvPicPr>
            <a:picLocks noChangeAspect="1" noChangeArrowheads="1"/>
          </p:cNvPicPr>
          <p:nvPr>
            <p:ph sz="half" idx="2"/>
          </p:nvPr>
        </p:nvPicPr>
        <p:blipFill>
          <a:blip r:embed="rId3"/>
          <a:srcRect/>
          <a:stretch>
            <a:fillRect/>
          </a:stretch>
        </p:blipFill>
        <p:spPr>
          <a:xfrm>
            <a:off x="4267200" y="2143125"/>
            <a:ext cx="4114800" cy="3086100"/>
          </a:xfrm>
          <a:noFill/>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endParaRPr lang="en-US"/>
          </a:p>
          <a:p>
            <a:endParaRPr lang="en-US"/>
          </a:p>
          <a:p>
            <a:r>
              <a:rPr lang="en-US"/>
              <a:t>© Malcolm J. Odell, Jr.</a:t>
            </a:r>
          </a:p>
        </p:txBody>
      </p:sp>
      <p:sp>
        <p:nvSpPr>
          <p:cNvPr id="1227778" name="Rectangle 2"/>
          <p:cNvSpPr>
            <a:spLocks noGrp="1" noChangeArrowheads="1"/>
          </p:cNvSpPr>
          <p:nvPr>
            <p:ph type="title"/>
          </p:nvPr>
        </p:nvSpPr>
        <p:spPr>
          <a:xfrm>
            <a:off x="457200" y="457200"/>
            <a:ext cx="8229600" cy="1143000"/>
          </a:xfrm>
        </p:spPr>
        <p:txBody>
          <a:bodyPr/>
          <a:lstStyle/>
          <a:p>
            <a:r>
              <a:rPr lang="en-US" sz="3200" b="1"/>
              <a:t>Step 4:</a:t>
            </a:r>
            <a:r>
              <a:rPr lang="en-US" b="1"/>
              <a:t> Delivery</a:t>
            </a:r>
            <a:r>
              <a:rPr lang="en-US" sz="4000"/>
              <a:t/>
            </a:r>
            <a:br>
              <a:rPr lang="en-US" sz="4000"/>
            </a:br>
            <a:r>
              <a:rPr lang="en-US" sz="2400" i="1"/>
              <a:t>Action Plan to Get Started</a:t>
            </a:r>
          </a:p>
        </p:txBody>
      </p:sp>
      <p:sp>
        <p:nvSpPr>
          <p:cNvPr id="1227779" name="Rectangle 3"/>
          <p:cNvSpPr>
            <a:spLocks noGrp="1" noChangeArrowheads="1"/>
          </p:cNvSpPr>
          <p:nvPr>
            <p:ph type="body" idx="1"/>
          </p:nvPr>
        </p:nvSpPr>
        <p:spPr>
          <a:xfrm>
            <a:off x="4267200" y="1752600"/>
            <a:ext cx="4267200" cy="3733800"/>
          </a:xfrm>
        </p:spPr>
        <p:txBody>
          <a:bodyPr/>
          <a:lstStyle/>
          <a:p>
            <a:pPr>
              <a:lnSpc>
                <a:spcPct val="80000"/>
              </a:lnSpc>
              <a:buFontTx/>
              <a:buNone/>
            </a:pPr>
            <a:r>
              <a:rPr lang="en-US" sz="2400" b="1"/>
              <a:t>Making Commitments:</a:t>
            </a:r>
          </a:p>
          <a:p>
            <a:pPr>
              <a:lnSpc>
                <a:spcPct val="80000"/>
              </a:lnSpc>
              <a:buFontTx/>
              <a:buNone/>
            </a:pPr>
            <a:endParaRPr lang="en-US" sz="800"/>
          </a:p>
          <a:p>
            <a:pPr>
              <a:lnSpc>
                <a:spcPct val="80000"/>
              </a:lnSpc>
              <a:buFontTx/>
              <a:buNone/>
            </a:pPr>
            <a:endParaRPr lang="en-US" sz="2000" b="1"/>
          </a:p>
          <a:p>
            <a:pPr>
              <a:lnSpc>
                <a:spcPct val="80000"/>
              </a:lnSpc>
              <a:buFontTx/>
              <a:buNone/>
            </a:pPr>
            <a:r>
              <a:rPr lang="en-US" sz="2000" b="1"/>
              <a:t>“What will I do during the coming week (month) as my part for helping implement our plan?”</a:t>
            </a:r>
            <a:endParaRPr lang="en-US" sz="1800" b="1"/>
          </a:p>
          <a:p>
            <a:pPr>
              <a:lnSpc>
                <a:spcPct val="80000"/>
              </a:lnSpc>
              <a:buFontTx/>
              <a:buNone/>
            </a:pPr>
            <a:endParaRPr lang="en-US" sz="800"/>
          </a:p>
          <a:p>
            <a:pPr>
              <a:lnSpc>
                <a:spcPct val="80000"/>
              </a:lnSpc>
              <a:buFontTx/>
              <a:buNone/>
            </a:pPr>
            <a:r>
              <a:rPr lang="en-US" sz="1800" b="1" i="1"/>
              <a:t>(Or is there a better question?)</a:t>
            </a:r>
          </a:p>
          <a:p>
            <a:pPr>
              <a:lnSpc>
                <a:spcPct val="80000"/>
              </a:lnSpc>
              <a:buFontTx/>
              <a:buNone/>
            </a:pPr>
            <a:endParaRPr lang="en-US" sz="800"/>
          </a:p>
          <a:p>
            <a:pPr>
              <a:lnSpc>
                <a:spcPct val="80000"/>
              </a:lnSpc>
            </a:pPr>
            <a:r>
              <a:rPr lang="en-US" sz="1800" b="1"/>
              <a:t>Each person takes one simple task from the action plan that they will work on personally</a:t>
            </a:r>
          </a:p>
          <a:p>
            <a:pPr>
              <a:lnSpc>
                <a:spcPct val="80000"/>
              </a:lnSpc>
            </a:pPr>
            <a:endParaRPr lang="en-US" sz="1800" b="1"/>
          </a:p>
          <a:p>
            <a:pPr>
              <a:lnSpc>
                <a:spcPct val="80000"/>
              </a:lnSpc>
            </a:pPr>
            <a:r>
              <a:rPr lang="en-US" sz="1800" b="1"/>
              <a:t>Each person writes their commitment on their plan</a:t>
            </a:r>
            <a:endParaRPr lang="en-US" sz="2000" b="1"/>
          </a:p>
        </p:txBody>
      </p:sp>
      <p:sp>
        <p:nvSpPr>
          <p:cNvPr id="1227781" name="Rectangle 5"/>
          <p:cNvSpPr>
            <a:spLocks noChangeArrowheads="1"/>
          </p:cNvSpPr>
          <p:nvPr/>
        </p:nvSpPr>
        <p:spPr bwMode="auto">
          <a:xfrm>
            <a:off x="1981200" y="6019800"/>
            <a:ext cx="5448300" cy="701675"/>
          </a:xfrm>
          <a:prstGeom prst="rect">
            <a:avLst/>
          </a:prstGeom>
          <a:noFill/>
          <a:ln w="9525">
            <a:noFill/>
            <a:miter lim="800000"/>
            <a:headEnd/>
            <a:tailEnd/>
          </a:ln>
          <a:effectLst/>
        </p:spPr>
        <p:txBody>
          <a:bodyPr wrap="none">
            <a:spAutoFit/>
          </a:bodyPr>
          <a:lstStyle/>
          <a:p>
            <a:pPr algn="ctr"/>
            <a:r>
              <a:rPr lang="en-US" sz="2000" b="1"/>
              <a:t>“The power of commitments is contagious”</a:t>
            </a:r>
          </a:p>
          <a:p>
            <a:pPr algn="ctr"/>
            <a:r>
              <a:rPr lang="en-US" sz="2000" b="1"/>
              <a:t> </a:t>
            </a:r>
            <a:r>
              <a:rPr lang="en-US" sz="1600" b="1" i="0">
                <a:latin typeface="Arial" charset="0"/>
              </a:rPr>
              <a:t>“All the knowledge we need is in this village”</a:t>
            </a:r>
          </a:p>
        </p:txBody>
      </p:sp>
      <p:pic>
        <p:nvPicPr>
          <p:cNvPr id="1227783" name="Picture 7"/>
          <p:cNvPicPr>
            <a:picLocks noChangeAspect="1" noChangeArrowheads="1"/>
          </p:cNvPicPr>
          <p:nvPr/>
        </p:nvPicPr>
        <p:blipFill>
          <a:blip r:embed="rId3"/>
          <a:srcRect/>
          <a:stretch>
            <a:fillRect/>
          </a:stretch>
        </p:blipFill>
        <p:spPr bwMode="auto">
          <a:xfrm>
            <a:off x="228600" y="2057400"/>
            <a:ext cx="3962400" cy="2971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endParaRPr lang="en-US"/>
          </a:p>
          <a:p>
            <a:endParaRPr lang="en-US"/>
          </a:p>
          <a:p>
            <a:r>
              <a:rPr lang="en-US"/>
              <a:t>© Malcolm J. Odell, Jr.</a:t>
            </a:r>
          </a:p>
        </p:txBody>
      </p:sp>
      <p:sp>
        <p:nvSpPr>
          <p:cNvPr id="1229826" name="Rectangle 2"/>
          <p:cNvSpPr>
            <a:spLocks noGrp="1" noChangeArrowheads="1"/>
          </p:cNvSpPr>
          <p:nvPr>
            <p:ph type="body" sz="half" idx="1"/>
          </p:nvPr>
        </p:nvSpPr>
        <p:spPr>
          <a:xfrm>
            <a:off x="228600" y="2057400"/>
            <a:ext cx="3619500" cy="4038600"/>
          </a:xfrm>
        </p:spPr>
        <p:txBody>
          <a:bodyPr/>
          <a:lstStyle/>
          <a:p>
            <a:pPr>
              <a:lnSpc>
                <a:spcPct val="90000"/>
              </a:lnSpc>
            </a:pPr>
            <a:r>
              <a:rPr lang="en-US" sz="2400" b="1" i="1"/>
              <a:t>DON’T FORGET THOSE PERSONAL COMMITMENTS !!</a:t>
            </a:r>
            <a:endParaRPr lang="en-US" sz="2800" b="1" i="1"/>
          </a:p>
          <a:p>
            <a:pPr lvl="1">
              <a:lnSpc>
                <a:spcPct val="90000"/>
              </a:lnSpc>
              <a:buFontTx/>
              <a:buNone/>
            </a:pPr>
            <a:r>
              <a:rPr lang="en-US" sz="2000" b="1"/>
              <a:t>“The Power of Personal Commitment is Contagious!” </a:t>
            </a:r>
          </a:p>
          <a:p>
            <a:pPr lvl="1">
              <a:lnSpc>
                <a:spcPct val="90000"/>
              </a:lnSpc>
            </a:pPr>
            <a:r>
              <a:rPr lang="en-US" sz="2000" b="1"/>
              <a:t>Those that may not have had an opportunity to state their commitment often feel they missed something important</a:t>
            </a:r>
          </a:p>
          <a:p>
            <a:pPr lvl="2">
              <a:lnSpc>
                <a:spcPct val="90000"/>
              </a:lnSpc>
            </a:pPr>
            <a:endParaRPr lang="en-US" sz="1800" b="1"/>
          </a:p>
        </p:txBody>
      </p:sp>
      <p:sp>
        <p:nvSpPr>
          <p:cNvPr id="1229827" name="Rectangle 3"/>
          <p:cNvSpPr>
            <a:spLocks noGrp="1" noChangeArrowheads="1"/>
          </p:cNvSpPr>
          <p:nvPr>
            <p:ph type="title"/>
          </p:nvPr>
        </p:nvSpPr>
        <p:spPr>
          <a:xfrm>
            <a:off x="685800" y="685800"/>
            <a:ext cx="8229600" cy="1143000"/>
          </a:xfrm>
          <a:noFill/>
          <a:ln/>
        </p:spPr>
        <p:txBody>
          <a:bodyPr/>
          <a:lstStyle/>
          <a:p>
            <a:r>
              <a:rPr lang="en-US" b="1" i="1"/>
              <a:t>The Power of Personal Commitment</a:t>
            </a:r>
            <a:endParaRPr lang="en-US"/>
          </a:p>
        </p:txBody>
      </p:sp>
      <p:sp>
        <p:nvSpPr>
          <p:cNvPr id="1229829" name="Rectangle 5"/>
          <p:cNvSpPr>
            <a:spLocks noChangeArrowheads="1"/>
          </p:cNvSpPr>
          <p:nvPr/>
        </p:nvSpPr>
        <p:spPr bwMode="auto">
          <a:xfrm>
            <a:off x="4114800" y="5410200"/>
            <a:ext cx="4903788" cy="336550"/>
          </a:xfrm>
          <a:prstGeom prst="rect">
            <a:avLst/>
          </a:prstGeom>
          <a:noFill/>
          <a:ln w="9525">
            <a:noFill/>
            <a:miter lim="800000"/>
            <a:headEnd/>
            <a:tailEnd/>
          </a:ln>
          <a:effectLst/>
        </p:spPr>
        <p:txBody>
          <a:bodyPr wrap="none">
            <a:spAutoFit/>
          </a:bodyPr>
          <a:lstStyle/>
          <a:p>
            <a:r>
              <a:rPr lang="en-US" sz="1600" b="1">
                <a:latin typeface="Arial" charset="0"/>
              </a:rPr>
              <a:t>“All the knowledge we need is in this village….””</a:t>
            </a:r>
          </a:p>
        </p:txBody>
      </p:sp>
      <p:pic>
        <p:nvPicPr>
          <p:cNvPr id="1229832" name="Picture 8"/>
          <p:cNvPicPr>
            <a:picLocks noChangeAspect="1" noChangeArrowheads="1"/>
          </p:cNvPicPr>
          <p:nvPr/>
        </p:nvPicPr>
        <p:blipFill>
          <a:blip r:embed="rId3"/>
          <a:srcRect/>
          <a:stretch>
            <a:fillRect/>
          </a:stretch>
        </p:blipFill>
        <p:spPr bwMode="auto">
          <a:xfrm>
            <a:off x="4114800" y="1924050"/>
            <a:ext cx="4648200" cy="3486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endParaRPr lang="en-US"/>
          </a:p>
          <a:p>
            <a:endParaRPr lang="en-US"/>
          </a:p>
          <a:p>
            <a:r>
              <a:rPr lang="en-US"/>
              <a:t>© Malcolm J. Odell, Jr.</a:t>
            </a:r>
          </a:p>
        </p:txBody>
      </p:sp>
      <p:sp>
        <p:nvSpPr>
          <p:cNvPr id="1231874" name="Rectangle 2"/>
          <p:cNvSpPr>
            <a:spLocks noGrp="1" noChangeArrowheads="1"/>
          </p:cNvSpPr>
          <p:nvPr>
            <p:ph type="title"/>
          </p:nvPr>
        </p:nvSpPr>
        <p:spPr>
          <a:xfrm>
            <a:off x="457200" y="304800"/>
            <a:ext cx="8229600" cy="1143000"/>
          </a:xfrm>
        </p:spPr>
        <p:txBody>
          <a:bodyPr/>
          <a:lstStyle/>
          <a:p>
            <a:r>
              <a:rPr lang="en-US" sz="3600" b="1"/>
              <a:t>Step 5:</a:t>
            </a:r>
            <a:r>
              <a:rPr lang="en-US" b="1"/>
              <a:t>“Do It Now!”</a:t>
            </a:r>
          </a:p>
        </p:txBody>
      </p:sp>
      <p:sp>
        <p:nvSpPr>
          <p:cNvPr id="1231875" name="Rectangle 3"/>
          <p:cNvSpPr>
            <a:spLocks noGrp="1" noChangeArrowheads="1"/>
          </p:cNvSpPr>
          <p:nvPr>
            <p:ph type="body" sz="half" idx="2"/>
          </p:nvPr>
        </p:nvSpPr>
        <p:spPr>
          <a:xfrm>
            <a:off x="76200" y="1295400"/>
            <a:ext cx="4876800" cy="4876800"/>
          </a:xfrm>
        </p:spPr>
        <p:txBody>
          <a:bodyPr/>
          <a:lstStyle/>
          <a:p>
            <a:pPr>
              <a:lnSpc>
                <a:spcPct val="90000"/>
              </a:lnSpc>
              <a:buFontTx/>
              <a:buNone/>
            </a:pPr>
            <a:r>
              <a:rPr lang="en-US" sz="1600" b="1"/>
              <a:t>Frame your </a:t>
            </a:r>
            <a:r>
              <a:rPr lang="en-US" sz="1600" b="1" i="1"/>
              <a:t>“Do it Now!”</a:t>
            </a:r>
            <a:r>
              <a:rPr lang="en-US" sz="1600" b="1"/>
              <a:t> question to encourage villagers to find something they can do right away to start implementing their plan</a:t>
            </a:r>
            <a:endParaRPr lang="en-US" sz="2000" b="1" i="1"/>
          </a:p>
          <a:p>
            <a:pPr lvl="2">
              <a:lnSpc>
                <a:spcPct val="80000"/>
              </a:lnSpc>
              <a:buFontTx/>
              <a:buNone/>
            </a:pPr>
            <a:r>
              <a:rPr lang="en-US" sz="1600" b="1"/>
              <a:t>-- Brainstorm questions</a:t>
            </a:r>
          </a:p>
          <a:p>
            <a:pPr lvl="2">
              <a:lnSpc>
                <a:spcPct val="80000"/>
              </a:lnSpc>
              <a:buFontTx/>
              <a:buNone/>
            </a:pPr>
            <a:r>
              <a:rPr lang="en-US" sz="1600" b="1"/>
              <a:t>-- Choose most powerful question</a:t>
            </a:r>
          </a:p>
          <a:p>
            <a:pPr lvl="2">
              <a:lnSpc>
                <a:spcPct val="80000"/>
              </a:lnSpc>
              <a:buFontTx/>
              <a:buNone/>
            </a:pPr>
            <a:r>
              <a:rPr lang="en-US" sz="1600" b="1"/>
              <a:t>-- Practice asking questions to each other</a:t>
            </a:r>
          </a:p>
          <a:p>
            <a:pPr>
              <a:lnSpc>
                <a:spcPct val="80000"/>
              </a:lnSpc>
              <a:buFontTx/>
              <a:buNone/>
            </a:pPr>
            <a:endParaRPr lang="en-US" sz="1600" b="1"/>
          </a:p>
          <a:p>
            <a:pPr>
              <a:lnSpc>
                <a:spcPct val="80000"/>
              </a:lnSpc>
              <a:buFontTx/>
              <a:buNone/>
            </a:pPr>
            <a:r>
              <a:rPr lang="en-US" sz="1600" b="1"/>
              <a:t>Possible questions</a:t>
            </a:r>
          </a:p>
          <a:p>
            <a:pPr>
              <a:lnSpc>
                <a:spcPct val="80000"/>
              </a:lnSpc>
            </a:pPr>
            <a:r>
              <a:rPr lang="en-US" sz="1600" b="1"/>
              <a:t>“What can we do right now to get started?”</a:t>
            </a:r>
          </a:p>
          <a:p>
            <a:pPr>
              <a:lnSpc>
                <a:spcPct val="80000"/>
              </a:lnSpc>
            </a:pPr>
            <a:r>
              <a:rPr lang="en-US" sz="1600" b="1"/>
              <a:t>“What is the ‘first step’ in our plan that we could begin immediately?</a:t>
            </a:r>
          </a:p>
          <a:p>
            <a:pPr>
              <a:lnSpc>
                <a:spcPct val="80000"/>
              </a:lnSpc>
            </a:pPr>
            <a:r>
              <a:rPr lang="en-US" sz="1600" b="1"/>
              <a:t>“How can we begin to implement our action plan right away, right now in the next 10-15 minutes, before we end our meeting?”</a:t>
            </a:r>
          </a:p>
          <a:p>
            <a:pPr>
              <a:lnSpc>
                <a:spcPct val="80000"/>
              </a:lnSpc>
            </a:pPr>
            <a:r>
              <a:rPr lang="en-US" sz="1600" b="1"/>
              <a:t>“What can we do together right now, before the tea comes?”</a:t>
            </a:r>
          </a:p>
          <a:p>
            <a:pPr>
              <a:lnSpc>
                <a:spcPct val="80000"/>
              </a:lnSpc>
            </a:pPr>
            <a:endParaRPr lang="en-US" sz="2000" b="1"/>
          </a:p>
        </p:txBody>
      </p:sp>
      <p:sp>
        <p:nvSpPr>
          <p:cNvPr id="1231877" name="Rectangle 5"/>
          <p:cNvSpPr>
            <a:spLocks noChangeArrowheads="1"/>
          </p:cNvSpPr>
          <p:nvPr/>
        </p:nvSpPr>
        <p:spPr bwMode="auto">
          <a:xfrm>
            <a:off x="5257800" y="5943600"/>
            <a:ext cx="2927350" cy="581025"/>
          </a:xfrm>
          <a:prstGeom prst="rect">
            <a:avLst/>
          </a:prstGeom>
          <a:noFill/>
          <a:ln w="9525">
            <a:noFill/>
            <a:miter lim="800000"/>
            <a:headEnd/>
            <a:tailEnd/>
          </a:ln>
          <a:effectLst/>
        </p:spPr>
        <p:txBody>
          <a:bodyPr wrap="none">
            <a:spAutoFit/>
          </a:bodyPr>
          <a:lstStyle/>
          <a:p>
            <a:r>
              <a:rPr lang="en-US" sz="1600" b="1">
                <a:latin typeface="Arial" charset="0"/>
              </a:rPr>
              <a:t>“All the knowledge we need </a:t>
            </a:r>
          </a:p>
          <a:p>
            <a:r>
              <a:rPr lang="en-US" sz="1600" b="1">
                <a:latin typeface="Arial" charset="0"/>
              </a:rPr>
              <a:t>is in this village….”</a:t>
            </a:r>
          </a:p>
        </p:txBody>
      </p:sp>
      <p:pic>
        <p:nvPicPr>
          <p:cNvPr id="1231879" name="Picture 7"/>
          <p:cNvPicPr>
            <a:picLocks noChangeAspect="1" noChangeArrowheads="1"/>
          </p:cNvPicPr>
          <p:nvPr>
            <p:ph sz="half" idx="1"/>
          </p:nvPr>
        </p:nvPicPr>
        <p:blipFill>
          <a:blip r:embed="rId3"/>
          <a:srcRect/>
          <a:stretch>
            <a:fillRect/>
          </a:stretch>
        </p:blipFill>
        <p:spPr>
          <a:xfrm>
            <a:off x="5105400" y="1524000"/>
            <a:ext cx="3257550" cy="4343400"/>
          </a:xfrm>
          <a:noFill/>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endParaRPr lang="en-US"/>
          </a:p>
          <a:p>
            <a:endParaRPr lang="en-US"/>
          </a:p>
          <a:p>
            <a:r>
              <a:rPr lang="en-US"/>
              <a:t>© Malcolm J. Odell, Jr.</a:t>
            </a:r>
          </a:p>
        </p:txBody>
      </p:sp>
      <p:sp>
        <p:nvSpPr>
          <p:cNvPr id="1233922" name="Rectangle 2"/>
          <p:cNvSpPr>
            <a:spLocks noGrp="1" noChangeArrowheads="1"/>
          </p:cNvSpPr>
          <p:nvPr>
            <p:ph type="title"/>
          </p:nvPr>
        </p:nvSpPr>
        <p:spPr>
          <a:xfrm>
            <a:off x="457200" y="457200"/>
            <a:ext cx="8229600" cy="1143000"/>
          </a:xfrm>
        </p:spPr>
        <p:txBody>
          <a:bodyPr/>
          <a:lstStyle/>
          <a:p>
            <a:r>
              <a:rPr lang="en-US" sz="4000" b="1"/>
              <a:t>Design &amp; Delivery</a:t>
            </a:r>
            <a:r>
              <a:rPr lang="en-US" sz="4000"/>
              <a:t/>
            </a:r>
            <a:br>
              <a:rPr lang="en-US" sz="4000"/>
            </a:br>
            <a:r>
              <a:rPr lang="en-US" sz="3200" b="1" i="1"/>
              <a:t>an Action Plan for achieving the Dream for Empowering Community</a:t>
            </a:r>
            <a:r>
              <a:rPr lang="en-US" sz="3600" b="1" i="1"/>
              <a:t> Mobilization</a:t>
            </a:r>
          </a:p>
        </p:txBody>
      </p:sp>
      <p:sp>
        <p:nvSpPr>
          <p:cNvPr id="1233923" name="Rectangle 3"/>
          <p:cNvSpPr>
            <a:spLocks noGrp="1" noChangeArrowheads="1"/>
          </p:cNvSpPr>
          <p:nvPr>
            <p:ph type="body" sz="half" idx="1"/>
          </p:nvPr>
        </p:nvSpPr>
        <p:spPr/>
        <p:txBody>
          <a:bodyPr/>
          <a:lstStyle/>
          <a:p>
            <a:pPr>
              <a:lnSpc>
                <a:spcPct val="90000"/>
              </a:lnSpc>
              <a:buFontTx/>
              <a:buNone/>
            </a:pPr>
            <a:r>
              <a:rPr lang="en-US" sz="1800"/>
              <a:t>Combining Steps 3 &amp; 4 Teams – decide </a:t>
            </a:r>
          </a:p>
          <a:p>
            <a:pPr>
              <a:lnSpc>
                <a:spcPct val="90000"/>
              </a:lnSpc>
            </a:pPr>
            <a:r>
              <a:rPr lang="en-US" sz="1800"/>
              <a:t>What </a:t>
            </a:r>
            <a:r>
              <a:rPr lang="en-US" sz="1800" i="1"/>
              <a:t>we can do -- </a:t>
            </a:r>
            <a:r>
              <a:rPr lang="en-US" sz="1800" b="1" i="1"/>
              <a:t>this week, this month</a:t>
            </a:r>
            <a:r>
              <a:rPr lang="en-US" sz="1800" i="1"/>
              <a:t> -- to begin to move toward creating our dreams for empowering community mobilization</a:t>
            </a:r>
          </a:p>
          <a:p>
            <a:pPr>
              <a:lnSpc>
                <a:spcPct val="90000"/>
              </a:lnSpc>
            </a:pPr>
            <a:r>
              <a:rPr lang="en-US" sz="1800" b="1" i="1"/>
              <a:t>How will we do it?</a:t>
            </a:r>
            <a:endParaRPr lang="en-US" sz="1800" i="1"/>
          </a:p>
          <a:p>
            <a:pPr lvl="1">
              <a:lnSpc>
                <a:spcPct val="90000"/>
              </a:lnSpc>
            </a:pPr>
            <a:r>
              <a:rPr lang="en-US" sz="1600" b="1"/>
              <a:t>Draw a picture of our action plan</a:t>
            </a:r>
          </a:p>
        </p:txBody>
      </p:sp>
      <p:sp>
        <p:nvSpPr>
          <p:cNvPr id="1233925" name="Rectangle 5"/>
          <p:cNvSpPr>
            <a:spLocks noChangeArrowheads="1"/>
          </p:cNvSpPr>
          <p:nvPr/>
        </p:nvSpPr>
        <p:spPr bwMode="auto">
          <a:xfrm>
            <a:off x="3657600" y="6172200"/>
            <a:ext cx="4164013" cy="457200"/>
          </a:xfrm>
          <a:prstGeom prst="rect">
            <a:avLst/>
          </a:prstGeom>
          <a:noFill/>
          <a:ln w="9525">
            <a:noFill/>
            <a:miter lim="800000"/>
            <a:headEnd/>
            <a:tailEnd/>
          </a:ln>
          <a:effectLst/>
        </p:spPr>
        <p:txBody>
          <a:bodyPr wrap="none">
            <a:spAutoFit/>
          </a:bodyPr>
          <a:lstStyle/>
          <a:p>
            <a:r>
              <a:rPr lang="en-US" sz="2400" b="1" i="0">
                <a:latin typeface="Arial" charset="0"/>
              </a:rPr>
              <a:t>Keep this to just 5 minutes!</a:t>
            </a:r>
          </a:p>
        </p:txBody>
      </p:sp>
      <p:sp>
        <p:nvSpPr>
          <p:cNvPr id="1233926" name="Rectangle 6"/>
          <p:cNvSpPr>
            <a:spLocks noChangeArrowheads="1"/>
          </p:cNvSpPr>
          <p:nvPr/>
        </p:nvSpPr>
        <p:spPr bwMode="auto">
          <a:xfrm>
            <a:off x="4191000" y="5334000"/>
            <a:ext cx="4224338" cy="304800"/>
          </a:xfrm>
          <a:prstGeom prst="rect">
            <a:avLst/>
          </a:prstGeom>
          <a:noFill/>
          <a:ln w="9525">
            <a:noFill/>
            <a:miter lim="800000"/>
            <a:headEnd/>
            <a:tailEnd/>
          </a:ln>
          <a:effectLst/>
        </p:spPr>
        <p:txBody>
          <a:bodyPr wrap="none">
            <a:spAutoFit/>
          </a:bodyPr>
          <a:lstStyle/>
          <a:p>
            <a:pPr eaLnBrk="0" hangingPunct="0"/>
            <a:r>
              <a:rPr lang="en-US" sz="1400" b="1">
                <a:latin typeface="Arial" charset="0"/>
                <a:ea typeface="ヒラギノ角ゴ Pro W3" pitchFamily="1" charset="-128"/>
              </a:rPr>
              <a:t>“All the knowledge we need is in this </a:t>
            </a:r>
            <a:r>
              <a:rPr lang="en-US" sz="1400" b="1" u="sng">
                <a:latin typeface="Arial" charset="0"/>
                <a:ea typeface="ヒラギノ角ゴ Pro W3" pitchFamily="1" charset="-128"/>
              </a:rPr>
              <a:t>village</a:t>
            </a:r>
            <a:r>
              <a:rPr lang="en-US" sz="1400" b="1">
                <a:latin typeface="Arial" charset="0"/>
                <a:ea typeface="ヒラギノ角ゴ Pro W3" pitchFamily="1" charset="-128"/>
              </a:rPr>
              <a:t>….”</a:t>
            </a:r>
            <a:endParaRPr lang="en-US" sz="2000" b="1">
              <a:latin typeface="Arial" charset="0"/>
              <a:ea typeface="ヒラギノ角ゴ Pro W3" pitchFamily="1" charset="-128"/>
            </a:endParaRPr>
          </a:p>
        </p:txBody>
      </p:sp>
      <p:pic>
        <p:nvPicPr>
          <p:cNvPr id="1233928" name="Picture 8"/>
          <p:cNvPicPr>
            <a:picLocks noChangeAspect="1" noChangeArrowheads="1"/>
          </p:cNvPicPr>
          <p:nvPr>
            <p:ph sz="half" idx="2"/>
          </p:nvPr>
        </p:nvPicPr>
        <p:blipFill>
          <a:blip r:embed="rId3"/>
          <a:srcRect/>
          <a:stretch>
            <a:fillRect/>
          </a:stretch>
        </p:blipFill>
        <p:spPr>
          <a:xfrm>
            <a:off x="4191000" y="2105025"/>
            <a:ext cx="4305300" cy="3228975"/>
          </a:xfrm>
          <a:noFill/>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endParaRPr lang="en-US"/>
          </a:p>
          <a:p>
            <a:endParaRPr lang="en-US"/>
          </a:p>
          <a:p>
            <a:r>
              <a:rPr lang="en-US"/>
              <a:t>© Malcolm J. Odell, Jr.</a:t>
            </a:r>
          </a:p>
        </p:txBody>
      </p:sp>
      <p:sp>
        <p:nvSpPr>
          <p:cNvPr id="1180674" name="Rectangle 2"/>
          <p:cNvSpPr>
            <a:spLocks noGrp="1" noChangeArrowheads="1"/>
          </p:cNvSpPr>
          <p:nvPr>
            <p:ph type="title"/>
          </p:nvPr>
        </p:nvSpPr>
        <p:spPr>
          <a:xfrm>
            <a:off x="457200" y="228600"/>
            <a:ext cx="8229600" cy="609600"/>
          </a:xfrm>
        </p:spPr>
        <p:txBody>
          <a:bodyPr/>
          <a:lstStyle/>
          <a:p>
            <a:r>
              <a:rPr lang="en-US" sz="2800" b="1"/>
              <a:t>Planning a Community Mobilization Meeting</a:t>
            </a:r>
          </a:p>
        </p:txBody>
      </p:sp>
      <p:sp>
        <p:nvSpPr>
          <p:cNvPr id="1180675" name="Rectangle 3"/>
          <p:cNvSpPr>
            <a:spLocks noGrp="1" noChangeArrowheads="1"/>
          </p:cNvSpPr>
          <p:nvPr>
            <p:ph type="body" sz="half" idx="1"/>
          </p:nvPr>
        </p:nvSpPr>
        <p:spPr>
          <a:xfrm>
            <a:off x="304800" y="838200"/>
            <a:ext cx="5257800" cy="4724400"/>
          </a:xfrm>
        </p:spPr>
        <p:txBody>
          <a:bodyPr/>
          <a:lstStyle/>
          <a:p>
            <a:pPr>
              <a:lnSpc>
                <a:spcPct val="80000"/>
              </a:lnSpc>
              <a:buFontTx/>
              <a:buNone/>
            </a:pPr>
            <a:r>
              <a:rPr lang="en-US" sz="1400" b="1" i="1"/>
              <a:t>Form Teams </a:t>
            </a:r>
          </a:p>
          <a:p>
            <a:pPr>
              <a:lnSpc>
                <a:spcPct val="80000"/>
              </a:lnSpc>
              <a:buFontTx/>
              <a:buNone/>
            </a:pPr>
            <a:r>
              <a:rPr lang="en-US" sz="1400" b="1" i="1"/>
              <a:t>Use a Simplified APA Process </a:t>
            </a:r>
          </a:p>
          <a:p>
            <a:pPr>
              <a:lnSpc>
                <a:spcPct val="80000"/>
              </a:lnSpc>
              <a:buFontTx/>
              <a:buNone/>
            </a:pPr>
            <a:r>
              <a:rPr lang="en-US" sz="1400" b="1" i="1"/>
              <a:t>Design 1-2 hr. meeting to help a community group</a:t>
            </a:r>
          </a:p>
          <a:p>
            <a:pPr>
              <a:lnSpc>
                <a:spcPct val="80000"/>
              </a:lnSpc>
            </a:pPr>
            <a:r>
              <a:rPr lang="en-US" sz="1400" b="1" i="1"/>
              <a:t>Discover</a:t>
            </a:r>
            <a:r>
              <a:rPr lang="en-US" sz="1400" b="1"/>
              <a:t>	</a:t>
            </a:r>
          </a:p>
          <a:p>
            <a:pPr lvl="1">
              <a:lnSpc>
                <a:spcPct val="80000"/>
              </a:lnSpc>
            </a:pPr>
            <a:r>
              <a:rPr lang="en-US" sz="1400" b="1"/>
              <a:t>Community’s strengths, achievements, successes, proudest moments</a:t>
            </a:r>
          </a:p>
          <a:p>
            <a:pPr lvl="1">
              <a:lnSpc>
                <a:spcPct val="80000"/>
              </a:lnSpc>
            </a:pPr>
            <a:r>
              <a:rPr lang="en-US" sz="1400" b="1" i="1"/>
              <a:t>Discover their most successful, best organized community project - How was it organized</a:t>
            </a:r>
          </a:p>
          <a:p>
            <a:pPr>
              <a:lnSpc>
                <a:spcPct val="80000"/>
              </a:lnSpc>
            </a:pPr>
            <a:r>
              <a:rPr lang="en-US" sz="1400" b="1" i="1"/>
              <a:t>Dream</a:t>
            </a:r>
            <a:r>
              <a:rPr lang="en-US" sz="1400" b="1"/>
              <a:t> 	  </a:t>
            </a:r>
          </a:p>
          <a:p>
            <a:pPr lvl="1">
              <a:lnSpc>
                <a:spcPct val="80000"/>
              </a:lnSpc>
            </a:pPr>
            <a:r>
              <a:rPr lang="en-US" sz="1400" b="1"/>
              <a:t>Their vision of a positive future for their community</a:t>
            </a:r>
          </a:p>
          <a:p>
            <a:pPr lvl="1">
              <a:lnSpc>
                <a:spcPct val="80000"/>
              </a:lnSpc>
            </a:pPr>
            <a:r>
              <a:rPr lang="en-US" sz="1400" b="1" i="1"/>
              <a:t>Their vision for a successful CDC &amp; WAC</a:t>
            </a:r>
          </a:p>
          <a:p>
            <a:pPr lvl="1">
              <a:lnSpc>
                <a:spcPct val="80000"/>
              </a:lnSpc>
            </a:pPr>
            <a:r>
              <a:rPr lang="en-US" sz="1400" b="1" i="1"/>
              <a:t>Their vision for measuring and sharing their achievement</a:t>
            </a:r>
          </a:p>
          <a:p>
            <a:pPr>
              <a:lnSpc>
                <a:spcPct val="80000"/>
              </a:lnSpc>
            </a:pPr>
            <a:r>
              <a:rPr lang="en-US" sz="1400" b="1" i="1"/>
              <a:t>Design &amp; </a:t>
            </a:r>
          </a:p>
          <a:p>
            <a:pPr>
              <a:lnSpc>
                <a:spcPct val="80000"/>
              </a:lnSpc>
            </a:pPr>
            <a:r>
              <a:rPr lang="en-US" sz="1400" b="1" i="1"/>
              <a:t>Delivery  </a:t>
            </a:r>
          </a:p>
          <a:p>
            <a:pPr lvl="1">
              <a:lnSpc>
                <a:spcPct val="80000"/>
              </a:lnSpc>
            </a:pPr>
            <a:r>
              <a:rPr lang="en-US" sz="1400" b="1"/>
              <a:t>Plans and commitments to begin</a:t>
            </a:r>
          </a:p>
          <a:p>
            <a:pPr lvl="2">
              <a:lnSpc>
                <a:spcPct val="80000"/>
              </a:lnSpc>
            </a:pPr>
            <a:r>
              <a:rPr lang="en-US" sz="1400" b="1"/>
              <a:t>What they plan to do to realize their vision for the future</a:t>
            </a:r>
          </a:p>
          <a:p>
            <a:pPr lvl="2">
              <a:lnSpc>
                <a:spcPct val="80000"/>
              </a:lnSpc>
            </a:pPr>
            <a:r>
              <a:rPr lang="en-US" sz="1400" b="1"/>
              <a:t>Plans for forming, strengthening CDCs &amp; WSCs; for measuring and sharing successes</a:t>
            </a:r>
            <a:endParaRPr lang="en-US" sz="1600" b="1"/>
          </a:p>
          <a:p>
            <a:pPr>
              <a:lnSpc>
                <a:spcPct val="80000"/>
              </a:lnSpc>
            </a:pPr>
            <a:r>
              <a:rPr lang="en-US" sz="1400" b="1" i="1"/>
              <a:t>“Do it Now!”</a:t>
            </a:r>
          </a:p>
          <a:p>
            <a:pPr lvl="1">
              <a:lnSpc>
                <a:spcPct val="80000"/>
              </a:lnSpc>
            </a:pPr>
            <a:r>
              <a:rPr lang="en-US" sz="1400" b="1"/>
              <a:t>What they can do right now to get started</a:t>
            </a:r>
            <a:endParaRPr lang="en-US" sz="1400" b="1" i="1"/>
          </a:p>
        </p:txBody>
      </p:sp>
      <p:sp>
        <p:nvSpPr>
          <p:cNvPr id="1180677" name="Rectangle 5"/>
          <p:cNvSpPr>
            <a:spLocks noChangeArrowheads="1"/>
          </p:cNvSpPr>
          <p:nvPr/>
        </p:nvSpPr>
        <p:spPr bwMode="auto">
          <a:xfrm>
            <a:off x="381000" y="5638800"/>
            <a:ext cx="8275638" cy="641350"/>
          </a:xfrm>
          <a:prstGeom prst="rect">
            <a:avLst/>
          </a:prstGeom>
          <a:noFill/>
          <a:ln w="9525">
            <a:noFill/>
            <a:miter lim="800000"/>
            <a:headEnd/>
            <a:tailEnd/>
          </a:ln>
          <a:effectLst/>
        </p:spPr>
        <p:txBody>
          <a:bodyPr wrap="none">
            <a:spAutoFit/>
          </a:bodyPr>
          <a:lstStyle/>
          <a:p>
            <a:r>
              <a:rPr lang="en-US" sz="1800" b="1"/>
              <a:t>Each team prepares a 5-minute presentation with Role Play, Drama, Song, </a:t>
            </a:r>
          </a:p>
          <a:p>
            <a:r>
              <a:rPr lang="en-US" sz="1800" b="1"/>
              <a:t>and/or Dance demonstrating their mission and process</a:t>
            </a:r>
            <a:endParaRPr lang="en-US" sz="3200" b="1"/>
          </a:p>
        </p:txBody>
      </p:sp>
      <p:sp>
        <p:nvSpPr>
          <p:cNvPr id="1180678" name="Rectangle 6"/>
          <p:cNvSpPr>
            <a:spLocks noChangeArrowheads="1"/>
          </p:cNvSpPr>
          <p:nvPr/>
        </p:nvSpPr>
        <p:spPr bwMode="auto">
          <a:xfrm>
            <a:off x="5638800" y="4676775"/>
            <a:ext cx="2927350" cy="581025"/>
          </a:xfrm>
          <a:prstGeom prst="rect">
            <a:avLst/>
          </a:prstGeom>
          <a:noFill/>
          <a:ln w="9525">
            <a:noFill/>
            <a:miter lim="800000"/>
            <a:headEnd/>
            <a:tailEnd/>
          </a:ln>
          <a:effectLst/>
        </p:spPr>
        <p:txBody>
          <a:bodyPr wrap="none">
            <a:spAutoFit/>
          </a:bodyPr>
          <a:lstStyle/>
          <a:p>
            <a:r>
              <a:rPr lang="en-US" sz="1600" b="1">
                <a:latin typeface="Arial" charset="0"/>
              </a:rPr>
              <a:t>“All the knowledge we need </a:t>
            </a:r>
          </a:p>
          <a:p>
            <a:r>
              <a:rPr lang="en-US" sz="1600" b="1">
                <a:latin typeface="Arial" charset="0"/>
              </a:rPr>
              <a:t>is in this village….”</a:t>
            </a:r>
          </a:p>
        </p:txBody>
      </p:sp>
      <p:pic>
        <p:nvPicPr>
          <p:cNvPr id="1180680" name="Picture 8"/>
          <p:cNvPicPr>
            <a:picLocks noChangeAspect="1" noChangeArrowheads="1"/>
          </p:cNvPicPr>
          <p:nvPr>
            <p:ph sz="half" idx="2"/>
          </p:nvPr>
        </p:nvPicPr>
        <p:blipFill>
          <a:blip r:embed="rId3"/>
          <a:srcRect/>
          <a:stretch>
            <a:fillRect/>
          </a:stretch>
        </p:blipFill>
        <p:spPr>
          <a:xfrm>
            <a:off x="5486400" y="2057400"/>
            <a:ext cx="3429000" cy="2571750"/>
          </a:xfrm>
          <a:noFill/>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endParaRPr lang="en-US"/>
          </a:p>
          <a:p>
            <a:endParaRPr lang="en-US"/>
          </a:p>
          <a:p>
            <a:r>
              <a:rPr lang="en-US"/>
              <a:t>© Malcolm J. Odell, Jr.</a:t>
            </a:r>
          </a:p>
        </p:txBody>
      </p:sp>
      <p:sp>
        <p:nvSpPr>
          <p:cNvPr id="1178626" name="Rectangle 2"/>
          <p:cNvSpPr>
            <a:spLocks noGrp="1" noChangeArrowheads="1"/>
          </p:cNvSpPr>
          <p:nvPr>
            <p:ph type="title"/>
          </p:nvPr>
        </p:nvSpPr>
        <p:spPr>
          <a:xfrm>
            <a:off x="457200" y="304800"/>
            <a:ext cx="8229600" cy="1143000"/>
          </a:xfrm>
        </p:spPr>
        <p:txBody>
          <a:bodyPr/>
          <a:lstStyle/>
          <a:p>
            <a:r>
              <a:rPr lang="en-US" sz="3600" b="1"/>
              <a:t>Planning Tomorrow’s APA Meeting</a:t>
            </a:r>
            <a:br>
              <a:rPr lang="en-US" sz="3600" b="1"/>
            </a:br>
            <a:r>
              <a:rPr lang="en-US" b="1"/>
              <a:t>“Do It Now!”</a:t>
            </a:r>
          </a:p>
        </p:txBody>
      </p:sp>
      <p:sp>
        <p:nvSpPr>
          <p:cNvPr id="1178627" name="Rectangle 3"/>
          <p:cNvSpPr>
            <a:spLocks noGrp="1" noChangeArrowheads="1"/>
          </p:cNvSpPr>
          <p:nvPr>
            <p:ph type="body" sz="half" idx="2"/>
          </p:nvPr>
        </p:nvSpPr>
        <p:spPr>
          <a:xfrm>
            <a:off x="5029200" y="1752600"/>
            <a:ext cx="3962400" cy="4343400"/>
          </a:xfrm>
        </p:spPr>
        <p:txBody>
          <a:bodyPr/>
          <a:lstStyle/>
          <a:p>
            <a:pPr>
              <a:buFontTx/>
              <a:buNone/>
            </a:pPr>
            <a:r>
              <a:rPr lang="en-US" sz="2000" b="1"/>
              <a:t>Participants</a:t>
            </a:r>
          </a:p>
          <a:p>
            <a:r>
              <a:rPr lang="en-US" sz="2000" b="1"/>
              <a:t>Teams of 2</a:t>
            </a:r>
          </a:p>
          <a:p>
            <a:r>
              <a:rPr lang="en-US" sz="2000" b="1"/>
              <a:t>Prepare a 1-2 hour APA Meeting to conduct with a village group Monday</a:t>
            </a:r>
            <a:endParaRPr lang="en-US" sz="1600" b="1"/>
          </a:p>
          <a:p>
            <a:endParaRPr lang="en-US" sz="600"/>
          </a:p>
          <a:p>
            <a:r>
              <a:rPr lang="en-US" sz="2000" b="1"/>
              <a:t>Do it now !</a:t>
            </a:r>
          </a:p>
          <a:p>
            <a:pPr lvl="1"/>
            <a:r>
              <a:rPr lang="en-US" sz="1800" b="1"/>
              <a:t>Yes, that’s right, go ahead and do it, right now!</a:t>
            </a:r>
          </a:p>
        </p:txBody>
      </p:sp>
      <p:sp>
        <p:nvSpPr>
          <p:cNvPr id="1178629" name="Rectangle 5"/>
          <p:cNvSpPr>
            <a:spLocks noChangeArrowheads="1"/>
          </p:cNvSpPr>
          <p:nvPr/>
        </p:nvSpPr>
        <p:spPr bwMode="auto">
          <a:xfrm>
            <a:off x="1295400" y="5715000"/>
            <a:ext cx="2927350" cy="581025"/>
          </a:xfrm>
          <a:prstGeom prst="rect">
            <a:avLst/>
          </a:prstGeom>
          <a:noFill/>
          <a:ln w="9525">
            <a:noFill/>
            <a:miter lim="800000"/>
            <a:headEnd/>
            <a:tailEnd/>
          </a:ln>
          <a:effectLst/>
        </p:spPr>
        <p:txBody>
          <a:bodyPr wrap="none">
            <a:spAutoFit/>
          </a:bodyPr>
          <a:lstStyle/>
          <a:p>
            <a:r>
              <a:rPr lang="en-US" sz="1600" b="1">
                <a:latin typeface="Arial" charset="0"/>
              </a:rPr>
              <a:t>“All the knowledge we need </a:t>
            </a:r>
          </a:p>
          <a:p>
            <a:r>
              <a:rPr lang="en-US" sz="1600" b="1">
                <a:latin typeface="Arial" charset="0"/>
              </a:rPr>
              <a:t>is in this village….”</a:t>
            </a:r>
          </a:p>
        </p:txBody>
      </p:sp>
      <p:pic>
        <p:nvPicPr>
          <p:cNvPr id="1178631" name="Picture 7"/>
          <p:cNvPicPr>
            <a:picLocks noChangeAspect="1" noChangeArrowheads="1"/>
          </p:cNvPicPr>
          <p:nvPr>
            <p:ph sz="half" idx="1"/>
          </p:nvPr>
        </p:nvPicPr>
        <p:blipFill>
          <a:blip r:embed="rId3"/>
          <a:srcRect/>
          <a:stretch>
            <a:fillRect/>
          </a:stretch>
        </p:blipFill>
        <p:spPr>
          <a:xfrm>
            <a:off x="381000" y="1924050"/>
            <a:ext cx="4610100" cy="3457575"/>
          </a:xfrm>
          <a:noFill/>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endParaRPr lang="en-US"/>
          </a:p>
          <a:p>
            <a:endParaRPr lang="en-US"/>
          </a:p>
          <a:p>
            <a:r>
              <a:rPr lang="en-US"/>
              <a:t>© Malcolm J. Odell, Jr.</a:t>
            </a:r>
          </a:p>
        </p:txBody>
      </p:sp>
      <p:sp>
        <p:nvSpPr>
          <p:cNvPr id="1094658" name="Rectangle 2"/>
          <p:cNvSpPr>
            <a:spLocks noGrp="1" noChangeArrowheads="1"/>
          </p:cNvSpPr>
          <p:nvPr>
            <p:ph type="title"/>
          </p:nvPr>
        </p:nvSpPr>
        <p:spPr>
          <a:xfrm>
            <a:off x="457200" y="228600"/>
            <a:ext cx="8229600" cy="1143000"/>
          </a:xfrm>
        </p:spPr>
        <p:txBody>
          <a:bodyPr/>
          <a:lstStyle/>
          <a:p>
            <a:r>
              <a:rPr lang="en-US"/>
              <a:t>Sharing Dreams and Designs</a:t>
            </a:r>
          </a:p>
        </p:txBody>
      </p:sp>
      <p:sp>
        <p:nvSpPr>
          <p:cNvPr id="1094659" name="Rectangle 3"/>
          <p:cNvSpPr>
            <a:spLocks noGrp="1" noChangeArrowheads="1"/>
          </p:cNvSpPr>
          <p:nvPr>
            <p:ph type="body" sz="half" idx="1"/>
          </p:nvPr>
        </p:nvSpPr>
        <p:spPr>
          <a:xfrm>
            <a:off x="457200" y="1371600"/>
            <a:ext cx="3657600" cy="5257800"/>
          </a:xfrm>
        </p:spPr>
        <p:txBody>
          <a:bodyPr/>
          <a:lstStyle/>
          <a:p>
            <a:r>
              <a:rPr lang="en-US" sz="2000"/>
              <a:t>Now your “Dream Team” makes a </a:t>
            </a:r>
            <a:r>
              <a:rPr lang="en-US" sz="2000" b="1" i="1"/>
              <a:t>two-minute</a:t>
            </a:r>
            <a:r>
              <a:rPr lang="en-US" sz="2000" b="1"/>
              <a:t> presentation</a:t>
            </a:r>
            <a:r>
              <a:rPr lang="en-US" sz="2000"/>
              <a:t> summarizing the Team’s plan for empowering community mobilization tomorrow--Your Team’s</a:t>
            </a:r>
          </a:p>
          <a:p>
            <a:pPr lvl="1"/>
            <a:r>
              <a:rPr lang="en-US" sz="1800" b="1"/>
              <a:t>Dream</a:t>
            </a:r>
          </a:p>
          <a:p>
            <a:pPr lvl="1"/>
            <a:r>
              <a:rPr lang="en-US" sz="1800" b="1"/>
              <a:t>Design</a:t>
            </a:r>
          </a:p>
          <a:p>
            <a:pPr lvl="1"/>
            <a:r>
              <a:rPr lang="en-US" sz="1800" b="1"/>
              <a:t>Delivery</a:t>
            </a:r>
          </a:p>
          <a:p>
            <a:pPr lvl="1"/>
            <a:r>
              <a:rPr lang="en-US" sz="1800" b="1"/>
              <a:t>“Do it Now!”</a:t>
            </a:r>
            <a:endParaRPr lang="en-US" sz="1800"/>
          </a:p>
          <a:p>
            <a:r>
              <a:rPr lang="en-US" sz="2000"/>
              <a:t>Each person stand, give your name, and </a:t>
            </a:r>
            <a:r>
              <a:rPr lang="en-US" sz="2000" b="1"/>
              <a:t>share your own </a:t>
            </a:r>
          </a:p>
          <a:p>
            <a:pPr lvl="1"/>
            <a:r>
              <a:rPr lang="en-US" sz="1800" b="1"/>
              <a:t>Personal Commitment for tomorrow</a:t>
            </a:r>
            <a:endParaRPr lang="en-US" sz="1800"/>
          </a:p>
        </p:txBody>
      </p:sp>
      <p:sp>
        <p:nvSpPr>
          <p:cNvPr id="1094662" name="Rectangle 6"/>
          <p:cNvSpPr>
            <a:spLocks noChangeArrowheads="1"/>
          </p:cNvSpPr>
          <p:nvPr/>
        </p:nvSpPr>
        <p:spPr bwMode="auto">
          <a:xfrm>
            <a:off x="4114800" y="6019800"/>
            <a:ext cx="4224338" cy="304800"/>
          </a:xfrm>
          <a:prstGeom prst="rect">
            <a:avLst/>
          </a:prstGeom>
          <a:noFill/>
          <a:ln w="9525">
            <a:noFill/>
            <a:miter lim="800000"/>
            <a:headEnd/>
            <a:tailEnd/>
          </a:ln>
          <a:effectLst/>
        </p:spPr>
        <p:txBody>
          <a:bodyPr wrap="none">
            <a:spAutoFit/>
          </a:bodyPr>
          <a:lstStyle/>
          <a:p>
            <a:pPr eaLnBrk="0" hangingPunct="0"/>
            <a:r>
              <a:rPr lang="en-US" sz="1400" b="1">
                <a:latin typeface="Arial" charset="0"/>
                <a:ea typeface="ヒラギノ角ゴ Pro W3" pitchFamily="1" charset="-128"/>
              </a:rPr>
              <a:t>“All the knowledge we need is in this </a:t>
            </a:r>
            <a:r>
              <a:rPr lang="en-US" sz="1400" b="1" u="sng">
                <a:latin typeface="Arial" charset="0"/>
                <a:ea typeface="ヒラギノ角ゴ Pro W3" pitchFamily="1" charset="-128"/>
              </a:rPr>
              <a:t>village</a:t>
            </a:r>
            <a:r>
              <a:rPr lang="en-US" sz="1400" b="1">
                <a:latin typeface="Arial" charset="0"/>
                <a:ea typeface="ヒラギノ角ゴ Pro W3" pitchFamily="1" charset="-128"/>
              </a:rPr>
              <a:t>….”</a:t>
            </a:r>
            <a:endParaRPr lang="en-US" sz="2000" b="1">
              <a:latin typeface="Arial" charset="0"/>
              <a:ea typeface="ヒラギノ角ゴ Pro W3" pitchFamily="1" charset="-128"/>
            </a:endParaRPr>
          </a:p>
        </p:txBody>
      </p:sp>
      <p:pic>
        <p:nvPicPr>
          <p:cNvPr id="1094664" name="Picture 8"/>
          <p:cNvPicPr>
            <a:picLocks noChangeAspect="1" noChangeArrowheads="1"/>
          </p:cNvPicPr>
          <p:nvPr>
            <p:ph sz="half" idx="2"/>
          </p:nvPr>
        </p:nvPicPr>
        <p:blipFill>
          <a:blip r:embed="rId3"/>
          <a:srcRect/>
          <a:stretch>
            <a:fillRect/>
          </a:stretch>
        </p:blipFill>
        <p:spPr>
          <a:xfrm>
            <a:off x="4457700" y="1219200"/>
            <a:ext cx="3543300" cy="4724400"/>
          </a:xfrm>
          <a:noFill/>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0"/>
          </p:nvPr>
        </p:nvSpPr>
        <p:spPr/>
        <p:txBody>
          <a:bodyPr/>
          <a:lstStyle/>
          <a:p>
            <a:endParaRPr lang="en-US"/>
          </a:p>
          <a:p>
            <a:endParaRPr lang="en-US"/>
          </a:p>
          <a:p>
            <a:r>
              <a:rPr lang="en-US"/>
              <a:t>© Malcolm J. Odell, Jr.</a:t>
            </a:r>
          </a:p>
        </p:txBody>
      </p:sp>
      <p:sp>
        <p:nvSpPr>
          <p:cNvPr id="1096706" name="Rectangle 2"/>
          <p:cNvSpPr>
            <a:spLocks noGrp="1" noChangeArrowheads="1"/>
          </p:cNvSpPr>
          <p:nvPr>
            <p:ph type="title"/>
          </p:nvPr>
        </p:nvSpPr>
        <p:spPr>
          <a:xfrm>
            <a:off x="1524000" y="228600"/>
            <a:ext cx="6172200" cy="762000"/>
          </a:xfrm>
        </p:spPr>
        <p:txBody>
          <a:bodyPr/>
          <a:lstStyle/>
          <a:p>
            <a:r>
              <a:rPr lang="en-US" b="1" i="1">
                <a:solidFill>
                  <a:schemeClr val="accent2"/>
                </a:solidFill>
              </a:rPr>
              <a:t>“Dance and Drum”</a:t>
            </a:r>
            <a:r>
              <a:rPr lang="en-US"/>
              <a:t> </a:t>
            </a:r>
          </a:p>
        </p:txBody>
      </p:sp>
      <p:sp>
        <p:nvSpPr>
          <p:cNvPr id="1096707" name="Rectangle 3"/>
          <p:cNvSpPr>
            <a:spLocks noGrp="1" noChangeArrowheads="1"/>
          </p:cNvSpPr>
          <p:nvPr>
            <p:ph type="body" sz="half" idx="1"/>
          </p:nvPr>
        </p:nvSpPr>
        <p:spPr>
          <a:xfrm>
            <a:off x="723900" y="1066800"/>
            <a:ext cx="3619500" cy="4724400"/>
          </a:xfrm>
        </p:spPr>
        <p:txBody>
          <a:bodyPr/>
          <a:lstStyle/>
          <a:p>
            <a:pPr>
              <a:lnSpc>
                <a:spcPct val="90000"/>
              </a:lnSpc>
              <a:buFontTx/>
              <a:buNone/>
            </a:pPr>
            <a:r>
              <a:rPr lang="en-US" b="1" i="1"/>
              <a:t>Presentation &amp; Celebration !!!</a:t>
            </a:r>
          </a:p>
          <a:p>
            <a:pPr>
              <a:lnSpc>
                <a:spcPct val="90000"/>
              </a:lnSpc>
              <a:buFontTx/>
              <a:buNone/>
            </a:pPr>
            <a:endParaRPr lang="en-US" sz="700" b="1"/>
          </a:p>
          <a:p>
            <a:pPr>
              <a:lnSpc>
                <a:spcPct val="90000"/>
              </a:lnSpc>
              <a:buFontTx/>
              <a:buNone/>
            </a:pPr>
            <a:r>
              <a:rPr lang="en-US" sz="2400" b="1"/>
              <a:t>	Get out the drums!! </a:t>
            </a:r>
          </a:p>
          <a:p>
            <a:pPr>
              <a:lnSpc>
                <a:spcPct val="90000"/>
              </a:lnSpc>
              <a:buFontTx/>
              <a:buNone/>
            </a:pPr>
            <a:r>
              <a:rPr lang="en-US" sz="2400" b="1"/>
              <a:t>Who has…. </a:t>
            </a:r>
          </a:p>
          <a:p>
            <a:pPr>
              <a:lnSpc>
                <a:spcPct val="90000"/>
              </a:lnSpc>
              <a:buFontTx/>
              <a:buNone/>
            </a:pPr>
            <a:r>
              <a:rPr lang="en-US" sz="2400" b="1"/>
              <a:t>….a song…?</a:t>
            </a:r>
          </a:p>
          <a:p>
            <a:pPr>
              <a:lnSpc>
                <a:spcPct val="90000"/>
              </a:lnSpc>
              <a:buFontTx/>
              <a:buNone/>
            </a:pPr>
            <a:r>
              <a:rPr lang="en-US" sz="2400" b="1"/>
              <a:t>….a dance…?</a:t>
            </a:r>
          </a:p>
          <a:p>
            <a:pPr>
              <a:lnSpc>
                <a:spcPct val="90000"/>
              </a:lnSpc>
              <a:buFontTx/>
              <a:buNone/>
            </a:pPr>
            <a:r>
              <a:rPr lang="en-US" sz="2400" b="1"/>
              <a:t>….a poem…? </a:t>
            </a:r>
          </a:p>
          <a:p>
            <a:pPr>
              <a:lnSpc>
                <a:spcPct val="90000"/>
              </a:lnSpc>
              <a:buFontTx/>
              <a:buNone/>
            </a:pPr>
            <a:r>
              <a:rPr lang="en-US" sz="2400" b="1"/>
              <a:t>….a reading…?</a:t>
            </a:r>
          </a:p>
          <a:p>
            <a:pPr>
              <a:lnSpc>
                <a:spcPct val="90000"/>
              </a:lnSpc>
              <a:buFontTx/>
              <a:buNone/>
            </a:pPr>
            <a:r>
              <a:rPr lang="en-US" sz="2400" b="1"/>
              <a:t>….a mime or skit…?</a:t>
            </a:r>
          </a:p>
          <a:p>
            <a:pPr>
              <a:lnSpc>
                <a:spcPct val="90000"/>
              </a:lnSpc>
              <a:buFontTx/>
              <a:buNone/>
            </a:pPr>
            <a:r>
              <a:rPr lang="en-US" sz="2400" b="1"/>
              <a:t>Sharing &amp; celebrating..</a:t>
            </a:r>
            <a:endParaRPr lang="en-US" sz="1800" b="1"/>
          </a:p>
          <a:p>
            <a:pPr>
              <a:lnSpc>
                <a:spcPct val="90000"/>
              </a:lnSpc>
              <a:buFontTx/>
              <a:buNone/>
            </a:pPr>
            <a:r>
              <a:rPr lang="en-US" sz="2400" b="1"/>
              <a:t> Empowered Community Consensus-building</a:t>
            </a:r>
          </a:p>
          <a:p>
            <a:pPr>
              <a:lnSpc>
                <a:spcPct val="90000"/>
              </a:lnSpc>
              <a:buFontTx/>
              <a:buNone/>
            </a:pPr>
            <a:endParaRPr lang="en-US" sz="2000" b="1"/>
          </a:p>
        </p:txBody>
      </p:sp>
      <p:pic>
        <p:nvPicPr>
          <p:cNvPr id="1096711" name="Picture 7"/>
          <p:cNvPicPr>
            <a:picLocks noChangeAspect="1" noChangeArrowheads="1"/>
          </p:cNvPicPr>
          <p:nvPr>
            <p:ph sz="quarter" idx="2"/>
          </p:nvPr>
        </p:nvPicPr>
        <p:blipFill>
          <a:blip r:embed="rId3"/>
          <a:srcRect/>
          <a:stretch>
            <a:fillRect/>
          </a:stretch>
        </p:blipFill>
        <p:spPr>
          <a:xfrm>
            <a:off x="7010400" y="1219200"/>
            <a:ext cx="2000250" cy="2667000"/>
          </a:xfrm>
          <a:noFill/>
          <a:ln/>
        </p:spPr>
      </p:pic>
      <p:pic>
        <p:nvPicPr>
          <p:cNvPr id="1096713" name="Picture 9"/>
          <p:cNvPicPr>
            <a:picLocks noChangeAspect="1" noChangeArrowheads="1"/>
          </p:cNvPicPr>
          <p:nvPr>
            <p:ph sz="quarter" idx="3"/>
          </p:nvPr>
        </p:nvPicPr>
        <p:blipFill>
          <a:blip r:embed="rId4"/>
          <a:srcRect/>
          <a:stretch>
            <a:fillRect/>
          </a:stretch>
        </p:blipFill>
        <p:spPr>
          <a:xfrm>
            <a:off x="5791200" y="3657600"/>
            <a:ext cx="1914525" cy="2552700"/>
          </a:xfrm>
          <a:noFill/>
          <a:ln/>
        </p:spPr>
      </p:pic>
      <p:pic>
        <p:nvPicPr>
          <p:cNvPr id="1096714" name="Picture 10"/>
          <p:cNvPicPr>
            <a:picLocks noChangeAspect="1" noChangeArrowheads="1"/>
          </p:cNvPicPr>
          <p:nvPr/>
        </p:nvPicPr>
        <p:blipFill>
          <a:blip r:embed="rId5"/>
          <a:srcRect/>
          <a:stretch>
            <a:fillRect/>
          </a:stretch>
        </p:blipFill>
        <p:spPr bwMode="auto">
          <a:xfrm>
            <a:off x="4800600" y="1981200"/>
            <a:ext cx="2286000" cy="1714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endParaRPr lang="en-US"/>
          </a:p>
          <a:p>
            <a:endParaRPr lang="en-US"/>
          </a:p>
          <a:p>
            <a:r>
              <a:rPr lang="en-US"/>
              <a:t>© Malcolm J. Odell, Jr.</a:t>
            </a:r>
          </a:p>
        </p:txBody>
      </p:sp>
      <p:sp>
        <p:nvSpPr>
          <p:cNvPr id="1033218" name="Rectangle 2"/>
          <p:cNvSpPr>
            <a:spLocks noGrp="1" noChangeArrowheads="1"/>
          </p:cNvSpPr>
          <p:nvPr>
            <p:ph type="title"/>
          </p:nvPr>
        </p:nvSpPr>
        <p:spPr>
          <a:xfrm>
            <a:off x="457200" y="228600"/>
            <a:ext cx="8229600" cy="1143000"/>
          </a:xfrm>
        </p:spPr>
        <p:txBody>
          <a:bodyPr/>
          <a:lstStyle/>
          <a:p>
            <a:r>
              <a:rPr lang="en-US" sz="3600"/>
              <a:t>Day One</a:t>
            </a:r>
            <a:r>
              <a:rPr lang="en-US" sz="3200"/>
              <a:t/>
            </a:r>
            <a:br>
              <a:rPr lang="en-US" sz="3200"/>
            </a:br>
            <a:r>
              <a:rPr lang="en-US" sz="3200"/>
              <a:t> </a:t>
            </a:r>
            <a:r>
              <a:rPr lang="en-US" sz="3200" i="1">
                <a:sym typeface="Wingdings" pitchFamily="1" charset="2"/>
              </a:rPr>
              <a:t>Review of Agenda</a:t>
            </a:r>
          </a:p>
        </p:txBody>
      </p:sp>
      <p:sp>
        <p:nvSpPr>
          <p:cNvPr id="1033221" name="Rectangle 5"/>
          <p:cNvSpPr>
            <a:spLocks noGrp="1" noChangeArrowheads="1"/>
          </p:cNvSpPr>
          <p:nvPr>
            <p:ph type="body" idx="1"/>
          </p:nvPr>
        </p:nvSpPr>
        <p:spPr>
          <a:xfrm>
            <a:off x="533400" y="1371600"/>
            <a:ext cx="7924800" cy="4724400"/>
          </a:xfrm>
          <a:noFill/>
          <a:ln/>
        </p:spPr>
        <p:txBody>
          <a:bodyPr/>
          <a:lstStyle/>
          <a:p>
            <a:pPr marL="609600" indent="-609600">
              <a:buFontTx/>
              <a:buNone/>
            </a:pPr>
            <a:r>
              <a:rPr lang="en-US" sz="1800" b="1" i="1"/>
              <a:t>APA to Solve Major ‘Problems’ and to Facilitate Empowering Community Mobilization</a:t>
            </a:r>
          </a:p>
          <a:p>
            <a:pPr marL="609600" indent="-609600">
              <a:buFontTx/>
              <a:buNone/>
            </a:pPr>
            <a:r>
              <a:rPr lang="en-US" sz="1800" b="1"/>
              <a:t>1. DISCOVERY</a:t>
            </a:r>
            <a:endParaRPr lang="en-US" sz="1800" b="1" i="1"/>
          </a:p>
          <a:p>
            <a:pPr marL="990600" lvl="1" indent="-533400"/>
            <a:r>
              <a:rPr lang="en-US" sz="1800" b="1"/>
              <a:t>Appreciative Interviews &amp; Introductions</a:t>
            </a:r>
          </a:p>
          <a:p>
            <a:pPr marL="990600" lvl="1" indent="-533400"/>
            <a:r>
              <a:rPr lang="en-US" sz="1800" b="1" i="1"/>
              <a:t>Appreciative Planning &amp; Action</a:t>
            </a:r>
          </a:p>
          <a:p>
            <a:pPr marL="1371600" lvl="2" indent="-457200"/>
            <a:r>
              <a:rPr lang="en-US" sz="1800" b="1"/>
              <a:t>“Problem to Opportunity”</a:t>
            </a:r>
          </a:p>
          <a:p>
            <a:pPr marL="1371600" lvl="2" indent="-457200"/>
            <a:r>
              <a:rPr lang="en-US" sz="1800" b="1"/>
              <a:t>“Worst Problem Ever”</a:t>
            </a:r>
            <a:endParaRPr lang="en-US" sz="1800" b="1">
              <a:sym typeface="Wingdings" pitchFamily="1" charset="2"/>
            </a:endParaRPr>
          </a:p>
          <a:p>
            <a:pPr marL="990600" lvl="1" indent="-533400">
              <a:lnSpc>
                <a:spcPct val="80000"/>
              </a:lnSpc>
            </a:pPr>
            <a:r>
              <a:rPr lang="en-US" sz="1800" b="1">
                <a:sym typeface="Wingdings" pitchFamily="1" charset="2"/>
              </a:rPr>
              <a:t>The best of </a:t>
            </a:r>
            <a:r>
              <a:rPr lang="en-US" sz="1800" b="1" i="1">
                <a:latin typeface="Jazz Poster ICG" pitchFamily="2" charset="0"/>
              </a:rPr>
              <a:t>Community </a:t>
            </a:r>
            <a:r>
              <a:rPr lang="en-US" sz="1800" b="1" i="1">
                <a:sym typeface="Wingdings" pitchFamily="1" charset="2"/>
              </a:rPr>
              <a:t>Mobilization</a:t>
            </a:r>
            <a:r>
              <a:rPr lang="en-US" sz="1800" b="1" i="1">
                <a:latin typeface="Jazz Poster ICG" pitchFamily="2" charset="0"/>
              </a:rPr>
              <a:t> in Sudan</a:t>
            </a:r>
            <a:r>
              <a:rPr lang="en-US" sz="1800" b="1" i="1">
                <a:sym typeface="Wingdings" pitchFamily="1" charset="2"/>
              </a:rPr>
              <a:t> </a:t>
            </a:r>
            <a:endParaRPr lang="en-US" sz="1800" b="1">
              <a:sym typeface="Wingdings" pitchFamily="1" charset="2"/>
            </a:endParaRPr>
          </a:p>
          <a:p>
            <a:pPr marL="609600" indent="-609600">
              <a:lnSpc>
                <a:spcPct val="80000"/>
              </a:lnSpc>
              <a:buFontTx/>
              <a:buNone/>
            </a:pPr>
            <a:r>
              <a:rPr lang="en-US" sz="1800" b="1" i="1">
                <a:sym typeface="Wingdings" pitchFamily="1" charset="2"/>
              </a:rPr>
              <a:t>2. DREAM – for Empowering Community Mobilization in Sudan</a:t>
            </a:r>
            <a:endParaRPr lang="en-US" sz="1800" b="1">
              <a:sym typeface="Wingdings" pitchFamily="1" charset="2"/>
            </a:endParaRPr>
          </a:p>
          <a:p>
            <a:pPr marL="609600" indent="-609600">
              <a:lnSpc>
                <a:spcPct val="80000"/>
              </a:lnSpc>
              <a:buFontTx/>
              <a:buNone/>
            </a:pPr>
            <a:r>
              <a:rPr lang="en-US" sz="1800" b="1" i="1">
                <a:sym typeface="Wingdings" pitchFamily="1" charset="2"/>
              </a:rPr>
              <a:t>    DESIGN -- Strategy for Empowering Community Mobilization </a:t>
            </a:r>
          </a:p>
          <a:p>
            <a:pPr marL="609600" indent="-609600">
              <a:lnSpc>
                <a:spcPct val="80000"/>
              </a:lnSpc>
              <a:buFontTx/>
              <a:buNone/>
            </a:pPr>
            <a:r>
              <a:rPr lang="en-US" sz="1800" b="1" i="1">
                <a:sym typeface="Wingdings" pitchFamily="1" charset="2"/>
              </a:rPr>
              <a:t>    DELIVERY of Action Plans for Empowering Community Mobilization </a:t>
            </a:r>
          </a:p>
          <a:p>
            <a:pPr marL="609600" indent="-609600">
              <a:lnSpc>
                <a:spcPct val="80000"/>
              </a:lnSpc>
              <a:buFontTx/>
              <a:buNone/>
            </a:pPr>
            <a:r>
              <a:rPr lang="en-US" sz="1800" b="1" i="1">
                <a:sym typeface="Wingdings" pitchFamily="1" charset="2"/>
              </a:rPr>
              <a:t>    DELIVERY of Empowering Community Mobilization </a:t>
            </a:r>
            <a:endParaRPr lang="en-US" sz="2000" b="1">
              <a:sym typeface="Wingdings" pitchFamily="1" charset="2"/>
            </a:endParaRPr>
          </a:p>
          <a:p>
            <a:pPr marL="609600" indent="-609600">
              <a:buFontTx/>
              <a:buNone/>
            </a:pPr>
            <a:endParaRPr lang="en-US" sz="1800" b="1"/>
          </a:p>
          <a:p>
            <a:pPr marL="609600" indent="-609600">
              <a:buFontTx/>
              <a:buNone/>
            </a:pPr>
            <a:r>
              <a:rPr lang="en-US" sz="1800" b="1"/>
              <a:t>“A-Valuation” for Day 1</a:t>
            </a:r>
          </a:p>
        </p:txBody>
      </p:sp>
      <p:sp>
        <p:nvSpPr>
          <p:cNvPr id="1033223" name="Rectangle 7"/>
          <p:cNvSpPr>
            <a:spLocks noChangeArrowheads="1"/>
          </p:cNvSpPr>
          <p:nvPr/>
        </p:nvSpPr>
        <p:spPr bwMode="auto">
          <a:xfrm>
            <a:off x="4456113" y="5792788"/>
            <a:ext cx="184150" cy="762000"/>
          </a:xfrm>
          <a:prstGeom prst="rect">
            <a:avLst/>
          </a:prstGeom>
          <a:noFill/>
          <a:ln w="9525">
            <a:noFill/>
            <a:miter lim="800000"/>
            <a:headEnd/>
            <a:tailEnd/>
          </a:ln>
          <a:effectLst/>
        </p:spPr>
        <p:txBody>
          <a:bodyPr wrap="none">
            <a:spAutoFit/>
          </a:bodyPr>
          <a:lstStyle/>
          <a:p>
            <a:endParaRPr lang="en-US"/>
          </a:p>
        </p:txBody>
      </p:sp>
      <p:sp>
        <p:nvSpPr>
          <p:cNvPr id="1033224" name="Rectangle 8"/>
          <p:cNvSpPr>
            <a:spLocks noChangeArrowheads="1"/>
          </p:cNvSpPr>
          <p:nvPr/>
        </p:nvSpPr>
        <p:spPr bwMode="auto">
          <a:xfrm>
            <a:off x="3700463" y="6324600"/>
            <a:ext cx="4224337" cy="304800"/>
          </a:xfrm>
          <a:prstGeom prst="rect">
            <a:avLst/>
          </a:prstGeom>
          <a:noFill/>
          <a:ln w="9525">
            <a:noFill/>
            <a:miter lim="800000"/>
            <a:headEnd/>
            <a:tailEnd/>
          </a:ln>
          <a:effectLst/>
        </p:spPr>
        <p:txBody>
          <a:bodyPr wrap="none">
            <a:spAutoFit/>
          </a:bodyPr>
          <a:lstStyle/>
          <a:p>
            <a:pPr eaLnBrk="0" hangingPunct="0"/>
            <a:r>
              <a:rPr lang="en-US" sz="1400" b="1">
                <a:latin typeface="Arial" charset="0"/>
                <a:ea typeface="ヒラギノ角ゴ Pro W3" pitchFamily="1" charset="-128"/>
              </a:rPr>
              <a:t>“All the knowledge we need is in this </a:t>
            </a:r>
            <a:r>
              <a:rPr lang="en-US" sz="1400" b="1" u="sng">
                <a:latin typeface="Arial" charset="0"/>
                <a:ea typeface="ヒラギノ角ゴ Pro W3" pitchFamily="1" charset="-128"/>
              </a:rPr>
              <a:t>village</a:t>
            </a:r>
            <a:r>
              <a:rPr lang="en-US" sz="1400" b="1">
                <a:latin typeface="Arial" charset="0"/>
                <a:ea typeface="ヒラギノ角ゴ Pro W3" pitchFamily="1" charset="-128"/>
              </a:rPr>
              <a:t>….”</a:t>
            </a:r>
            <a:endParaRPr lang="en-US" sz="2000" b="1">
              <a:latin typeface="Arial" charset="0"/>
              <a:ea typeface="ヒラギノ角ゴ Pro W3" pitchFamily="1"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endParaRPr lang="en-US"/>
          </a:p>
          <a:p>
            <a:endParaRPr lang="en-US"/>
          </a:p>
          <a:p>
            <a:r>
              <a:rPr lang="en-US"/>
              <a:t>© Malcolm J. Odell, Jr.</a:t>
            </a:r>
          </a:p>
        </p:txBody>
      </p:sp>
      <p:sp>
        <p:nvSpPr>
          <p:cNvPr id="766978" name="Rectangle 2"/>
          <p:cNvSpPr>
            <a:spLocks noGrp="1" noChangeArrowheads="1"/>
          </p:cNvSpPr>
          <p:nvPr>
            <p:ph type="title"/>
          </p:nvPr>
        </p:nvSpPr>
        <p:spPr>
          <a:xfrm>
            <a:off x="838200" y="609600"/>
            <a:ext cx="7924800" cy="1143000"/>
          </a:xfrm>
        </p:spPr>
        <p:txBody>
          <a:bodyPr/>
          <a:lstStyle/>
          <a:p>
            <a:r>
              <a:rPr lang="en-US" sz="3600" b="1"/>
              <a:t>Participant Expectations &amp; Dreams</a:t>
            </a:r>
          </a:p>
        </p:txBody>
      </p:sp>
      <p:sp>
        <p:nvSpPr>
          <p:cNvPr id="766979" name="Rectangle 3"/>
          <p:cNvSpPr>
            <a:spLocks noGrp="1" noChangeArrowheads="1"/>
          </p:cNvSpPr>
          <p:nvPr>
            <p:ph type="body" sz="half" idx="1"/>
          </p:nvPr>
        </p:nvSpPr>
        <p:spPr>
          <a:xfrm>
            <a:off x="228600" y="1752600"/>
            <a:ext cx="4495800" cy="5105400"/>
          </a:xfrm>
        </p:spPr>
        <p:txBody>
          <a:bodyPr/>
          <a:lstStyle/>
          <a:p>
            <a:pPr marL="0" indent="0">
              <a:buFontTx/>
              <a:buNone/>
            </a:pPr>
            <a:r>
              <a:rPr lang="en-US" sz="2800"/>
              <a:t>--</a:t>
            </a:r>
          </a:p>
          <a:p>
            <a:pPr marL="0" indent="0">
              <a:buFontTx/>
              <a:buNone/>
            </a:pPr>
            <a:r>
              <a:rPr lang="en-US" sz="2800"/>
              <a:t>--</a:t>
            </a:r>
          </a:p>
          <a:p>
            <a:pPr marL="0" indent="0">
              <a:buFontTx/>
              <a:buNone/>
            </a:pPr>
            <a:r>
              <a:rPr lang="en-US" sz="2800"/>
              <a:t>--</a:t>
            </a:r>
          </a:p>
          <a:p>
            <a:pPr marL="0" indent="0">
              <a:buFontTx/>
              <a:buNone/>
            </a:pPr>
            <a:r>
              <a:rPr lang="en-US" sz="2800"/>
              <a:t>--</a:t>
            </a:r>
          </a:p>
          <a:p>
            <a:pPr marL="0" indent="0">
              <a:buFontTx/>
              <a:buNone/>
            </a:pPr>
            <a:r>
              <a:rPr lang="en-US" sz="2800"/>
              <a:t>--</a:t>
            </a:r>
          </a:p>
          <a:p>
            <a:pPr marL="0" indent="0">
              <a:buFontTx/>
              <a:buNone/>
            </a:pPr>
            <a:r>
              <a:rPr lang="en-US" sz="2800"/>
              <a:t>--</a:t>
            </a:r>
          </a:p>
          <a:p>
            <a:pPr marL="0" indent="0">
              <a:buFontTx/>
              <a:buNone/>
            </a:pPr>
            <a:r>
              <a:rPr lang="en-US" sz="2800"/>
              <a:t>--</a:t>
            </a:r>
          </a:p>
          <a:p>
            <a:pPr marL="0" indent="0">
              <a:buFontTx/>
              <a:buNone/>
            </a:pPr>
            <a:r>
              <a:rPr lang="en-US" sz="2800"/>
              <a:t>--</a:t>
            </a:r>
          </a:p>
          <a:p>
            <a:pPr marL="0" indent="0">
              <a:buFontTx/>
              <a:buNone/>
            </a:pPr>
            <a:r>
              <a:rPr lang="en-US" sz="2800"/>
              <a:t>--</a:t>
            </a:r>
          </a:p>
        </p:txBody>
      </p:sp>
      <p:pic>
        <p:nvPicPr>
          <p:cNvPr id="766984" name="Picture 8"/>
          <p:cNvPicPr>
            <a:picLocks noChangeAspect="1" noChangeArrowheads="1"/>
          </p:cNvPicPr>
          <p:nvPr>
            <p:ph sz="half" idx="2"/>
          </p:nvPr>
        </p:nvPicPr>
        <p:blipFill>
          <a:blip r:embed="rId3"/>
          <a:srcRect/>
          <a:stretch>
            <a:fillRect/>
          </a:stretch>
        </p:blipFill>
        <p:spPr>
          <a:xfrm>
            <a:off x="5105400" y="1447800"/>
            <a:ext cx="3714750" cy="4953000"/>
          </a:xfrm>
          <a:noFill/>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endParaRPr lang="en-US"/>
          </a:p>
          <a:p>
            <a:endParaRPr lang="en-US"/>
          </a:p>
          <a:p>
            <a:r>
              <a:rPr lang="en-US"/>
              <a:t>© Malcolm J. Odell, Jr.</a:t>
            </a:r>
          </a:p>
        </p:txBody>
      </p:sp>
      <p:sp>
        <p:nvSpPr>
          <p:cNvPr id="840706" name="Rectangle 2"/>
          <p:cNvSpPr>
            <a:spLocks noGrp="1" noChangeArrowheads="1"/>
          </p:cNvSpPr>
          <p:nvPr>
            <p:ph type="title"/>
          </p:nvPr>
        </p:nvSpPr>
        <p:spPr>
          <a:xfrm>
            <a:off x="457200" y="304800"/>
            <a:ext cx="8229600" cy="1143000"/>
          </a:xfrm>
        </p:spPr>
        <p:txBody>
          <a:bodyPr/>
          <a:lstStyle/>
          <a:p>
            <a:r>
              <a:rPr lang="en-US" sz="4800" b="1"/>
              <a:t>“A-Valuation”</a:t>
            </a:r>
          </a:p>
        </p:txBody>
      </p:sp>
      <p:sp>
        <p:nvSpPr>
          <p:cNvPr id="840707" name="Rectangle 3"/>
          <p:cNvSpPr>
            <a:spLocks noGrp="1" noChangeArrowheads="1"/>
          </p:cNvSpPr>
          <p:nvPr>
            <p:ph type="body" sz="half" idx="2"/>
          </p:nvPr>
        </p:nvSpPr>
        <p:spPr>
          <a:xfrm>
            <a:off x="5257800" y="1676400"/>
            <a:ext cx="3467100" cy="4038600"/>
          </a:xfrm>
        </p:spPr>
        <p:txBody>
          <a:bodyPr/>
          <a:lstStyle/>
          <a:p>
            <a:endParaRPr lang="en-US" b="1"/>
          </a:p>
          <a:p>
            <a:r>
              <a:rPr lang="en-US" b="1"/>
              <a:t>“The Best” and “Even Better”</a:t>
            </a:r>
          </a:p>
          <a:p>
            <a:pPr>
              <a:buFontTx/>
              <a:buNone/>
            </a:pPr>
            <a:endParaRPr lang="en-US" b="1"/>
          </a:p>
          <a:p>
            <a:r>
              <a:rPr lang="en-US" b="1" i="1"/>
              <a:t>APA</a:t>
            </a:r>
            <a:r>
              <a:rPr lang="en-US" b="1"/>
              <a:t> for Evaluation</a:t>
            </a:r>
          </a:p>
        </p:txBody>
      </p:sp>
      <p:pic>
        <p:nvPicPr>
          <p:cNvPr id="840711" name="Picture 7"/>
          <p:cNvPicPr>
            <a:picLocks noChangeAspect="1" noChangeArrowheads="1"/>
          </p:cNvPicPr>
          <p:nvPr>
            <p:ph sz="half" idx="1"/>
          </p:nvPr>
        </p:nvPicPr>
        <p:blipFill>
          <a:blip r:embed="rId3"/>
          <a:srcRect/>
          <a:stretch>
            <a:fillRect/>
          </a:stretch>
        </p:blipFill>
        <p:spPr>
          <a:xfrm>
            <a:off x="838200" y="1828800"/>
            <a:ext cx="3314700" cy="4419600"/>
          </a:xfrm>
          <a:noFill/>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endParaRPr lang="en-US"/>
          </a:p>
          <a:p>
            <a:endParaRPr lang="en-US"/>
          </a:p>
          <a:p>
            <a:r>
              <a:rPr lang="en-US"/>
              <a:t>© Malcolm J. Odell, Jr.</a:t>
            </a:r>
          </a:p>
        </p:txBody>
      </p:sp>
      <p:sp>
        <p:nvSpPr>
          <p:cNvPr id="992258" name="Rectangle 2"/>
          <p:cNvSpPr>
            <a:spLocks noGrp="1" noChangeArrowheads="1"/>
          </p:cNvSpPr>
          <p:nvPr>
            <p:ph type="title"/>
          </p:nvPr>
        </p:nvSpPr>
        <p:spPr/>
        <p:txBody>
          <a:bodyPr/>
          <a:lstStyle/>
          <a:p>
            <a:r>
              <a:rPr lang="en-US" sz="4800" b="1" i="1"/>
              <a:t>APA</a:t>
            </a:r>
            <a:r>
              <a:rPr lang="en-US" sz="4800" b="1"/>
              <a:t> for Evaluation</a:t>
            </a:r>
          </a:p>
        </p:txBody>
      </p:sp>
      <p:sp>
        <p:nvSpPr>
          <p:cNvPr id="992259" name="Rectangle 3"/>
          <p:cNvSpPr>
            <a:spLocks noGrp="1" noChangeArrowheads="1"/>
          </p:cNvSpPr>
          <p:nvPr>
            <p:ph type="body" sz="half" idx="1"/>
          </p:nvPr>
        </p:nvSpPr>
        <p:spPr>
          <a:xfrm>
            <a:off x="609600" y="1981200"/>
            <a:ext cx="3619500" cy="4419600"/>
          </a:xfrm>
        </p:spPr>
        <p:txBody>
          <a:bodyPr/>
          <a:lstStyle/>
          <a:p>
            <a:pPr marL="533400" indent="-533400">
              <a:lnSpc>
                <a:spcPct val="90000"/>
              </a:lnSpc>
              <a:buFontTx/>
              <a:buNone/>
            </a:pPr>
            <a:r>
              <a:rPr lang="en-US" sz="2400" b="1"/>
              <a:t>The Three Simple Questions of </a:t>
            </a:r>
            <a:br>
              <a:rPr lang="en-US" sz="2400" b="1"/>
            </a:br>
            <a:r>
              <a:rPr lang="en-US" sz="2400" b="1"/>
              <a:t>“A-Valuation” </a:t>
            </a:r>
          </a:p>
          <a:p>
            <a:pPr marL="533400" indent="-533400">
              <a:lnSpc>
                <a:spcPct val="90000"/>
              </a:lnSpc>
              <a:buFontTx/>
              <a:buNone/>
            </a:pPr>
            <a:r>
              <a:rPr lang="en-US" sz="2400" b="1"/>
              <a:t>	</a:t>
            </a:r>
          </a:p>
          <a:p>
            <a:pPr marL="533400" indent="-533400">
              <a:lnSpc>
                <a:spcPct val="90000"/>
              </a:lnSpc>
            </a:pPr>
            <a:r>
              <a:rPr lang="en-US" sz="2400" b="1" i="1"/>
              <a:t>What’s “The Best?” </a:t>
            </a:r>
          </a:p>
          <a:p>
            <a:pPr marL="533400" indent="-533400">
              <a:lnSpc>
                <a:spcPct val="90000"/>
              </a:lnSpc>
            </a:pPr>
            <a:endParaRPr lang="en-US" sz="2400" b="1" i="1"/>
          </a:p>
          <a:p>
            <a:pPr marL="533400" indent="-533400">
              <a:lnSpc>
                <a:spcPct val="90000"/>
              </a:lnSpc>
            </a:pPr>
            <a:r>
              <a:rPr lang="en-US" sz="2400" b="1" i="1"/>
              <a:t>What does “Even Better” look like?</a:t>
            </a:r>
          </a:p>
          <a:p>
            <a:pPr marL="533400" indent="-533400">
              <a:lnSpc>
                <a:spcPct val="90000"/>
              </a:lnSpc>
            </a:pPr>
            <a:endParaRPr lang="en-US" sz="2400" b="1" i="1"/>
          </a:p>
          <a:p>
            <a:pPr marL="533400" indent="-533400">
              <a:lnSpc>
                <a:spcPct val="90000"/>
              </a:lnSpc>
            </a:pPr>
            <a:r>
              <a:rPr lang="en-US" sz="2400" b="1" i="1"/>
              <a:t>How are we going to get there?</a:t>
            </a:r>
          </a:p>
          <a:p>
            <a:pPr marL="533400" indent="-533400">
              <a:lnSpc>
                <a:spcPct val="90000"/>
              </a:lnSpc>
            </a:pPr>
            <a:endParaRPr lang="en-US" sz="1600"/>
          </a:p>
        </p:txBody>
      </p:sp>
      <p:pic>
        <p:nvPicPr>
          <p:cNvPr id="992262" name="Picture 6"/>
          <p:cNvPicPr>
            <a:picLocks noChangeAspect="1" noChangeArrowheads="1"/>
          </p:cNvPicPr>
          <p:nvPr>
            <p:ph sz="half" idx="2"/>
          </p:nvPr>
        </p:nvPicPr>
        <p:blipFill>
          <a:blip r:embed="rId3"/>
          <a:srcRect/>
          <a:stretch>
            <a:fillRect/>
          </a:stretch>
        </p:blipFill>
        <p:spPr>
          <a:xfrm>
            <a:off x="4267200" y="1828800"/>
            <a:ext cx="3314700" cy="4419600"/>
          </a:xfrm>
          <a:noFill/>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endParaRPr lang="en-US"/>
          </a:p>
          <a:p>
            <a:endParaRPr lang="en-US"/>
          </a:p>
          <a:p>
            <a:r>
              <a:rPr lang="en-US"/>
              <a:t>© Malcolm J. Odell, Jr.</a:t>
            </a:r>
          </a:p>
        </p:txBody>
      </p:sp>
      <p:sp>
        <p:nvSpPr>
          <p:cNvPr id="842754" name="Rectangle 2"/>
          <p:cNvSpPr>
            <a:spLocks noGrp="1" noChangeArrowheads="1"/>
          </p:cNvSpPr>
          <p:nvPr>
            <p:ph type="title"/>
          </p:nvPr>
        </p:nvSpPr>
        <p:spPr>
          <a:xfrm>
            <a:off x="457200" y="609600"/>
            <a:ext cx="8229600" cy="533400"/>
          </a:xfrm>
        </p:spPr>
        <p:txBody>
          <a:bodyPr/>
          <a:lstStyle/>
          <a:p>
            <a:r>
              <a:rPr lang="en-US" sz="3200" b="1"/>
              <a:t>Day One - ‘A-Valuation’</a:t>
            </a:r>
          </a:p>
        </p:txBody>
      </p:sp>
      <p:sp>
        <p:nvSpPr>
          <p:cNvPr id="842755" name="Rectangle 3"/>
          <p:cNvSpPr>
            <a:spLocks noGrp="1" noChangeArrowheads="1"/>
          </p:cNvSpPr>
          <p:nvPr>
            <p:ph type="body" sz="half" idx="1"/>
          </p:nvPr>
        </p:nvSpPr>
        <p:spPr>
          <a:xfrm>
            <a:off x="381000" y="1219200"/>
            <a:ext cx="4114800" cy="5638800"/>
          </a:xfrm>
        </p:spPr>
        <p:txBody>
          <a:bodyPr/>
          <a:lstStyle/>
          <a:p>
            <a:pPr>
              <a:lnSpc>
                <a:spcPct val="80000"/>
              </a:lnSpc>
              <a:buFontTx/>
              <a:buNone/>
            </a:pPr>
            <a:r>
              <a:rPr lang="en-US" sz="2400" b="1"/>
              <a:t>‘The Best’</a:t>
            </a:r>
            <a:r>
              <a:rPr lang="en-US" b="1"/>
              <a:t> </a:t>
            </a:r>
          </a:p>
          <a:p>
            <a:pPr>
              <a:lnSpc>
                <a:spcPct val="80000"/>
              </a:lnSpc>
              <a:buFontTx/>
              <a:buNone/>
            </a:pPr>
            <a:r>
              <a:rPr lang="en-US" sz="2000" b="1"/>
              <a:t>Your favorite moments today, what you enjoyed most, what was most valuable</a:t>
            </a:r>
          </a:p>
          <a:p>
            <a:pPr lvl="1">
              <a:lnSpc>
                <a:spcPct val="80000"/>
              </a:lnSpc>
              <a:buFontTx/>
              <a:buNone/>
            </a:pPr>
            <a:r>
              <a:rPr lang="en-US" sz="1600"/>
              <a:t>--</a:t>
            </a:r>
          </a:p>
          <a:p>
            <a:pPr lvl="1">
              <a:lnSpc>
                <a:spcPct val="80000"/>
              </a:lnSpc>
              <a:buFontTx/>
              <a:buNone/>
            </a:pPr>
            <a:r>
              <a:rPr lang="en-US" sz="1600"/>
              <a:t>--</a:t>
            </a:r>
          </a:p>
          <a:p>
            <a:pPr lvl="1">
              <a:lnSpc>
                <a:spcPct val="80000"/>
              </a:lnSpc>
              <a:buFontTx/>
              <a:buNone/>
            </a:pPr>
            <a:r>
              <a:rPr lang="en-US" sz="1600"/>
              <a:t>--</a:t>
            </a:r>
          </a:p>
          <a:p>
            <a:pPr lvl="1">
              <a:lnSpc>
                <a:spcPct val="80000"/>
              </a:lnSpc>
              <a:buFontTx/>
              <a:buNone/>
            </a:pPr>
            <a:r>
              <a:rPr lang="en-US" sz="1600"/>
              <a:t>--</a:t>
            </a:r>
          </a:p>
          <a:p>
            <a:pPr lvl="1">
              <a:lnSpc>
                <a:spcPct val="80000"/>
              </a:lnSpc>
              <a:buFontTx/>
              <a:buNone/>
            </a:pPr>
            <a:r>
              <a:rPr lang="en-US" sz="1600"/>
              <a:t>--</a:t>
            </a:r>
          </a:p>
          <a:p>
            <a:pPr lvl="1">
              <a:lnSpc>
                <a:spcPct val="80000"/>
              </a:lnSpc>
              <a:buFontTx/>
              <a:buNone/>
            </a:pPr>
            <a:r>
              <a:rPr lang="en-US" sz="1600"/>
              <a:t>--</a:t>
            </a:r>
          </a:p>
          <a:p>
            <a:pPr lvl="1">
              <a:lnSpc>
                <a:spcPct val="80000"/>
              </a:lnSpc>
              <a:buFontTx/>
              <a:buNone/>
            </a:pPr>
            <a:r>
              <a:rPr lang="en-US" sz="1600"/>
              <a:t>--</a:t>
            </a:r>
          </a:p>
          <a:p>
            <a:pPr lvl="1">
              <a:lnSpc>
                <a:spcPct val="80000"/>
              </a:lnSpc>
              <a:buFontTx/>
              <a:buNone/>
            </a:pPr>
            <a:r>
              <a:rPr lang="en-US" sz="1600"/>
              <a:t>--</a:t>
            </a:r>
          </a:p>
          <a:p>
            <a:pPr lvl="1">
              <a:lnSpc>
                <a:spcPct val="80000"/>
              </a:lnSpc>
              <a:buFontTx/>
              <a:buNone/>
            </a:pPr>
            <a:r>
              <a:rPr lang="en-US" sz="1600"/>
              <a:t>--</a:t>
            </a:r>
          </a:p>
          <a:p>
            <a:pPr lvl="1">
              <a:lnSpc>
                <a:spcPct val="80000"/>
              </a:lnSpc>
              <a:buFontTx/>
              <a:buNone/>
            </a:pPr>
            <a:endParaRPr lang="en-US" sz="1600"/>
          </a:p>
          <a:p>
            <a:pPr>
              <a:lnSpc>
                <a:spcPct val="80000"/>
              </a:lnSpc>
              <a:buFontTx/>
              <a:buNone/>
            </a:pPr>
            <a:r>
              <a:rPr lang="en-US" sz="2400" b="1"/>
              <a:t>“Do it Now”</a:t>
            </a:r>
          </a:p>
          <a:p>
            <a:pPr>
              <a:lnSpc>
                <a:spcPct val="80000"/>
              </a:lnSpc>
              <a:buFontTx/>
              <a:buNone/>
            </a:pPr>
            <a:r>
              <a:rPr lang="en-US" sz="2000" b="1"/>
              <a:t>What to do 	“Daily News”</a:t>
            </a:r>
          </a:p>
          <a:p>
            <a:pPr>
              <a:lnSpc>
                <a:spcPct val="80000"/>
              </a:lnSpc>
              <a:buFontTx/>
              <a:buNone/>
            </a:pPr>
            <a:r>
              <a:rPr lang="en-US" sz="2000" b="1"/>
              <a:t>tomorrow? 	“Energizers”</a:t>
            </a:r>
          </a:p>
          <a:p>
            <a:pPr>
              <a:lnSpc>
                <a:spcPct val="80000"/>
              </a:lnSpc>
              <a:buFontTx/>
              <a:buNone/>
            </a:pPr>
            <a:r>
              <a:rPr lang="en-US" sz="2000" b="1"/>
              <a:t>			“More music”</a:t>
            </a:r>
          </a:p>
          <a:p>
            <a:pPr>
              <a:lnSpc>
                <a:spcPct val="80000"/>
              </a:lnSpc>
              <a:buFontTx/>
              <a:buNone/>
            </a:pPr>
            <a:r>
              <a:rPr lang="en-US" sz="2000" b="1"/>
              <a:t>			--</a:t>
            </a:r>
          </a:p>
          <a:p>
            <a:pPr>
              <a:lnSpc>
                <a:spcPct val="80000"/>
              </a:lnSpc>
              <a:buFontTx/>
              <a:buNone/>
            </a:pPr>
            <a:endParaRPr lang="en-US" b="1"/>
          </a:p>
        </p:txBody>
      </p:sp>
      <p:sp>
        <p:nvSpPr>
          <p:cNvPr id="842756" name="Rectangle 4"/>
          <p:cNvSpPr>
            <a:spLocks noGrp="1" noChangeArrowheads="1"/>
          </p:cNvSpPr>
          <p:nvPr>
            <p:ph type="body" sz="half" idx="2"/>
          </p:nvPr>
        </p:nvSpPr>
        <p:spPr>
          <a:xfrm>
            <a:off x="4876800" y="1143000"/>
            <a:ext cx="3619500" cy="5715000"/>
          </a:xfrm>
        </p:spPr>
        <p:txBody>
          <a:bodyPr/>
          <a:lstStyle/>
          <a:p>
            <a:pPr>
              <a:lnSpc>
                <a:spcPct val="80000"/>
              </a:lnSpc>
              <a:buFontTx/>
              <a:buNone/>
            </a:pPr>
            <a:r>
              <a:rPr lang="en-US" sz="2400" b="1"/>
              <a:t>‘Even Better’</a:t>
            </a:r>
          </a:p>
          <a:p>
            <a:pPr>
              <a:lnSpc>
                <a:spcPct val="80000"/>
              </a:lnSpc>
              <a:buFontTx/>
              <a:buNone/>
            </a:pPr>
            <a:r>
              <a:rPr lang="en-US" sz="1800" b="1"/>
              <a:t>	</a:t>
            </a:r>
          </a:p>
          <a:p>
            <a:pPr>
              <a:lnSpc>
                <a:spcPct val="80000"/>
              </a:lnSpc>
              <a:buFontTx/>
              <a:buNone/>
            </a:pPr>
            <a:r>
              <a:rPr lang="en-US" sz="2000" b="1"/>
              <a:t>If we were running a training together like this, how could we make it ‘even better’</a:t>
            </a:r>
          </a:p>
          <a:p>
            <a:pPr lvl="1">
              <a:lnSpc>
                <a:spcPct val="80000"/>
              </a:lnSpc>
              <a:buFontTx/>
              <a:buNone/>
            </a:pPr>
            <a:r>
              <a:rPr lang="en-US" sz="1600"/>
              <a:t>--</a:t>
            </a:r>
          </a:p>
          <a:p>
            <a:pPr lvl="1">
              <a:lnSpc>
                <a:spcPct val="80000"/>
              </a:lnSpc>
              <a:buFontTx/>
              <a:buNone/>
            </a:pPr>
            <a:r>
              <a:rPr lang="en-US" sz="1600"/>
              <a:t>--</a:t>
            </a:r>
          </a:p>
          <a:p>
            <a:pPr lvl="1">
              <a:lnSpc>
                <a:spcPct val="80000"/>
              </a:lnSpc>
              <a:buFontTx/>
              <a:buNone/>
            </a:pPr>
            <a:r>
              <a:rPr lang="en-US" sz="1600"/>
              <a:t>--</a:t>
            </a:r>
          </a:p>
          <a:p>
            <a:pPr lvl="1">
              <a:lnSpc>
                <a:spcPct val="80000"/>
              </a:lnSpc>
              <a:buFontTx/>
              <a:buNone/>
            </a:pPr>
            <a:r>
              <a:rPr lang="en-US" sz="1600"/>
              <a:t>--</a:t>
            </a:r>
          </a:p>
          <a:p>
            <a:pPr lvl="1">
              <a:lnSpc>
                <a:spcPct val="80000"/>
              </a:lnSpc>
              <a:buFontTx/>
              <a:buNone/>
            </a:pPr>
            <a:r>
              <a:rPr lang="en-US" sz="1600"/>
              <a:t>--</a:t>
            </a:r>
          </a:p>
          <a:p>
            <a:pPr lvl="1">
              <a:lnSpc>
                <a:spcPct val="80000"/>
              </a:lnSpc>
              <a:buFontTx/>
              <a:buNone/>
            </a:pPr>
            <a:r>
              <a:rPr lang="en-US" sz="1600"/>
              <a:t>--</a:t>
            </a:r>
          </a:p>
          <a:p>
            <a:pPr lvl="1">
              <a:lnSpc>
                <a:spcPct val="80000"/>
              </a:lnSpc>
              <a:buFontTx/>
              <a:buNone/>
            </a:pPr>
            <a:r>
              <a:rPr lang="en-US" sz="1600"/>
              <a:t>--</a:t>
            </a:r>
          </a:p>
          <a:p>
            <a:pPr lvl="1">
              <a:lnSpc>
                <a:spcPct val="80000"/>
              </a:lnSpc>
              <a:buFontTx/>
              <a:buNone/>
            </a:pPr>
            <a:r>
              <a:rPr lang="en-US" sz="1600"/>
              <a:t>--</a:t>
            </a:r>
          </a:p>
          <a:p>
            <a:pPr lvl="1">
              <a:lnSpc>
                <a:spcPct val="80000"/>
              </a:lnSpc>
              <a:buFontTx/>
              <a:buNone/>
            </a:pPr>
            <a:r>
              <a:rPr lang="en-US" b="1"/>
              <a:t>Who will do it?</a:t>
            </a:r>
            <a:r>
              <a:rPr lang="en-US" sz="2000" b="1"/>
              <a:t> </a:t>
            </a:r>
          </a:p>
          <a:p>
            <a:pPr>
              <a:lnSpc>
                <a:spcPct val="80000"/>
              </a:lnSpc>
              <a:buFontTx/>
              <a:buNone/>
            </a:pPr>
            <a:r>
              <a:rPr lang="en-US" sz="2000" b="1"/>
              <a:t>--</a:t>
            </a:r>
          </a:p>
          <a:p>
            <a:pPr>
              <a:lnSpc>
                <a:spcPct val="80000"/>
              </a:lnSpc>
              <a:buFontTx/>
              <a:buNone/>
            </a:pPr>
            <a:r>
              <a:rPr lang="en-US" sz="2000" b="1"/>
              <a:t>--</a:t>
            </a:r>
          </a:p>
          <a:p>
            <a:pPr>
              <a:lnSpc>
                <a:spcPct val="80000"/>
              </a:lnSpc>
              <a:buFontTx/>
              <a:buNone/>
            </a:pPr>
            <a:r>
              <a:rPr lang="en-US" sz="2000" b="1"/>
              <a:t>--</a:t>
            </a:r>
          </a:p>
          <a:p>
            <a:pPr>
              <a:lnSpc>
                <a:spcPct val="80000"/>
              </a:lnSpc>
              <a:buFontTx/>
              <a:buNone/>
            </a:pPr>
            <a:r>
              <a:rPr lang="en-US" sz="2000" b="1"/>
              <a:t>--</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endParaRPr lang="en-US"/>
          </a:p>
          <a:p>
            <a:endParaRPr lang="en-US"/>
          </a:p>
          <a:p>
            <a:r>
              <a:rPr lang="en-US"/>
              <a:t>© Malcolm J. Odell, Jr.</a:t>
            </a:r>
          </a:p>
        </p:txBody>
      </p:sp>
      <p:sp>
        <p:nvSpPr>
          <p:cNvPr id="844802" name="Rectangle 2"/>
          <p:cNvSpPr>
            <a:spLocks noGrp="1" noChangeArrowheads="1"/>
          </p:cNvSpPr>
          <p:nvPr>
            <p:ph type="title"/>
          </p:nvPr>
        </p:nvSpPr>
        <p:spPr/>
        <p:txBody>
          <a:bodyPr/>
          <a:lstStyle/>
          <a:p>
            <a:r>
              <a:rPr lang="en-US"/>
              <a:t>Are we having fun yet?</a:t>
            </a:r>
          </a:p>
        </p:txBody>
      </p:sp>
      <p:sp>
        <p:nvSpPr>
          <p:cNvPr id="844806" name="Rectangle 6"/>
          <p:cNvSpPr>
            <a:spLocks noGrp="1" noChangeArrowheads="1"/>
          </p:cNvSpPr>
          <p:nvPr>
            <p:ph type="body" sz="half" idx="1"/>
          </p:nvPr>
        </p:nvSpPr>
        <p:spPr>
          <a:noFill/>
          <a:ln/>
        </p:spPr>
        <p:txBody>
          <a:bodyPr/>
          <a:lstStyle/>
          <a:p>
            <a:r>
              <a:rPr lang="en-US" sz="2400"/>
              <a:t>“The Morning News”</a:t>
            </a:r>
          </a:p>
          <a:p>
            <a:r>
              <a:rPr lang="en-US" sz="2400"/>
              <a:t>More musical instruments? </a:t>
            </a:r>
          </a:p>
          <a:p>
            <a:r>
              <a:rPr lang="en-US" sz="2400"/>
              <a:t>Energizers &amp; Activities/role plays for  Day 2</a:t>
            </a:r>
          </a:p>
          <a:p>
            <a:r>
              <a:rPr lang="en-US" sz="2400"/>
              <a:t>“</a:t>
            </a:r>
            <a:r>
              <a:rPr lang="en-US" sz="2400" i="1"/>
              <a:t>Thanks!”</a:t>
            </a:r>
            <a:endParaRPr lang="en-US" sz="2400"/>
          </a:p>
          <a:p>
            <a:endParaRPr lang="en-US" sz="2000" i="1"/>
          </a:p>
          <a:p>
            <a:endParaRPr lang="en-US" sz="2000" i="1"/>
          </a:p>
        </p:txBody>
      </p:sp>
      <p:sp>
        <p:nvSpPr>
          <p:cNvPr id="844807" name="Rectangle 7"/>
          <p:cNvSpPr>
            <a:spLocks noChangeArrowheads="1"/>
          </p:cNvSpPr>
          <p:nvPr/>
        </p:nvSpPr>
        <p:spPr bwMode="auto">
          <a:xfrm>
            <a:off x="2895600" y="5943600"/>
            <a:ext cx="4432300" cy="396875"/>
          </a:xfrm>
          <a:prstGeom prst="rect">
            <a:avLst/>
          </a:prstGeom>
          <a:noFill/>
          <a:ln w="9525">
            <a:noFill/>
            <a:miter lim="800000"/>
            <a:headEnd/>
            <a:tailEnd/>
          </a:ln>
          <a:effectLst/>
        </p:spPr>
        <p:txBody>
          <a:bodyPr wrap="none">
            <a:spAutoFit/>
          </a:bodyPr>
          <a:lstStyle/>
          <a:p>
            <a:r>
              <a:rPr lang="en-US" sz="2000"/>
              <a:t>The “Do it Now!” Appreciative Tool Kit</a:t>
            </a:r>
          </a:p>
        </p:txBody>
      </p:sp>
      <p:pic>
        <p:nvPicPr>
          <p:cNvPr id="844810" name="Picture 10"/>
          <p:cNvPicPr>
            <a:picLocks noChangeAspect="1" noChangeArrowheads="1"/>
          </p:cNvPicPr>
          <p:nvPr/>
        </p:nvPicPr>
        <p:blipFill>
          <a:blip r:embed="rId3"/>
          <a:srcRect/>
          <a:stretch>
            <a:fillRect/>
          </a:stretch>
        </p:blipFill>
        <p:spPr bwMode="auto">
          <a:xfrm>
            <a:off x="5791200" y="1828800"/>
            <a:ext cx="2971800" cy="2228850"/>
          </a:xfrm>
          <a:prstGeom prst="rect">
            <a:avLst/>
          </a:prstGeom>
          <a:noFill/>
          <a:ln w="9525">
            <a:noFill/>
            <a:miter lim="800000"/>
            <a:headEnd/>
            <a:tailEnd/>
          </a:ln>
          <a:effectLst/>
        </p:spPr>
      </p:pic>
      <p:pic>
        <p:nvPicPr>
          <p:cNvPr id="844812" name="Picture 12"/>
          <p:cNvPicPr>
            <a:picLocks noChangeAspect="1" noChangeArrowheads="1"/>
          </p:cNvPicPr>
          <p:nvPr>
            <p:ph sz="half" idx="2"/>
          </p:nvPr>
        </p:nvPicPr>
        <p:blipFill>
          <a:blip r:embed="rId4"/>
          <a:srcRect/>
          <a:stretch>
            <a:fillRect/>
          </a:stretch>
        </p:blipFill>
        <p:spPr>
          <a:xfrm>
            <a:off x="4057650" y="3048000"/>
            <a:ext cx="2114550" cy="2819400"/>
          </a:xfrm>
          <a:noFill/>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endParaRPr lang="en-US"/>
          </a:p>
          <a:p>
            <a:endParaRPr lang="en-US"/>
          </a:p>
          <a:p>
            <a:r>
              <a:rPr lang="en-US"/>
              <a:t>© Malcolm J. Odell, Jr.</a:t>
            </a:r>
          </a:p>
        </p:txBody>
      </p:sp>
      <p:sp>
        <p:nvSpPr>
          <p:cNvPr id="1235970" name="Rectangle 2"/>
          <p:cNvSpPr>
            <a:spLocks noGrp="1" noChangeArrowheads="1"/>
          </p:cNvSpPr>
          <p:nvPr>
            <p:ph type="title"/>
          </p:nvPr>
        </p:nvSpPr>
        <p:spPr>
          <a:xfrm>
            <a:off x="381000" y="685800"/>
            <a:ext cx="8229600" cy="1143000"/>
          </a:xfrm>
        </p:spPr>
        <p:txBody>
          <a:bodyPr/>
          <a:lstStyle/>
          <a:p>
            <a:r>
              <a:rPr lang="en-US" sz="4000" b="1" i="1"/>
              <a:t>Training of Trainers for Community Mobilization in Sudan</a:t>
            </a:r>
          </a:p>
        </p:txBody>
      </p:sp>
      <p:sp>
        <p:nvSpPr>
          <p:cNvPr id="1235971" name="Rectangle 3"/>
          <p:cNvSpPr>
            <a:spLocks noGrp="1" noChangeArrowheads="1"/>
          </p:cNvSpPr>
          <p:nvPr>
            <p:ph type="body" sz="half" idx="1"/>
          </p:nvPr>
        </p:nvSpPr>
        <p:spPr>
          <a:xfrm>
            <a:off x="304800" y="2133600"/>
            <a:ext cx="3657600" cy="4038600"/>
          </a:xfrm>
        </p:spPr>
        <p:txBody>
          <a:bodyPr/>
          <a:lstStyle/>
          <a:p>
            <a:pPr marL="0" indent="0" algn="ctr">
              <a:lnSpc>
                <a:spcPct val="80000"/>
              </a:lnSpc>
              <a:buFontTx/>
              <a:buNone/>
            </a:pPr>
            <a:r>
              <a:rPr lang="en-US" sz="2000" b="1"/>
              <a:t>An</a:t>
            </a:r>
            <a:r>
              <a:rPr lang="en-US" sz="2000" b="1" i="1"/>
              <a:t> APPRECIATIVE PLANNING and ACTION </a:t>
            </a:r>
            <a:r>
              <a:rPr lang="en-US" sz="2000" b="1"/>
              <a:t>Framework</a:t>
            </a:r>
          </a:p>
          <a:p>
            <a:pPr marL="0" indent="0" algn="ctr">
              <a:lnSpc>
                <a:spcPct val="80000"/>
              </a:lnSpc>
              <a:buFontTx/>
              <a:buNone/>
            </a:pPr>
            <a:endParaRPr lang="en-US" sz="800" b="1" i="1"/>
          </a:p>
          <a:p>
            <a:pPr marL="0" indent="0" algn="ctr">
              <a:lnSpc>
                <a:spcPct val="80000"/>
              </a:lnSpc>
              <a:buFontTx/>
              <a:buNone/>
            </a:pPr>
            <a:endParaRPr lang="en-US" sz="800" b="1" i="1"/>
          </a:p>
          <a:p>
            <a:pPr marL="0" indent="0" algn="ctr">
              <a:lnSpc>
                <a:spcPct val="80000"/>
              </a:lnSpc>
              <a:buFontTx/>
              <a:buNone/>
            </a:pPr>
            <a:endParaRPr lang="en-US" sz="800" b="1" i="1"/>
          </a:p>
          <a:p>
            <a:pPr marL="0" indent="0" algn="ctr">
              <a:lnSpc>
                <a:spcPct val="80000"/>
              </a:lnSpc>
              <a:buFontTx/>
              <a:buNone/>
            </a:pPr>
            <a:r>
              <a:rPr lang="en-US" sz="1600" b="1" i="1"/>
              <a:t>DAY TWO</a:t>
            </a:r>
          </a:p>
          <a:p>
            <a:pPr marL="0" indent="0" algn="ctr">
              <a:lnSpc>
                <a:spcPct val="80000"/>
              </a:lnSpc>
              <a:buFontTx/>
              <a:buNone/>
            </a:pPr>
            <a:r>
              <a:rPr lang="en-US" sz="1600" b="1" i="1"/>
              <a:t>FIELD EXERCISES</a:t>
            </a:r>
          </a:p>
          <a:p>
            <a:pPr marL="0" indent="0" algn="ctr">
              <a:lnSpc>
                <a:spcPct val="80000"/>
              </a:lnSpc>
              <a:buFontTx/>
              <a:buNone/>
            </a:pPr>
            <a:r>
              <a:rPr lang="en-US" sz="1600" b="1" i="1"/>
              <a:t>with Local Communities</a:t>
            </a:r>
          </a:p>
          <a:p>
            <a:pPr marL="0" indent="0" algn="ctr">
              <a:lnSpc>
                <a:spcPct val="80000"/>
              </a:lnSpc>
              <a:buFontTx/>
              <a:buNone/>
            </a:pPr>
            <a:endParaRPr lang="en-US" sz="800" b="1" i="1"/>
          </a:p>
          <a:p>
            <a:pPr marL="0" indent="0">
              <a:lnSpc>
                <a:spcPct val="90000"/>
              </a:lnSpc>
              <a:buFontTx/>
              <a:buNone/>
            </a:pPr>
            <a:endParaRPr lang="en-US" sz="1400" b="1" i="1"/>
          </a:p>
          <a:p>
            <a:pPr marL="0" indent="0">
              <a:lnSpc>
                <a:spcPct val="90000"/>
              </a:lnSpc>
              <a:buFontTx/>
              <a:buNone/>
            </a:pPr>
            <a:endParaRPr lang="en-US" sz="1400" b="1" i="1"/>
          </a:p>
          <a:p>
            <a:pPr marL="0" indent="0">
              <a:lnSpc>
                <a:spcPct val="90000"/>
              </a:lnSpc>
              <a:buFontTx/>
              <a:buNone/>
            </a:pPr>
            <a:endParaRPr lang="en-US" sz="1400" b="1" i="1"/>
          </a:p>
          <a:p>
            <a:pPr marL="0" indent="0" algn="ctr">
              <a:lnSpc>
                <a:spcPct val="90000"/>
              </a:lnSpc>
              <a:buFontTx/>
              <a:buNone/>
            </a:pPr>
            <a:r>
              <a:rPr lang="en-US" sz="2000" b="1" i="1"/>
              <a:t>Winrock BRIDGE Program</a:t>
            </a:r>
          </a:p>
          <a:p>
            <a:pPr marL="0" indent="0">
              <a:lnSpc>
                <a:spcPct val="90000"/>
              </a:lnSpc>
              <a:buFontTx/>
              <a:buNone/>
            </a:pPr>
            <a:endParaRPr lang="en-US" sz="1400" b="1" i="1"/>
          </a:p>
          <a:p>
            <a:pPr marL="0" indent="0" algn="ctr">
              <a:lnSpc>
                <a:spcPct val="90000"/>
              </a:lnSpc>
              <a:buFontTx/>
              <a:buNone/>
            </a:pPr>
            <a:endParaRPr lang="en-US" sz="1400" b="1" i="1"/>
          </a:p>
          <a:p>
            <a:pPr marL="0" indent="0">
              <a:lnSpc>
                <a:spcPct val="90000"/>
              </a:lnSpc>
              <a:buFontTx/>
              <a:buNone/>
            </a:pPr>
            <a:endParaRPr lang="en-US" sz="1400" b="1" i="1"/>
          </a:p>
          <a:p>
            <a:pPr marL="0" indent="0">
              <a:lnSpc>
                <a:spcPct val="90000"/>
              </a:lnSpc>
              <a:buFontTx/>
              <a:buNone/>
            </a:pPr>
            <a:endParaRPr lang="en-US" sz="1000" b="1" i="1"/>
          </a:p>
          <a:p>
            <a:pPr marL="0" indent="0">
              <a:lnSpc>
                <a:spcPct val="90000"/>
              </a:lnSpc>
              <a:buFontTx/>
              <a:buNone/>
            </a:pPr>
            <a:r>
              <a:rPr lang="en-US" sz="800" b="1" i="1"/>
              <a:t>© Malcolm J. Odell, Jr.</a:t>
            </a:r>
          </a:p>
          <a:p>
            <a:pPr marL="0" indent="0" algn="ctr">
              <a:lnSpc>
                <a:spcPct val="90000"/>
              </a:lnSpc>
              <a:buFontTx/>
              <a:buNone/>
            </a:pPr>
            <a:endParaRPr lang="en-US" sz="1200" b="1" i="1"/>
          </a:p>
          <a:p>
            <a:pPr marL="0" indent="0">
              <a:lnSpc>
                <a:spcPct val="90000"/>
              </a:lnSpc>
              <a:buFontTx/>
              <a:buNone/>
            </a:pPr>
            <a:endParaRPr lang="en-US" sz="1000" b="1" i="1"/>
          </a:p>
        </p:txBody>
      </p:sp>
      <p:sp>
        <p:nvSpPr>
          <p:cNvPr id="1235973" name="Rectangle 5"/>
          <p:cNvSpPr>
            <a:spLocks noChangeArrowheads="1"/>
          </p:cNvSpPr>
          <p:nvPr/>
        </p:nvSpPr>
        <p:spPr bwMode="auto">
          <a:xfrm>
            <a:off x="5122863" y="4019550"/>
            <a:ext cx="184150" cy="762000"/>
          </a:xfrm>
          <a:prstGeom prst="rect">
            <a:avLst/>
          </a:prstGeom>
          <a:noFill/>
          <a:ln w="9525">
            <a:noFill/>
            <a:miter lim="800000"/>
            <a:headEnd/>
            <a:tailEnd/>
          </a:ln>
          <a:effectLst/>
        </p:spPr>
        <p:txBody>
          <a:bodyPr wrap="none">
            <a:spAutoFit/>
          </a:bodyPr>
          <a:lstStyle/>
          <a:p>
            <a:endParaRPr lang="en-US"/>
          </a:p>
        </p:txBody>
      </p:sp>
      <p:pic>
        <p:nvPicPr>
          <p:cNvPr id="1235974" name="Picture 6"/>
          <p:cNvPicPr>
            <a:picLocks noChangeAspect="1" noChangeArrowheads="1"/>
          </p:cNvPicPr>
          <p:nvPr/>
        </p:nvPicPr>
        <p:blipFill>
          <a:blip r:embed="rId3"/>
          <a:srcRect/>
          <a:stretch>
            <a:fillRect/>
          </a:stretch>
        </p:blipFill>
        <p:spPr bwMode="auto">
          <a:xfrm>
            <a:off x="4267200" y="2362200"/>
            <a:ext cx="4378325" cy="32845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endParaRPr lang="en-US"/>
          </a:p>
          <a:p>
            <a:endParaRPr lang="en-US"/>
          </a:p>
          <a:p>
            <a:r>
              <a:rPr lang="en-US"/>
              <a:t>© Malcolm J. Odell, Jr.</a:t>
            </a:r>
          </a:p>
        </p:txBody>
      </p:sp>
      <p:sp>
        <p:nvSpPr>
          <p:cNvPr id="1176578" name="Rectangle 2"/>
          <p:cNvSpPr>
            <a:spLocks noGrp="1" noChangeArrowheads="1"/>
          </p:cNvSpPr>
          <p:nvPr>
            <p:ph type="title"/>
          </p:nvPr>
        </p:nvSpPr>
        <p:spPr>
          <a:xfrm>
            <a:off x="533400" y="228600"/>
            <a:ext cx="8229600" cy="1143000"/>
          </a:xfrm>
        </p:spPr>
        <p:txBody>
          <a:bodyPr/>
          <a:lstStyle/>
          <a:p>
            <a:r>
              <a:rPr lang="en-US" b="1" i="1"/>
              <a:t>Quotable Quotes…</a:t>
            </a:r>
            <a:endParaRPr lang="en-US"/>
          </a:p>
        </p:txBody>
      </p:sp>
      <p:sp>
        <p:nvSpPr>
          <p:cNvPr id="1176579" name="Rectangle 3"/>
          <p:cNvSpPr>
            <a:spLocks noGrp="1" noChangeArrowheads="1"/>
          </p:cNvSpPr>
          <p:nvPr>
            <p:ph type="body" sz="half" idx="1"/>
          </p:nvPr>
        </p:nvSpPr>
        <p:spPr>
          <a:xfrm>
            <a:off x="381000" y="1295400"/>
            <a:ext cx="3619500" cy="4038600"/>
          </a:xfrm>
        </p:spPr>
        <p:txBody>
          <a:bodyPr/>
          <a:lstStyle/>
          <a:p>
            <a:pPr>
              <a:lnSpc>
                <a:spcPct val="90000"/>
              </a:lnSpc>
              <a:buFontTx/>
              <a:buNone/>
            </a:pPr>
            <a:r>
              <a:rPr lang="en-US" sz="2400" b="1">
                <a:latin typeface="Times New Roman" pitchFamily="1" charset="0"/>
              </a:rPr>
              <a:t>“All the knowledge we need is in this room”</a:t>
            </a:r>
          </a:p>
          <a:p>
            <a:pPr>
              <a:lnSpc>
                <a:spcPct val="90000"/>
              </a:lnSpc>
              <a:buFontTx/>
              <a:buNone/>
            </a:pPr>
            <a:r>
              <a:rPr lang="en-US" sz="2400" b="1">
                <a:latin typeface="Times New Roman" pitchFamily="1" charset="0"/>
              </a:rPr>
              <a:t>“Whoever is here are the right people”</a:t>
            </a:r>
          </a:p>
          <a:p>
            <a:pPr>
              <a:lnSpc>
                <a:spcPct val="90000"/>
              </a:lnSpc>
              <a:buFontTx/>
              <a:buNone/>
            </a:pPr>
            <a:r>
              <a:rPr lang="en-US" sz="2400" b="1">
                <a:latin typeface="Times New Roman" pitchFamily="1" charset="0"/>
              </a:rPr>
              <a:t>“Use your own best judgment at all times”</a:t>
            </a:r>
          </a:p>
          <a:p>
            <a:pPr>
              <a:lnSpc>
                <a:spcPct val="90000"/>
              </a:lnSpc>
              <a:buFontTx/>
              <a:buNone/>
            </a:pPr>
            <a:r>
              <a:rPr lang="en-US" sz="2400" b="1">
                <a:latin typeface="Times New Roman" pitchFamily="1" charset="0"/>
              </a:rPr>
              <a:t>“Perfection is the enemy of getting the job done”</a:t>
            </a:r>
          </a:p>
          <a:p>
            <a:pPr>
              <a:lnSpc>
                <a:spcPct val="90000"/>
              </a:lnSpc>
              <a:buFontTx/>
              <a:buNone/>
            </a:pPr>
            <a:r>
              <a:rPr lang="en-US" sz="2400" b="1">
                <a:latin typeface="Times New Roman" pitchFamily="1" charset="0"/>
              </a:rPr>
              <a:t>KISSS-”Keep it short, sweet, simple”</a:t>
            </a:r>
            <a:endParaRPr lang="en-US" sz="3600" b="1">
              <a:latin typeface="Times New Roman" pitchFamily="1" charset="0"/>
            </a:endParaRPr>
          </a:p>
          <a:p>
            <a:pPr>
              <a:lnSpc>
                <a:spcPct val="90000"/>
              </a:lnSpc>
            </a:pPr>
            <a:endParaRPr lang="en-US" sz="2000"/>
          </a:p>
        </p:txBody>
      </p:sp>
      <p:sp>
        <p:nvSpPr>
          <p:cNvPr id="1176580" name="Rectangle 4"/>
          <p:cNvSpPr>
            <a:spLocks noGrp="1" noChangeArrowheads="1"/>
          </p:cNvSpPr>
          <p:nvPr>
            <p:ph type="body" sz="half" idx="2"/>
          </p:nvPr>
        </p:nvSpPr>
        <p:spPr>
          <a:xfrm>
            <a:off x="4191000" y="1371600"/>
            <a:ext cx="4572000" cy="4038600"/>
          </a:xfrm>
        </p:spPr>
        <p:txBody>
          <a:bodyPr/>
          <a:lstStyle/>
          <a:p>
            <a:pPr>
              <a:lnSpc>
                <a:spcPct val="90000"/>
              </a:lnSpc>
              <a:buFontTx/>
              <a:buNone/>
            </a:pPr>
            <a:r>
              <a:rPr lang="en-US" sz="2400" b="1">
                <a:latin typeface="Times New Roman" pitchFamily="1" charset="0"/>
              </a:rPr>
              <a:t>“Do it Now!”</a:t>
            </a:r>
          </a:p>
          <a:p>
            <a:pPr>
              <a:lnSpc>
                <a:spcPct val="90000"/>
              </a:lnSpc>
              <a:buFontTx/>
              <a:buNone/>
            </a:pPr>
            <a:r>
              <a:rPr lang="en-US" sz="2400" b="1">
                <a:latin typeface="Times New Roman" pitchFamily="1" charset="0"/>
              </a:rPr>
              <a:t>“The helping hand strikes again”</a:t>
            </a:r>
          </a:p>
          <a:p>
            <a:pPr>
              <a:lnSpc>
                <a:spcPct val="90000"/>
              </a:lnSpc>
              <a:buFontTx/>
              <a:buNone/>
            </a:pPr>
            <a:r>
              <a:rPr lang="en-US" sz="2400" b="1">
                <a:latin typeface="Times New Roman" pitchFamily="1" charset="0"/>
              </a:rPr>
              <a:t>“Don’t punish those who come on time”</a:t>
            </a:r>
          </a:p>
          <a:p>
            <a:pPr>
              <a:lnSpc>
                <a:spcPct val="90000"/>
              </a:lnSpc>
              <a:buFontTx/>
              <a:buNone/>
            </a:pPr>
            <a:r>
              <a:rPr lang="en-US" sz="2400" b="1">
                <a:latin typeface="Times New Roman" pitchFamily="1" charset="0"/>
              </a:rPr>
              <a:t>“Find, create: Joy In Work!”</a:t>
            </a:r>
          </a:p>
          <a:p>
            <a:pPr>
              <a:lnSpc>
                <a:spcPct val="90000"/>
              </a:lnSpc>
              <a:buFontTx/>
              <a:buNone/>
            </a:pPr>
            <a:r>
              <a:rPr lang="en-US" sz="2400" b="1">
                <a:latin typeface="Times New Roman" pitchFamily="1" charset="0"/>
              </a:rPr>
              <a:t>“Work shrinks to fit the time available”</a:t>
            </a:r>
          </a:p>
          <a:p>
            <a:pPr>
              <a:lnSpc>
                <a:spcPct val="90000"/>
              </a:lnSpc>
              <a:buFontTx/>
              <a:buNone/>
            </a:pPr>
            <a:r>
              <a:rPr lang="en-US" sz="2400" b="1">
                <a:latin typeface="Times New Roman" pitchFamily="1" charset="0"/>
              </a:rPr>
              <a:t>“Don’t get it right, get it written”</a:t>
            </a:r>
          </a:p>
          <a:p>
            <a:pPr>
              <a:lnSpc>
                <a:spcPct val="90000"/>
              </a:lnSpc>
              <a:buFontTx/>
              <a:buNone/>
            </a:pPr>
            <a:r>
              <a:rPr lang="en-US" sz="2400" b="1">
                <a:latin typeface="Times New Roman" pitchFamily="1" charset="0"/>
              </a:rPr>
              <a:t>“Simple is not easy”</a:t>
            </a:r>
            <a:r>
              <a:rPr lang="en-US" sz="2000" b="1">
                <a:latin typeface="Times New Roman" pitchFamily="1" charset="0"/>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endParaRPr lang="en-US"/>
          </a:p>
          <a:p>
            <a:endParaRPr lang="en-US"/>
          </a:p>
          <a:p>
            <a:r>
              <a:rPr lang="en-US"/>
              <a:t>© Malcolm J. Odell, Jr.</a:t>
            </a:r>
          </a:p>
        </p:txBody>
      </p:sp>
      <p:sp>
        <p:nvSpPr>
          <p:cNvPr id="994306" name="Rectangle 2"/>
          <p:cNvSpPr>
            <a:spLocks noGrp="1" noChangeArrowheads="1"/>
          </p:cNvSpPr>
          <p:nvPr>
            <p:ph type="title"/>
          </p:nvPr>
        </p:nvSpPr>
        <p:spPr>
          <a:xfrm>
            <a:off x="457200" y="609600"/>
            <a:ext cx="4724400" cy="1143000"/>
          </a:xfrm>
        </p:spPr>
        <p:txBody>
          <a:bodyPr/>
          <a:lstStyle/>
          <a:p>
            <a:r>
              <a:rPr lang="en-US" sz="3600" b="1"/>
              <a:t>“House Rules”</a:t>
            </a:r>
          </a:p>
        </p:txBody>
      </p:sp>
      <p:sp>
        <p:nvSpPr>
          <p:cNvPr id="994307" name="Rectangle 3"/>
          <p:cNvSpPr>
            <a:spLocks noGrp="1" noChangeArrowheads="1"/>
          </p:cNvSpPr>
          <p:nvPr>
            <p:ph type="body" sz="half" idx="1"/>
          </p:nvPr>
        </p:nvSpPr>
        <p:spPr>
          <a:xfrm>
            <a:off x="228600" y="1752600"/>
            <a:ext cx="4495800" cy="5105400"/>
          </a:xfrm>
        </p:spPr>
        <p:txBody>
          <a:bodyPr/>
          <a:lstStyle/>
          <a:p>
            <a:pPr marL="0" indent="0">
              <a:lnSpc>
                <a:spcPct val="90000"/>
              </a:lnSpc>
            </a:pPr>
            <a:r>
              <a:rPr lang="en-US" sz="1800" b="1">
                <a:latin typeface="Courier New" pitchFamily="1" charset="0"/>
                <a:cs typeface="Times New Roman" pitchFamily="1" charset="0"/>
              </a:rPr>
              <a:t>--</a:t>
            </a:r>
          </a:p>
          <a:p>
            <a:pPr marL="0" indent="0">
              <a:lnSpc>
                <a:spcPct val="90000"/>
              </a:lnSpc>
            </a:pPr>
            <a:endParaRPr lang="en-US" sz="1800" b="1">
              <a:latin typeface="Courier New" pitchFamily="1" charset="0"/>
              <a:cs typeface="Times New Roman" pitchFamily="1" charset="0"/>
            </a:endParaRPr>
          </a:p>
          <a:p>
            <a:pPr marL="0" indent="0">
              <a:lnSpc>
                <a:spcPct val="90000"/>
              </a:lnSpc>
            </a:pPr>
            <a:r>
              <a:rPr lang="en-US" sz="1800" b="1">
                <a:latin typeface="Courier New" pitchFamily="1" charset="0"/>
                <a:cs typeface="Times New Roman" pitchFamily="1" charset="0"/>
              </a:rPr>
              <a:t>--</a:t>
            </a:r>
          </a:p>
          <a:p>
            <a:pPr marL="0" indent="0">
              <a:lnSpc>
                <a:spcPct val="90000"/>
              </a:lnSpc>
            </a:pPr>
            <a:endParaRPr lang="en-US" sz="1800" b="1">
              <a:latin typeface="Courier New" pitchFamily="1" charset="0"/>
              <a:cs typeface="Times New Roman" pitchFamily="1" charset="0"/>
            </a:endParaRPr>
          </a:p>
          <a:p>
            <a:pPr marL="0" indent="0">
              <a:lnSpc>
                <a:spcPct val="90000"/>
              </a:lnSpc>
            </a:pPr>
            <a:r>
              <a:rPr lang="en-US" sz="1800" b="1">
                <a:latin typeface="Courier New" pitchFamily="1" charset="0"/>
                <a:cs typeface="Times New Roman" pitchFamily="1" charset="0"/>
              </a:rPr>
              <a:t>--</a:t>
            </a:r>
          </a:p>
          <a:p>
            <a:pPr marL="0" indent="0">
              <a:lnSpc>
                <a:spcPct val="90000"/>
              </a:lnSpc>
            </a:pPr>
            <a:endParaRPr lang="en-US" sz="1800" b="1">
              <a:latin typeface="Courier New" pitchFamily="1" charset="0"/>
              <a:cs typeface="Times New Roman" pitchFamily="1" charset="0"/>
            </a:endParaRPr>
          </a:p>
          <a:p>
            <a:pPr marL="0" indent="0">
              <a:lnSpc>
                <a:spcPct val="90000"/>
              </a:lnSpc>
            </a:pPr>
            <a:r>
              <a:rPr lang="en-US" sz="1800" b="1">
                <a:latin typeface="Courier New" pitchFamily="1" charset="0"/>
                <a:cs typeface="Times New Roman" pitchFamily="1" charset="0"/>
              </a:rPr>
              <a:t>--</a:t>
            </a:r>
          </a:p>
          <a:p>
            <a:pPr marL="0" indent="0">
              <a:lnSpc>
                <a:spcPct val="90000"/>
              </a:lnSpc>
            </a:pPr>
            <a:endParaRPr lang="en-US" sz="1800" b="1">
              <a:latin typeface="Courier New" pitchFamily="1" charset="0"/>
              <a:cs typeface="Times New Roman" pitchFamily="1" charset="0"/>
            </a:endParaRPr>
          </a:p>
          <a:p>
            <a:pPr marL="0" indent="0">
              <a:lnSpc>
                <a:spcPct val="90000"/>
              </a:lnSpc>
            </a:pPr>
            <a:r>
              <a:rPr lang="en-US" sz="1800" b="1">
                <a:latin typeface="Courier New" pitchFamily="1" charset="0"/>
                <a:cs typeface="Times New Roman" pitchFamily="1" charset="0"/>
              </a:rPr>
              <a:t>--</a:t>
            </a:r>
          </a:p>
          <a:p>
            <a:pPr marL="0" indent="0">
              <a:lnSpc>
                <a:spcPct val="90000"/>
              </a:lnSpc>
            </a:pPr>
            <a:endParaRPr lang="en-US" sz="1800" b="1">
              <a:latin typeface="Courier New" pitchFamily="1" charset="0"/>
              <a:cs typeface="Times New Roman" pitchFamily="1" charset="0"/>
            </a:endParaRPr>
          </a:p>
          <a:p>
            <a:pPr marL="0" indent="0">
              <a:lnSpc>
                <a:spcPct val="90000"/>
              </a:lnSpc>
            </a:pPr>
            <a:r>
              <a:rPr lang="en-US" sz="1800" b="1">
                <a:latin typeface="Courier New" pitchFamily="1" charset="0"/>
                <a:cs typeface="Times New Roman" pitchFamily="1" charset="0"/>
              </a:rPr>
              <a:t>--</a:t>
            </a:r>
            <a:endParaRPr lang="en-US" sz="2400"/>
          </a:p>
        </p:txBody>
      </p:sp>
      <p:pic>
        <p:nvPicPr>
          <p:cNvPr id="994312" name="Picture 8"/>
          <p:cNvPicPr>
            <a:picLocks noChangeAspect="1" noChangeArrowheads="1"/>
          </p:cNvPicPr>
          <p:nvPr>
            <p:ph sz="half" idx="2"/>
          </p:nvPr>
        </p:nvPicPr>
        <p:blipFill>
          <a:blip r:embed="rId3"/>
          <a:srcRect/>
          <a:stretch>
            <a:fillRect/>
          </a:stretch>
        </p:blipFill>
        <p:spPr>
          <a:xfrm>
            <a:off x="4857750" y="1371600"/>
            <a:ext cx="3829050" cy="5105400"/>
          </a:xfrm>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US"/>
          </a:p>
          <a:p>
            <a:endParaRPr lang="en-US"/>
          </a:p>
          <a:p>
            <a:r>
              <a:rPr lang="en-US"/>
              <a:t>© Malcolm J. Odell, Jr.</a:t>
            </a:r>
          </a:p>
        </p:txBody>
      </p:sp>
      <p:sp>
        <p:nvSpPr>
          <p:cNvPr id="769026" name="Rectangle 2"/>
          <p:cNvSpPr>
            <a:spLocks noGrp="1" noChangeArrowheads="1"/>
          </p:cNvSpPr>
          <p:nvPr>
            <p:ph type="title"/>
          </p:nvPr>
        </p:nvSpPr>
        <p:spPr>
          <a:xfrm>
            <a:off x="457200" y="304800"/>
            <a:ext cx="8229600" cy="1143000"/>
          </a:xfrm>
          <a:noFill/>
          <a:ln/>
        </p:spPr>
        <p:txBody>
          <a:bodyPr/>
          <a:lstStyle/>
          <a:p>
            <a:r>
              <a:rPr lang="en-US" sz="4000" b="1"/>
              <a:t>Day 1</a:t>
            </a:r>
            <a:r>
              <a:rPr lang="en-US"/>
              <a:t/>
            </a:r>
            <a:br>
              <a:rPr lang="en-US"/>
            </a:br>
            <a:r>
              <a:rPr lang="en-US" sz="3600" i="1"/>
              <a:t>AGENDA</a:t>
            </a:r>
          </a:p>
        </p:txBody>
      </p:sp>
      <p:sp>
        <p:nvSpPr>
          <p:cNvPr id="769031" name="Rectangle 7"/>
          <p:cNvSpPr>
            <a:spLocks noGrp="1" noChangeArrowheads="1"/>
          </p:cNvSpPr>
          <p:nvPr>
            <p:ph type="body" idx="1"/>
          </p:nvPr>
        </p:nvSpPr>
        <p:spPr>
          <a:xfrm>
            <a:off x="533400" y="1524000"/>
            <a:ext cx="8382000" cy="5334000"/>
          </a:xfrm>
          <a:noFill/>
          <a:ln/>
        </p:spPr>
        <p:txBody>
          <a:bodyPr/>
          <a:lstStyle/>
          <a:p>
            <a:pPr marL="609600" indent="-609600">
              <a:buFontTx/>
              <a:buNone/>
            </a:pPr>
            <a:r>
              <a:rPr lang="en-US" sz="1800" b="1" i="1"/>
              <a:t>APA to Solve Major ‘Problems’ and to Facilitate Empowering Community Mobilization</a:t>
            </a:r>
          </a:p>
          <a:p>
            <a:pPr marL="609600" indent="-609600">
              <a:buFontTx/>
              <a:buNone/>
            </a:pPr>
            <a:r>
              <a:rPr lang="en-US" sz="1800" b="1"/>
              <a:t>1. DISCOVERY</a:t>
            </a:r>
            <a:endParaRPr lang="en-US" sz="1800" b="1" i="1"/>
          </a:p>
          <a:p>
            <a:pPr marL="990600" lvl="1" indent="-533400"/>
            <a:r>
              <a:rPr lang="en-US" sz="1800" b="1"/>
              <a:t>Appreciative Interviews &amp; Introductions</a:t>
            </a:r>
          </a:p>
          <a:p>
            <a:pPr marL="990600" lvl="1" indent="-533400"/>
            <a:r>
              <a:rPr lang="en-US" sz="1800" b="1" i="1"/>
              <a:t>Appreciative Planning &amp; Action</a:t>
            </a:r>
          </a:p>
          <a:p>
            <a:pPr marL="1371600" lvl="2" indent="-457200"/>
            <a:r>
              <a:rPr lang="en-US" sz="1800" b="1"/>
              <a:t>“Problem to Opportunity”</a:t>
            </a:r>
          </a:p>
          <a:p>
            <a:pPr marL="1371600" lvl="2" indent="-457200"/>
            <a:r>
              <a:rPr lang="en-US" sz="1800" b="1"/>
              <a:t>“Worst Problem Ever”</a:t>
            </a:r>
            <a:endParaRPr lang="en-US" sz="1800" b="1">
              <a:sym typeface="Wingdings" pitchFamily="1" charset="2"/>
            </a:endParaRPr>
          </a:p>
          <a:p>
            <a:pPr marL="990600" lvl="1" indent="-533400">
              <a:lnSpc>
                <a:spcPct val="80000"/>
              </a:lnSpc>
            </a:pPr>
            <a:r>
              <a:rPr lang="en-US" sz="1800" b="1">
                <a:sym typeface="Wingdings" pitchFamily="1" charset="2"/>
              </a:rPr>
              <a:t>The best of </a:t>
            </a:r>
            <a:r>
              <a:rPr lang="en-US" sz="1800" b="1" i="1">
                <a:latin typeface="Jazz Poster ICG" pitchFamily="2" charset="0"/>
              </a:rPr>
              <a:t>Community </a:t>
            </a:r>
            <a:r>
              <a:rPr lang="en-US" sz="1800" b="1" i="1">
                <a:sym typeface="Wingdings" pitchFamily="1" charset="2"/>
              </a:rPr>
              <a:t>Mobilization</a:t>
            </a:r>
            <a:r>
              <a:rPr lang="en-US" sz="1800" b="1" i="1">
                <a:latin typeface="Jazz Poster ICG" pitchFamily="2" charset="0"/>
              </a:rPr>
              <a:t> in Sudan</a:t>
            </a:r>
            <a:r>
              <a:rPr lang="en-US" sz="1800" b="1" i="1">
                <a:sym typeface="Wingdings" pitchFamily="1" charset="2"/>
              </a:rPr>
              <a:t> </a:t>
            </a:r>
            <a:endParaRPr lang="en-US" sz="1800" b="1">
              <a:sym typeface="Wingdings" pitchFamily="1" charset="2"/>
            </a:endParaRPr>
          </a:p>
          <a:p>
            <a:pPr marL="609600" indent="-609600">
              <a:lnSpc>
                <a:spcPct val="80000"/>
              </a:lnSpc>
              <a:buFontTx/>
              <a:buNone/>
            </a:pPr>
            <a:r>
              <a:rPr lang="en-US" sz="1800" b="1" i="1">
                <a:sym typeface="Wingdings" pitchFamily="1" charset="2"/>
              </a:rPr>
              <a:t>2. DREAM – for Empowering Community Mobilization in Sudan</a:t>
            </a:r>
            <a:endParaRPr lang="en-US" sz="1800" b="1">
              <a:sym typeface="Wingdings" pitchFamily="1" charset="2"/>
            </a:endParaRPr>
          </a:p>
          <a:p>
            <a:pPr marL="609600" indent="-609600">
              <a:lnSpc>
                <a:spcPct val="80000"/>
              </a:lnSpc>
              <a:buFontTx/>
              <a:buNone/>
            </a:pPr>
            <a:r>
              <a:rPr lang="en-US" sz="1800" b="1" i="1">
                <a:sym typeface="Wingdings" pitchFamily="1" charset="2"/>
              </a:rPr>
              <a:t>    DESIGN -- Strategy for Empowering Community Mobilization </a:t>
            </a:r>
          </a:p>
          <a:p>
            <a:pPr marL="609600" indent="-609600">
              <a:lnSpc>
                <a:spcPct val="80000"/>
              </a:lnSpc>
              <a:buFontTx/>
              <a:buNone/>
            </a:pPr>
            <a:r>
              <a:rPr lang="en-US" sz="1800" b="1" i="1">
                <a:sym typeface="Wingdings" pitchFamily="1" charset="2"/>
              </a:rPr>
              <a:t>    DELIVERY of Action Plans for Empowering Community Mobilization </a:t>
            </a:r>
          </a:p>
          <a:p>
            <a:pPr marL="609600" indent="-609600">
              <a:lnSpc>
                <a:spcPct val="80000"/>
              </a:lnSpc>
              <a:buFontTx/>
              <a:buNone/>
            </a:pPr>
            <a:r>
              <a:rPr lang="en-US" sz="1800" b="1" i="1">
                <a:sym typeface="Wingdings" pitchFamily="1" charset="2"/>
              </a:rPr>
              <a:t>    DELIVERY of Empowering Community Mobilization </a:t>
            </a:r>
            <a:endParaRPr lang="en-US" sz="2000" b="1">
              <a:sym typeface="Wingdings" pitchFamily="1" charset="2"/>
            </a:endParaRPr>
          </a:p>
          <a:p>
            <a:pPr marL="609600" indent="-609600">
              <a:buFontTx/>
              <a:buNone/>
            </a:pPr>
            <a:endParaRPr lang="en-US" sz="1800" b="1"/>
          </a:p>
          <a:p>
            <a:pPr marL="609600" indent="-609600">
              <a:buFontTx/>
              <a:buNone/>
            </a:pPr>
            <a:r>
              <a:rPr lang="en-US" sz="1800" b="1"/>
              <a:t>“A-Valuation” for Day 1</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endParaRPr lang="en-US"/>
          </a:p>
          <a:p>
            <a:endParaRPr lang="en-US"/>
          </a:p>
          <a:p>
            <a:r>
              <a:rPr lang="en-US"/>
              <a:t>© Malcolm J. Odell, Jr.</a:t>
            </a:r>
          </a:p>
        </p:txBody>
      </p:sp>
      <p:sp>
        <p:nvSpPr>
          <p:cNvPr id="771074" name="Rectangle 2"/>
          <p:cNvSpPr>
            <a:spLocks noGrp="1" noChangeArrowheads="1"/>
          </p:cNvSpPr>
          <p:nvPr>
            <p:ph type="title"/>
          </p:nvPr>
        </p:nvSpPr>
        <p:spPr>
          <a:xfrm>
            <a:off x="0" y="533400"/>
            <a:ext cx="9144000" cy="1143000"/>
          </a:xfrm>
        </p:spPr>
        <p:txBody>
          <a:bodyPr/>
          <a:lstStyle/>
          <a:p>
            <a:r>
              <a:rPr lang="en-US" sz="2800" b="1" i="1"/>
              <a:t>A Brief Overview of Appreciative Planning &amp; Action</a:t>
            </a:r>
            <a:r>
              <a:rPr lang="en-US" sz="4000"/>
              <a:t> </a:t>
            </a:r>
            <a:r>
              <a:rPr lang="en-US" sz="3200" b="1"/>
              <a:t>APA Introductions</a:t>
            </a:r>
            <a:endParaRPr lang="en-US" sz="3600" b="1"/>
          </a:p>
        </p:txBody>
      </p:sp>
      <p:sp>
        <p:nvSpPr>
          <p:cNvPr id="771075" name="Rectangle 3"/>
          <p:cNvSpPr>
            <a:spLocks noGrp="1" noChangeArrowheads="1"/>
          </p:cNvSpPr>
          <p:nvPr>
            <p:ph type="body" sz="half" idx="2"/>
          </p:nvPr>
        </p:nvSpPr>
        <p:spPr>
          <a:xfrm>
            <a:off x="533400" y="1752600"/>
            <a:ext cx="8077200" cy="4267200"/>
          </a:xfrm>
        </p:spPr>
        <p:txBody>
          <a:bodyPr/>
          <a:lstStyle/>
          <a:p>
            <a:pPr marL="533400" indent="-533400">
              <a:lnSpc>
                <a:spcPct val="90000"/>
              </a:lnSpc>
            </a:pPr>
            <a:r>
              <a:rPr lang="en-US" sz="2400" b="1"/>
              <a:t>Appreciative Pair-wise Interviews</a:t>
            </a:r>
          </a:p>
          <a:p>
            <a:pPr marL="914400" lvl="1" indent="-457200">
              <a:lnSpc>
                <a:spcPct val="90000"/>
              </a:lnSpc>
            </a:pPr>
            <a:r>
              <a:rPr lang="en-US" sz="2000" b="1"/>
              <a:t>Pair up with the someone you know </a:t>
            </a:r>
            <a:r>
              <a:rPr lang="en-US" sz="2000" b="1" i="1"/>
              <a:t>least</a:t>
            </a:r>
            <a:r>
              <a:rPr lang="en-US" sz="2000" b="1"/>
              <a:t> well in the room</a:t>
            </a:r>
            <a:endParaRPr lang="en-US" sz="2000" b="1" i="1"/>
          </a:p>
          <a:p>
            <a:pPr marL="914400" lvl="1" indent="-457200">
              <a:lnSpc>
                <a:spcPct val="90000"/>
              </a:lnSpc>
            </a:pPr>
            <a:r>
              <a:rPr lang="en-US" sz="2000" b="1"/>
              <a:t>Interview each other (5 min. each)  </a:t>
            </a:r>
          </a:p>
          <a:p>
            <a:pPr marL="914400" lvl="1" indent="-457200">
              <a:lnSpc>
                <a:spcPct val="90000"/>
              </a:lnSpc>
            </a:pPr>
            <a:r>
              <a:rPr lang="en-US" sz="2000" b="1"/>
              <a:t>Question:  </a:t>
            </a:r>
          </a:p>
          <a:p>
            <a:pPr marL="1295400" lvl="2" indent="-381000">
              <a:lnSpc>
                <a:spcPct val="90000"/>
              </a:lnSpc>
              <a:buFontTx/>
              <a:buNone/>
            </a:pPr>
            <a:r>
              <a:rPr lang="en-US" sz="1800" b="1"/>
              <a:t>	Tell me a story about a time when you felt you made a real difference, a real contribution</a:t>
            </a:r>
          </a:p>
          <a:p>
            <a:pPr marL="1714500" lvl="3" indent="-342900">
              <a:lnSpc>
                <a:spcPct val="90000"/>
              </a:lnSpc>
            </a:pPr>
            <a:r>
              <a:rPr lang="en-US" sz="1600" b="1"/>
              <a:t>A time when you felt proud, excited about something you have done yourself </a:t>
            </a:r>
          </a:p>
          <a:p>
            <a:pPr marL="1714500" lvl="3" indent="-342900">
              <a:lnSpc>
                <a:spcPct val="90000"/>
              </a:lnSpc>
            </a:pPr>
            <a:r>
              <a:rPr lang="en-US" sz="1600" b="1"/>
              <a:t>A time when you contributed to real teamwork to solve a problem</a:t>
            </a:r>
          </a:p>
          <a:p>
            <a:pPr marL="1714500" lvl="3" indent="-342900">
              <a:lnSpc>
                <a:spcPct val="90000"/>
              </a:lnSpc>
            </a:pPr>
            <a:r>
              <a:rPr lang="en-US" sz="1600" b="1" i="1" u="sng"/>
              <a:t>Anytime</a:t>
            </a:r>
            <a:r>
              <a:rPr lang="en-US" sz="1600" b="1"/>
              <a:t> in your your life, your family, your community, or your work in community mobilization and development</a:t>
            </a:r>
          </a:p>
          <a:p>
            <a:pPr marL="533400" indent="-533400">
              <a:lnSpc>
                <a:spcPct val="90000"/>
              </a:lnSpc>
            </a:pPr>
            <a:r>
              <a:rPr lang="en-US" sz="2400" b="1"/>
              <a:t>Introduce your partners to the group</a:t>
            </a:r>
          </a:p>
          <a:p>
            <a:pPr marL="914400" lvl="1" indent="-457200">
              <a:lnSpc>
                <a:spcPct val="90000"/>
              </a:lnSpc>
              <a:buFontTx/>
              <a:buChar char="•"/>
            </a:pPr>
            <a:r>
              <a:rPr lang="en-US" sz="2000" b="1"/>
              <a:t>1 minute short, sweet introduction --</a:t>
            </a:r>
          </a:p>
          <a:p>
            <a:pPr marL="1295400" lvl="2" indent="-381000">
              <a:lnSpc>
                <a:spcPct val="90000"/>
              </a:lnSpc>
            </a:pPr>
            <a:r>
              <a:rPr lang="en-US" sz="1800" b="1"/>
              <a:t>“What inspired you about his/her story”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0" i="1" u="none" strike="noStrike" cap="none" normalizeH="0" baseline="0" smtClean="0">
            <a:ln>
              <a:noFill/>
            </a:ln>
            <a:solidFill>
              <a:schemeClr val="tx1"/>
            </a:solidFill>
            <a:effectLst/>
            <a:latin typeface="Jazz Poster ICG"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0" i="1" u="none" strike="noStrike" cap="none" normalizeH="0" baseline="0" smtClean="0">
            <a:ln>
              <a:noFill/>
            </a:ln>
            <a:solidFill>
              <a:schemeClr val="tx1"/>
            </a:solidFill>
            <a:effectLst/>
            <a:latin typeface="Jazz Poster ICG" pitchFamily="2"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13289</TotalTime>
  <Words>4075</Words>
  <Application>Microsoft Office PowerPoint</Application>
  <PresentationFormat>Letter Paper (8.5x11 in)</PresentationFormat>
  <Paragraphs>1954</Paragraphs>
  <Slides>65</Slides>
  <Notes>65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76" baseType="lpstr">
      <vt:lpstr>Arial</vt:lpstr>
      <vt:lpstr>Jazz Poster ICG</vt:lpstr>
      <vt:lpstr>Arial Black</vt:lpstr>
      <vt:lpstr>Wingdings</vt:lpstr>
      <vt:lpstr>Courier New</vt:lpstr>
      <vt:lpstr>Times New Roman</vt:lpstr>
      <vt:lpstr>AppleGothic</vt:lpstr>
      <vt:lpstr>ヒラギノ角ゴ Pro W3</vt:lpstr>
      <vt:lpstr>Helvetica</vt:lpstr>
      <vt:lpstr>1_Default Design</vt:lpstr>
      <vt:lpstr>Microsoft Word Document</vt:lpstr>
      <vt:lpstr>Sudan  BRIDGE   Training of Trainers for  Community Mobilization &amp; Empowerment </vt:lpstr>
      <vt:lpstr>“Dance and Drum” </vt:lpstr>
      <vt:lpstr>Appreciative Planning &amp; Action for Community Mobilization &amp; Empowerment  A 6-Day Workshop Agenda</vt:lpstr>
      <vt:lpstr>APA Community Mobilization ToT  Workshop Objectives</vt:lpstr>
      <vt:lpstr>Indicators of Learning Achievement</vt:lpstr>
      <vt:lpstr>Participant Expectations &amp; Dreams</vt:lpstr>
      <vt:lpstr>“House Rules”</vt:lpstr>
      <vt:lpstr>Day 1 AGENDA</vt:lpstr>
      <vt:lpstr>A Brief Overview of Appreciative Planning &amp; Action APA Introductions</vt:lpstr>
      <vt:lpstr>Appreciative Planning &amp; Action (APA)  Discussion &amp; Dialogue: The Root Causes of Success</vt:lpstr>
      <vt:lpstr>Appreciative Planning &amp; Action  From 4 Ds to 7 Ds:</vt:lpstr>
      <vt:lpstr>Appreciative Planning &amp; Action “Problem to Opportunity”</vt:lpstr>
      <vt:lpstr>“The Worst Problem….”</vt:lpstr>
      <vt:lpstr>Problem to Opportunity  The ‘positive opposite’ of the ‘worst problem’</vt:lpstr>
      <vt:lpstr>Problem Tree</vt:lpstr>
      <vt:lpstr>Problem to Opportunity  The ‘positive opposite’ of the ‘worst problem’</vt:lpstr>
      <vt:lpstr>Step 1: Discovery of the best, of success, of what works</vt:lpstr>
      <vt:lpstr>Step 2: Dream of even better, what we want more of…</vt:lpstr>
      <vt:lpstr>Step 3: Design a plan, strategy for achieving the Dream</vt:lpstr>
      <vt:lpstr>Step 4: Delivery Action Plan to Get Started</vt:lpstr>
      <vt:lpstr>Step 5:“Do It Now!”</vt:lpstr>
      <vt:lpstr>Step 6: Sharing Dreams and Designs</vt:lpstr>
      <vt:lpstr>Success Tree</vt:lpstr>
      <vt:lpstr>What Happened?</vt:lpstr>
      <vt:lpstr>“Words Make Worlds”</vt:lpstr>
      <vt:lpstr>APA and Community Mobilization in Sudan</vt:lpstr>
      <vt:lpstr>The “Parking Lot” - (for future sessions)</vt:lpstr>
      <vt:lpstr>“LUNCH BREAK”</vt:lpstr>
      <vt:lpstr>“Energizer”</vt:lpstr>
      <vt:lpstr>Appreciative Planning and Action (APA) Framework:</vt:lpstr>
      <vt:lpstr>Appreciative Inquiry The Basic “4 Ds”</vt:lpstr>
      <vt:lpstr>Appreciative Planning &amp; Action  From 4 Ds to 7 Ds:</vt:lpstr>
      <vt:lpstr>Adapting AI for Community Mobilization:  Appreciative Planning and Action (APA) Purpose</vt:lpstr>
      <vt:lpstr>The ‘Essence’ of APA Asking Empowering Questions Finding the answers in the community </vt:lpstr>
      <vt:lpstr>“Time out for the Cinema!” a “KISSS” Video</vt:lpstr>
      <vt:lpstr>Role Playing an APA meeting with Local Communities</vt:lpstr>
      <vt:lpstr>Role Playing an APA meeting with Local Communities</vt:lpstr>
      <vt:lpstr>Slide 38</vt:lpstr>
      <vt:lpstr>Slide 39</vt:lpstr>
      <vt:lpstr>Step 1: Discovery of the best, of success, of what works</vt:lpstr>
      <vt:lpstr>Step 1: Discovery of the best, of success, of what works</vt:lpstr>
      <vt:lpstr>Step 1: Discovery of the best, of success, of what works</vt:lpstr>
      <vt:lpstr>Step 1: Discovery of the best, of success, of what works</vt:lpstr>
      <vt:lpstr>Example of a “Success Map”</vt:lpstr>
      <vt:lpstr>Discovering “Root Causes of Success”</vt:lpstr>
      <vt:lpstr>Role Playing an APA meeting with Local Communities</vt:lpstr>
      <vt:lpstr>Step 2: Dream of even better, what we want more of…</vt:lpstr>
      <vt:lpstr>Step 2: Dream of even better, what we want more of…</vt:lpstr>
      <vt:lpstr>Step 2: Dream of even better, what we want more of…</vt:lpstr>
      <vt:lpstr>Step 3: Design a plan, strategy for achieving the Dream for Empowering Community Mobilization</vt:lpstr>
      <vt:lpstr>Step 4: Delivery Action Plan to Get Started</vt:lpstr>
      <vt:lpstr>The Power of Personal Commitment</vt:lpstr>
      <vt:lpstr>Step 5:“Do It Now!”</vt:lpstr>
      <vt:lpstr>Design &amp; Delivery an Action Plan for achieving the Dream for Empowering Community Mobilization</vt:lpstr>
      <vt:lpstr>Planning a Community Mobilization Meeting</vt:lpstr>
      <vt:lpstr>Planning Tomorrow’s APA Meeting “Do It Now!”</vt:lpstr>
      <vt:lpstr>Sharing Dreams and Designs</vt:lpstr>
      <vt:lpstr>“Dance and Drum” </vt:lpstr>
      <vt:lpstr>Day One  Review of Agenda</vt:lpstr>
      <vt:lpstr>“A-Valuation”</vt:lpstr>
      <vt:lpstr>APA for Evaluation</vt:lpstr>
      <vt:lpstr>Day One - ‘A-Valuation’</vt:lpstr>
      <vt:lpstr>Are we having fun yet?</vt:lpstr>
      <vt:lpstr>Training of Trainers for Community Mobilization in Sudan</vt:lpstr>
      <vt:lpstr>Quotable Quotes…</vt:lpstr>
    </vt:vector>
  </TitlesOfParts>
  <Company>Appreciative Inquiry Consulting,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   Training of Trainers for  Community Mobilization &amp; Empowerment </dc:title>
  <dc:creator>Malcolm  Odell</dc:creator>
  <cp:lastModifiedBy>bejon</cp:lastModifiedBy>
  <cp:revision>207</cp:revision>
  <cp:lastPrinted>2009-10-06T01:26:36Z</cp:lastPrinted>
  <dcterms:created xsi:type="dcterms:W3CDTF">2009-04-27T14:54:00Z</dcterms:created>
  <dcterms:modified xsi:type="dcterms:W3CDTF">2009-11-24T09:52:27Z</dcterms:modified>
</cp:coreProperties>
</file>